
<file path=[Content_Types].xml><?xml version="1.0" encoding="utf-8"?>
<Types xmlns="http://schemas.openxmlformats.org/package/2006/content-types">
  <Default Extension="jpeg" ContentType="image/jpeg"/>
  <Default Extension="jp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slides/slide62.xml" ContentType="application/vnd.openxmlformats-officedocument.presentationml.slide+xml"/>
  <Override PartName="/ppt/slides/slide63.xml" ContentType="application/vnd.openxmlformats-officedocument.presentationml.slide+xml"/>
  <Override PartName="/ppt/slides/slide64.xml" ContentType="application/vnd.openxmlformats-officedocument.presentationml.slide+xml"/>
  <Override PartName="/ppt/slides/slide65.xml" ContentType="application/vnd.openxmlformats-officedocument.presentationml.slide+xml"/>
  <Override PartName="/ppt/slides/slide66.xml" ContentType="application/vnd.openxmlformats-officedocument.presentationml.slide+xml"/>
  <Override PartName="/ppt/slides/slide67.xml" ContentType="application/vnd.openxmlformats-officedocument.presentationml.slide+xml"/>
  <Override PartName="/ppt/slides/slide68.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notesSlides/notesSlide2.xml" ContentType="application/vnd.openxmlformats-officedocument.presentationml.notesSlide+xml"/>
  <Override PartName="/ppt/diagrams/data2.xml" ContentType="application/vnd.openxmlformats-officedocument.drawingml.diagramData+xml"/>
  <Override PartName="/ppt/diagrams/layout2.xml" ContentType="application/vnd.openxmlformats-officedocument.drawingml.diagramLayout+xml"/>
  <Override PartName="/ppt/diagrams/quickStyle2.xml" ContentType="application/vnd.openxmlformats-officedocument.drawingml.diagramStyle+xml"/>
  <Override PartName="/ppt/diagrams/colors2.xml" ContentType="application/vnd.openxmlformats-officedocument.drawingml.diagramColors+xml"/>
  <Override PartName="/ppt/diagrams/drawing2.xml" ContentType="application/vnd.ms-office.drawingml.diagramDrawing+xml"/>
  <Override PartName="/ppt/diagrams/data3.xml" ContentType="application/vnd.openxmlformats-officedocument.drawingml.diagramData+xml"/>
  <Override PartName="/ppt/diagrams/layout3.xml" ContentType="application/vnd.openxmlformats-officedocument.drawingml.diagramLayout+xml"/>
  <Override PartName="/ppt/diagrams/quickStyle3.xml" ContentType="application/vnd.openxmlformats-officedocument.drawingml.diagramStyle+xml"/>
  <Override PartName="/ppt/diagrams/colors3.xml" ContentType="application/vnd.openxmlformats-officedocument.drawingml.diagramColors+xml"/>
  <Override PartName="/ppt/diagrams/drawing3.xml" ContentType="application/vnd.ms-office.drawingml.diagramDrawing+xml"/>
  <Override PartName="/ppt/notesSlides/notesSlide3.xml" ContentType="application/vnd.openxmlformats-officedocument.presentationml.notesSlide+xml"/>
  <Override PartName="/ppt/notesSlides/notesSlide4.xml" ContentType="application/vnd.openxmlformats-officedocument.presentationml.notesSlide+xml"/>
  <Override PartName="/ppt/diagrams/data4.xml" ContentType="application/vnd.openxmlformats-officedocument.drawingml.diagramData+xml"/>
  <Override PartName="/ppt/diagrams/layout4.xml" ContentType="application/vnd.openxmlformats-officedocument.drawingml.diagramLayout+xml"/>
  <Override PartName="/ppt/diagrams/quickStyle4.xml" ContentType="application/vnd.openxmlformats-officedocument.drawingml.diagramStyle+xml"/>
  <Override PartName="/ppt/diagrams/colors4.xml" ContentType="application/vnd.openxmlformats-officedocument.drawingml.diagramColors+xml"/>
  <Override PartName="/ppt/diagrams/drawing4.xml" ContentType="application/vnd.ms-office.drawingml.diagramDrawing+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howSpecialPlsOnTitleSld="0" saveSubsetFonts="1">
  <p:sldMasterIdLst>
    <p:sldMasterId id="2147483648" r:id="rId1"/>
  </p:sldMasterIdLst>
  <p:notesMasterIdLst>
    <p:notesMasterId r:id="rId70"/>
  </p:notesMasterIdLst>
  <p:handoutMasterIdLst>
    <p:handoutMasterId r:id="rId71"/>
  </p:handoutMasterIdLst>
  <p:sldIdLst>
    <p:sldId id="257" r:id="rId2"/>
    <p:sldId id="325" r:id="rId3"/>
    <p:sldId id="326" r:id="rId4"/>
    <p:sldId id="332" r:id="rId5"/>
    <p:sldId id="349" r:id="rId6"/>
    <p:sldId id="333" r:id="rId7"/>
    <p:sldId id="258" r:id="rId8"/>
    <p:sldId id="262" r:id="rId9"/>
    <p:sldId id="264" r:id="rId10"/>
    <p:sldId id="263" r:id="rId11"/>
    <p:sldId id="265" r:id="rId12"/>
    <p:sldId id="266" r:id="rId13"/>
    <p:sldId id="267" r:id="rId14"/>
    <p:sldId id="268" r:id="rId15"/>
    <p:sldId id="269" r:id="rId16"/>
    <p:sldId id="270" r:id="rId17"/>
    <p:sldId id="272" r:id="rId18"/>
    <p:sldId id="293" r:id="rId19"/>
    <p:sldId id="271" r:id="rId20"/>
    <p:sldId id="273" r:id="rId21"/>
    <p:sldId id="285" r:id="rId22"/>
    <p:sldId id="286" r:id="rId23"/>
    <p:sldId id="287" r:id="rId24"/>
    <p:sldId id="288" r:id="rId25"/>
    <p:sldId id="289" r:id="rId26"/>
    <p:sldId id="290" r:id="rId27"/>
    <p:sldId id="345" r:id="rId28"/>
    <p:sldId id="291" r:id="rId29"/>
    <p:sldId id="292" r:id="rId30"/>
    <p:sldId id="300" r:id="rId31"/>
    <p:sldId id="301" r:id="rId32"/>
    <p:sldId id="294" r:id="rId33"/>
    <p:sldId id="298" r:id="rId34"/>
    <p:sldId id="299" r:id="rId35"/>
    <p:sldId id="304" r:id="rId36"/>
    <p:sldId id="317" r:id="rId37"/>
    <p:sldId id="303" r:id="rId38"/>
    <p:sldId id="307" r:id="rId39"/>
    <p:sldId id="340" r:id="rId40"/>
    <p:sldId id="295" r:id="rId41"/>
    <p:sldId id="302" r:id="rId42"/>
    <p:sldId id="308" r:id="rId43"/>
    <p:sldId id="309" r:id="rId44"/>
    <p:sldId id="313" r:id="rId45"/>
    <p:sldId id="312" r:id="rId46"/>
    <p:sldId id="310" r:id="rId47"/>
    <p:sldId id="311" r:id="rId48"/>
    <p:sldId id="305" r:id="rId49"/>
    <p:sldId id="334" r:id="rId50"/>
    <p:sldId id="341" r:id="rId51"/>
    <p:sldId id="335" r:id="rId52"/>
    <p:sldId id="314" r:id="rId53"/>
    <p:sldId id="336" r:id="rId54"/>
    <p:sldId id="315" r:id="rId55"/>
    <p:sldId id="337" r:id="rId56"/>
    <p:sldId id="338" r:id="rId57"/>
    <p:sldId id="342" r:id="rId58"/>
    <p:sldId id="343" r:id="rId59"/>
    <p:sldId id="346" r:id="rId60"/>
    <p:sldId id="347" r:id="rId61"/>
    <p:sldId id="348" r:id="rId62"/>
    <p:sldId id="339" r:id="rId63"/>
    <p:sldId id="320" r:id="rId64"/>
    <p:sldId id="322" r:id="rId65"/>
    <p:sldId id="323" r:id="rId66"/>
    <p:sldId id="321" r:id="rId67"/>
    <p:sldId id="324" r:id="rId68"/>
    <p:sldId id="350" r:id="rId69"/>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8027" autoAdjust="0"/>
    <p:restoredTop sz="94660"/>
  </p:normalViewPr>
  <p:slideViewPr>
    <p:cSldViewPr snapToGrid="0">
      <p:cViewPr varScale="1">
        <p:scale>
          <a:sx n="82" d="100"/>
          <a:sy n="82" d="100"/>
        </p:scale>
        <p:origin x="581" y="72"/>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26" Type="http://schemas.openxmlformats.org/officeDocument/2006/relationships/slide" Target="slides/slide25.xml"/><Relationship Id="rId21" Type="http://schemas.openxmlformats.org/officeDocument/2006/relationships/slide" Target="slides/slide20.xml"/><Relationship Id="rId42" Type="http://schemas.openxmlformats.org/officeDocument/2006/relationships/slide" Target="slides/slide41.xml"/><Relationship Id="rId47" Type="http://schemas.openxmlformats.org/officeDocument/2006/relationships/slide" Target="slides/slide46.xml"/><Relationship Id="rId63" Type="http://schemas.openxmlformats.org/officeDocument/2006/relationships/slide" Target="slides/slide62.xml"/><Relationship Id="rId68" Type="http://schemas.openxmlformats.org/officeDocument/2006/relationships/slide" Target="slides/slide67.xml"/><Relationship Id="rId2" Type="http://schemas.openxmlformats.org/officeDocument/2006/relationships/slide" Target="slides/slide1.xml"/><Relationship Id="rId16" Type="http://schemas.openxmlformats.org/officeDocument/2006/relationships/slide" Target="slides/slide15.xml"/><Relationship Id="rId29" Type="http://schemas.openxmlformats.org/officeDocument/2006/relationships/slide" Target="slides/slide28.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slide" Target="slides/slide44.xml"/><Relationship Id="rId53" Type="http://schemas.openxmlformats.org/officeDocument/2006/relationships/slide" Target="slides/slide52.xml"/><Relationship Id="rId58" Type="http://schemas.openxmlformats.org/officeDocument/2006/relationships/slide" Target="slides/slide57.xml"/><Relationship Id="rId66" Type="http://schemas.openxmlformats.org/officeDocument/2006/relationships/slide" Target="slides/slide65.xml"/><Relationship Id="rId74" Type="http://schemas.openxmlformats.org/officeDocument/2006/relationships/theme" Target="theme/theme1.xml"/><Relationship Id="rId5" Type="http://schemas.openxmlformats.org/officeDocument/2006/relationships/slide" Target="slides/slide4.xml"/><Relationship Id="rId61" Type="http://schemas.openxmlformats.org/officeDocument/2006/relationships/slide" Target="slides/slide60.xml"/><Relationship Id="rId19" Type="http://schemas.openxmlformats.org/officeDocument/2006/relationships/slide" Target="slides/slide1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slide" Target="slides/slide47.xml"/><Relationship Id="rId56" Type="http://schemas.openxmlformats.org/officeDocument/2006/relationships/slide" Target="slides/slide55.xml"/><Relationship Id="rId64" Type="http://schemas.openxmlformats.org/officeDocument/2006/relationships/slide" Target="slides/slide63.xml"/><Relationship Id="rId69" Type="http://schemas.openxmlformats.org/officeDocument/2006/relationships/slide" Target="slides/slide68.xml"/><Relationship Id="rId8" Type="http://schemas.openxmlformats.org/officeDocument/2006/relationships/slide" Target="slides/slide7.xml"/><Relationship Id="rId51" Type="http://schemas.openxmlformats.org/officeDocument/2006/relationships/slide" Target="slides/slide50.xml"/><Relationship Id="rId72" Type="http://schemas.openxmlformats.org/officeDocument/2006/relationships/presProps" Target="presProps.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59" Type="http://schemas.openxmlformats.org/officeDocument/2006/relationships/slide" Target="slides/slide58.xml"/><Relationship Id="rId67" Type="http://schemas.openxmlformats.org/officeDocument/2006/relationships/slide" Target="slides/slide66.xml"/><Relationship Id="rId20" Type="http://schemas.openxmlformats.org/officeDocument/2006/relationships/slide" Target="slides/slide19.xml"/><Relationship Id="rId41" Type="http://schemas.openxmlformats.org/officeDocument/2006/relationships/slide" Target="slides/slide40.xml"/><Relationship Id="rId54" Type="http://schemas.openxmlformats.org/officeDocument/2006/relationships/slide" Target="slides/slide53.xml"/><Relationship Id="rId62" Type="http://schemas.openxmlformats.org/officeDocument/2006/relationships/slide" Target="slides/slide61.xml"/><Relationship Id="rId70" Type="http://schemas.openxmlformats.org/officeDocument/2006/relationships/notesMaster" Target="notesMasters/notesMaster1.xml"/><Relationship Id="rId75" Type="http://schemas.openxmlformats.org/officeDocument/2006/relationships/tableStyles" Target="tableStyles.xml"/><Relationship Id="rId1" Type="http://schemas.openxmlformats.org/officeDocument/2006/relationships/slideMaster" Target="slideMasters/slideMaster1.xml"/><Relationship Id="rId6" Type="http://schemas.openxmlformats.org/officeDocument/2006/relationships/slide" Target="slides/slide5.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slide" Target="slides/slide48.xml"/><Relationship Id="rId57" Type="http://schemas.openxmlformats.org/officeDocument/2006/relationships/slide" Target="slides/slide56.xml"/><Relationship Id="rId10" Type="http://schemas.openxmlformats.org/officeDocument/2006/relationships/slide" Target="slides/slide9.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slide" Target="slides/slide51.xml"/><Relationship Id="rId60" Type="http://schemas.openxmlformats.org/officeDocument/2006/relationships/slide" Target="slides/slide59.xml"/><Relationship Id="rId65" Type="http://schemas.openxmlformats.org/officeDocument/2006/relationships/slide" Target="slides/slide64.xml"/><Relationship Id="rId73" Type="http://schemas.openxmlformats.org/officeDocument/2006/relationships/viewProps" Target="viewProps.xml"/><Relationship Id="rId4" Type="http://schemas.openxmlformats.org/officeDocument/2006/relationships/slide" Target="slides/slide3.xml"/><Relationship Id="rId9" Type="http://schemas.openxmlformats.org/officeDocument/2006/relationships/slide" Target="slides/slide8.xml"/><Relationship Id="rId13" Type="http://schemas.openxmlformats.org/officeDocument/2006/relationships/slide" Target="slides/slide12.xml"/><Relationship Id="rId18" Type="http://schemas.openxmlformats.org/officeDocument/2006/relationships/slide" Target="slides/slide17.xml"/><Relationship Id="rId39" Type="http://schemas.openxmlformats.org/officeDocument/2006/relationships/slide" Target="slides/slide38.xml"/><Relationship Id="rId34" Type="http://schemas.openxmlformats.org/officeDocument/2006/relationships/slide" Target="slides/slide33.xml"/><Relationship Id="rId50" Type="http://schemas.openxmlformats.org/officeDocument/2006/relationships/slide" Target="slides/slide49.xml"/><Relationship Id="rId55" Type="http://schemas.openxmlformats.org/officeDocument/2006/relationships/slide" Target="slides/slide54.xml"/><Relationship Id="rId7" Type="http://schemas.openxmlformats.org/officeDocument/2006/relationships/slide" Target="slides/slide6.xml"/><Relationship Id="rId71" Type="http://schemas.openxmlformats.org/officeDocument/2006/relationships/handoutMaster" Target="handoutMasters/handoutMaster1.xml"/></Relationships>
</file>

<file path=ppt/diagrams/colors1.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3.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4.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4E8E32AE-EBFD-4D12-958E-C41C142A30D8}" type="doc">
      <dgm:prSet loTypeId="urn:microsoft.com/office/officeart/2005/8/layout/hList6" loCatId="list" qsTypeId="urn:microsoft.com/office/officeart/2005/8/quickstyle/3d9" qsCatId="3D" csTypeId="urn:microsoft.com/office/officeart/2005/8/colors/accent1_2" csCatId="accent1" phldr="1"/>
      <dgm:spPr/>
      <dgm:t>
        <a:bodyPr/>
        <a:lstStyle/>
        <a:p>
          <a:endParaRPr lang="en-US"/>
        </a:p>
      </dgm:t>
    </dgm:pt>
    <dgm:pt modelId="{22E7A83A-EB35-4288-9315-B0A6AD8930D5}">
      <dgm:prSet phldrT="[Text]"/>
      <dgm:spPr/>
      <dgm:t>
        <a:bodyPr/>
        <a:lstStyle/>
        <a:p>
          <a:r>
            <a:rPr lang="en-US" dirty="0" err="1"/>
            <a:t>শরীয়া</a:t>
          </a:r>
          <a:r>
            <a:rPr lang="en-US" dirty="0"/>
            <a:t> </a:t>
          </a:r>
          <a:r>
            <a:rPr lang="en-US" dirty="0" err="1"/>
            <a:t>আইন</a:t>
          </a:r>
          <a:r>
            <a:rPr lang="en-US" dirty="0"/>
            <a:t> </a:t>
          </a:r>
        </a:p>
      </dgm:t>
    </dgm:pt>
    <dgm:pt modelId="{A4D455F1-9BF3-47C5-A259-C5CECA7D0806}" type="parTrans" cxnId="{693A8E73-69F8-4D40-A554-E65A01B921F8}">
      <dgm:prSet/>
      <dgm:spPr/>
      <dgm:t>
        <a:bodyPr/>
        <a:lstStyle/>
        <a:p>
          <a:endParaRPr lang="en-US"/>
        </a:p>
      </dgm:t>
    </dgm:pt>
    <dgm:pt modelId="{C6169E64-DB20-4F19-B333-74B2B67079E0}" type="sibTrans" cxnId="{693A8E73-69F8-4D40-A554-E65A01B921F8}">
      <dgm:prSet/>
      <dgm:spPr/>
      <dgm:t>
        <a:bodyPr/>
        <a:lstStyle/>
        <a:p>
          <a:endParaRPr lang="en-US"/>
        </a:p>
      </dgm:t>
    </dgm:pt>
    <dgm:pt modelId="{35589665-EAB6-4437-BC9C-F6F968DC0D5D}">
      <dgm:prSet phldrT="[Text]"/>
      <dgm:spPr/>
      <dgm:t>
        <a:bodyPr/>
        <a:lstStyle/>
        <a:p>
          <a:r>
            <a:rPr lang="en-US" dirty="0" err="1"/>
            <a:t>কাল্পনিকতা</a:t>
          </a:r>
          <a:r>
            <a:rPr lang="en-US" dirty="0"/>
            <a:t> </a:t>
          </a:r>
          <a:r>
            <a:rPr lang="en-US" dirty="0" err="1"/>
            <a:t>বনাম</a:t>
          </a:r>
          <a:r>
            <a:rPr lang="en-US" dirty="0"/>
            <a:t> </a:t>
          </a:r>
          <a:r>
            <a:rPr lang="en-US" dirty="0" err="1"/>
            <a:t>বাস্তবতা</a:t>
          </a:r>
          <a:r>
            <a:rPr lang="en-US" dirty="0"/>
            <a:t> </a:t>
          </a:r>
        </a:p>
      </dgm:t>
    </dgm:pt>
    <dgm:pt modelId="{5821BC1E-0F5D-4EB5-A97C-0DE9C294DB17}" type="parTrans" cxnId="{B69F0F5E-22AB-4CE4-83E9-BD521894486E}">
      <dgm:prSet/>
      <dgm:spPr/>
      <dgm:t>
        <a:bodyPr/>
        <a:lstStyle/>
        <a:p>
          <a:endParaRPr lang="en-US"/>
        </a:p>
      </dgm:t>
    </dgm:pt>
    <dgm:pt modelId="{60AD314A-EBA8-4259-BEE7-33E5D69B04A8}" type="sibTrans" cxnId="{B69F0F5E-22AB-4CE4-83E9-BD521894486E}">
      <dgm:prSet/>
      <dgm:spPr/>
      <dgm:t>
        <a:bodyPr/>
        <a:lstStyle/>
        <a:p>
          <a:endParaRPr lang="en-US"/>
        </a:p>
      </dgm:t>
    </dgm:pt>
    <dgm:pt modelId="{AC30121C-015D-4691-AC18-58D47DFE5A2E}" type="pres">
      <dgm:prSet presAssocID="{4E8E32AE-EBFD-4D12-958E-C41C142A30D8}" presName="Name0" presStyleCnt="0">
        <dgm:presLayoutVars>
          <dgm:dir/>
          <dgm:resizeHandles val="exact"/>
        </dgm:presLayoutVars>
      </dgm:prSet>
      <dgm:spPr/>
    </dgm:pt>
    <dgm:pt modelId="{7E1ADEC1-76B3-4CD1-B4DD-918AD83C1E14}" type="pres">
      <dgm:prSet presAssocID="{22E7A83A-EB35-4288-9315-B0A6AD8930D5}" presName="node" presStyleLbl="node1" presStyleIdx="0" presStyleCnt="2">
        <dgm:presLayoutVars>
          <dgm:bulletEnabled val="1"/>
        </dgm:presLayoutVars>
      </dgm:prSet>
      <dgm:spPr/>
    </dgm:pt>
    <dgm:pt modelId="{BC969707-0E33-40C5-9C87-85CAB744172D}" type="pres">
      <dgm:prSet presAssocID="{C6169E64-DB20-4F19-B333-74B2B67079E0}" presName="sibTrans" presStyleCnt="0"/>
      <dgm:spPr/>
    </dgm:pt>
    <dgm:pt modelId="{A9688466-2A3B-4065-A622-772B44C34F50}" type="pres">
      <dgm:prSet presAssocID="{35589665-EAB6-4437-BC9C-F6F968DC0D5D}" presName="node" presStyleLbl="node1" presStyleIdx="1" presStyleCnt="2">
        <dgm:presLayoutVars>
          <dgm:bulletEnabled val="1"/>
        </dgm:presLayoutVars>
      </dgm:prSet>
      <dgm:spPr/>
    </dgm:pt>
  </dgm:ptLst>
  <dgm:cxnLst>
    <dgm:cxn modelId="{1AE0572C-C40D-4275-A815-0B3C0A637D3B}" type="presOf" srcId="{22E7A83A-EB35-4288-9315-B0A6AD8930D5}" destId="{7E1ADEC1-76B3-4CD1-B4DD-918AD83C1E14}" srcOrd="0" destOrd="0" presId="urn:microsoft.com/office/officeart/2005/8/layout/hList6"/>
    <dgm:cxn modelId="{B69F0F5E-22AB-4CE4-83E9-BD521894486E}" srcId="{4E8E32AE-EBFD-4D12-958E-C41C142A30D8}" destId="{35589665-EAB6-4437-BC9C-F6F968DC0D5D}" srcOrd="1" destOrd="0" parTransId="{5821BC1E-0F5D-4EB5-A97C-0DE9C294DB17}" sibTransId="{60AD314A-EBA8-4259-BEE7-33E5D69B04A8}"/>
    <dgm:cxn modelId="{41A6AB43-8960-4D59-B054-C786B868EB03}" type="presOf" srcId="{4E8E32AE-EBFD-4D12-958E-C41C142A30D8}" destId="{AC30121C-015D-4691-AC18-58D47DFE5A2E}" srcOrd="0" destOrd="0" presId="urn:microsoft.com/office/officeart/2005/8/layout/hList6"/>
    <dgm:cxn modelId="{693A8E73-69F8-4D40-A554-E65A01B921F8}" srcId="{4E8E32AE-EBFD-4D12-958E-C41C142A30D8}" destId="{22E7A83A-EB35-4288-9315-B0A6AD8930D5}" srcOrd="0" destOrd="0" parTransId="{A4D455F1-9BF3-47C5-A259-C5CECA7D0806}" sibTransId="{C6169E64-DB20-4F19-B333-74B2B67079E0}"/>
    <dgm:cxn modelId="{B9E941AF-AD8F-4FB6-86E5-82D8A96A9E6A}" type="presOf" srcId="{35589665-EAB6-4437-BC9C-F6F968DC0D5D}" destId="{A9688466-2A3B-4065-A622-772B44C34F50}" srcOrd="0" destOrd="0" presId="urn:microsoft.com/office/officeart/2005/8/layout/hList6"/>
    <dgm:cxn modelId="{7DE98976-8D98-4436-BFF9-78DC3529BB86}" type="presParOf" srcId="{AC30121C-015D-4691-AC18-58D47DFE5A2E}" destId="{7E1ADEC1-76B3-4CD1-B4DD-918AD83C1E14}" srcOrd="0" destOrd="0" presId="urn:microsoft.com/office/officeart/2005/8/layout/hList6"/>
    <dgm:cxn modelId="{F4901E51-2E0E-4E98-B29E-585ED1720BE3}" type="presParOf" srcId="{AC30121C-015D-4691-AC18-58D47DFE5A2E}" destId="{BC969707-0E33-40C5-9C87-85CAB744172D}" srcOrd="1" destOrd="0" presId="urn:microsoft.com/office/officeart/2005/8/layout/hList6"/>
    <dgm:cxn modelId="{099902F3-E362-4706-A343-8EBE63314D11}" type="presParOf" srcId="{AC30121C-015D-4691-AC18-58D47DFE5A2E}" destId="{A9688466-2A3B-4065-A622-772B44C34F50}" srcOrd="2" destOrd="0" presId="urn:microsoft.com/office/officeart/2005/8/layout/hList6"/>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2.xml><?xml version="1.0" encoding="utf-8"?>
<dgm:dataModel xmlns:dgm="http://schemas.openxmlformats.org/drawingml/2006/diagram" xmlns:a="http://schemas.openxmlformats.org/drawingml/2006/main">
  <dgm:ptLst>
    <dgm:pt modelId="{4E8E32AE-EBFD-4D12-958E-C41C142A30D8}" type="doc">
      <dgm:prSet loTypeId="urn:microsoft.com/office/officeart/2005/8/layout/hList6" loCatId="list" qsTypeId="urn:microsoft.com/office/officeart/2005/8/quickstyle/3d9" qsCatId="3D" csTypeId="urn:microsoft.com/office/officeart/2005/8/colors/accent1_2" csCatId="accent1" phldr="1"/>
      <dgm:spPr/>
      <dgm:t>
        <a:bodyPr/>
        <a:lstStyle/>
        <a:p>
          <a:endParaRPr lang="en-US"/>
        </a:p>
      </dgm:t>
    </dgm:pt>
    <dgm:pt modelId="{22E7A83A-EB35-4288-9315-B0A6AD8930D5}">
      <dgm:prSet phldrT="[Text]"/>
      <dgm:spPr/>
      <dgm:t>
        <a:bodyPr/>
        <a:lstStyle/>
        <a:p>
          <a:r>
            <a:rPr lang="en-US" dirty="0" err="1"/>
            <a:t>শরীয়া</a:t>
          </a:r>
          <a:r>
            <a:rPr lang="en-US" dirty="0"/>
            <a:t> </a:t>
          </a:r>
          <a:r>
            <a:rPr lang="en-US" dirty="0" err="1"/>
            <a:t>আইন</a:t>
          </a:r>
          <a:r>
            <a:rPr lang="en-US" dirty="0"/>
            <a:t> </a:t>
          </a:r>
        </a:p>
      </dgm:t>
    </dgm:pt>
    <dgm:pt modelId="{A4D455F1-9BF3-47C5-A259-C5CECA7D0806}" type="parTrans" cxnId="{693A8E73-69F8-4D40-A554-E65A01B921F8}">
      <dgm:prSet/>
      <dgm:spPr/>
      <dgm:t>
        <a:bodyPr/>
        <a:lstStyle/>
        <a:p>
          <a:endParaRPr lang="en-US"/>
        </a:p>
      </dgm:t>
    </dgm:pt>
    <dgm:pt modelId="{C6169E64-DB20-4F19-B333-74B2B67079E0}" type="sibTrans" cxnId="{693A8E73-69F8-4D40-A554-E65A01B921F8}">
      <dgm:prSet/>
      <dgm:spPr/>
      <dgm:t>
        <a:bodyPr/>
        <a:lstStyle/>
        <a:p>
          <a:endParaRPr lang="en-US"/>
        </a:p>
      </dgm:t>
    </dgm:pt>
    <dgm:pt modelId="{35589665-EAB6-4437-BC9C-F6F968DC0D5D}">
      <dgm:prSet phldrT="[Text]"/>
      <dgm:spPr/>
      <dgm:t>
        <a:bodyPr/>
        <a:lstStyle/>
        <a:p>
          <a:r>
            <a:rPr lang="en-US" dirty="0" err="1"/>
            <a:t>কাল্পনিকতা</a:t>
          </a:r>
          <a:r>
            <a:rPr lang="en-US" dirty="0"/>
            <a:t> </a:t>
          </a:r>
          <a:r>
            <a:rPr lang="en-US" dirty="0" err="1"/>
            <a:t>বনাম</a:t>
          </a:r>
          <a:r>
            <a:rPr lang="en-US" dirty="0"/>
            <a:t> </a:t>
          </a:r>
          <a:r>
            <a:rPr lang="en-US" dirty="0" err="1"/>
            <a:t>বাস্তবতা</a:t>
          </a:r>
          <a:r>
            <a:rPr lang="en-US" dirty="0"/>
            <a:t> </a:t>
          </a:r>
        </a:p>
      </dgm:t>
    </dgm:pt>
    <dgm:pt modelId="{5821BC1E-0F5D-4EB5-A97C-0DE9C294DB17}" type="parTrans" cxnId="{B69F0F5E-22AB-4CE4-83E9-BD521894486E}">
      <dgm:prSet/>
      <dgm:spPr/>
      <dgm:t>
        <a:bodyPr/>
        <a:lstStyle/>
        <a:p>
          <a:endParaRPr lang="en-US"/>
        </a:p>
      </dgm:t>
    </dgm:pt>
    <dgm:pt modelId="{60AD314A-EBA8-4259-BEE7-33E5D69B04A8}" type="sibTrans" cxnId="{B69F0F5E-22AB-4CE4-83E9-BD521894486E}">
      <dgm:prSet/>
      <dgm:spPr/>
      <dgm:t>
        <a:bodyPr/>
        <a:lstStyle/>
        <a:p>
          <a:endParaRPr lang="en-US"/>
        </a:p>
      </dgm:t>
    </dgm:pt>
    <dgm:pt modelId="{AC30121C-015D-4691-AC18-58D47DFE5A2E}" type="pres">
      <dgm:prSet presAssocID="{4E8E32AE-EBFD-4D12-958E-C41C142A30D8}" presName="Name0" presStyleCnt="0">
        <dgm:presLayoutVars>
          <dgm:dir/>
          <dgm:resizeHandles val="exact"/>
        </dgm:presLayoutVars>
      </dgm:prSet>
      <dgm:spPr/>
    </dgm:pt>
    <dgm:pt modelId="{7E1ADEC1-76B3-4CD1-B4DD-918AD83C1E14}" type="pres">
      <dgm:prSet presAssocID="{22E7A83A-EB35-4288-9315-B0A6AD8930D5}" presName="node" presStyleLbl="node1" presStyleIdx="0" presStyleCnt="2">
        <dgm:presLayoutVars>
          <dgm:bulletEnabled val="1"/>
        </dgm:presLayoutVars>
      </dgm:prSet>
      <dgm:spPr/>
    </dgm:pt>
    <dgm:pt modelId="{BC969707-0E33-40C5-9C87-85CAB744172D}" type="pres">
      <dgm:prSet presAssocID="{C6169E64-DB20-4F19-B333-74B2B67079E0}" presName="sibTrans" presStyleCnt="0"/>
      <dgm:spPr/>
    </dgm:pt>
    <dgm:pt modelId="{A9688466-2A3B-4065-A622-772B44C34F50}" type="pres">
      <dgm:prSet presAssocID="{35589665-EAB6-4437-BC9C-F6F968DC0D5D}" presName="node" presStyleLbl="node1" presStyleIdx="1" presStyleCnt="2">
        <dgm:presLayoutVars>
          <dgm:bulletEnabled val="1"/>
        </dgm:presLayoutVars>
      </dgm:prSet>
      <dgm:spPr/>
    </dgm:pt>
  </dgm:ptLst>
  <dgm:cxnLst>
    <dgm:cxn modelId="{B4B55B02-1834-4B2C-8D4E-36AFF3C5CF9B}" type="presOf" srcId="{35589665-EAB6-4437-BC9C-F6F968DC0D5D}" destId="{A9688466-2A3B-4065-A622-772B44C34F50}" srcOrd="0" destOrd="0" presId="urn:microsoft.com/office/officeart/2005/8/layout/hList6"/>
    <dgm:cxn modelId="{73303731-E9F7-4E17-AD4C-70EC45E7067A}" type="presOf" srcId="{4E8E32AE-EBFD-4D12-958E-C41C142A30D8}" destId="{AC30121C-015D-4691-AC18-58D47DFE5A2E}" srcOrd="0" destOrd="0" presId="urn:microsoft.com/office/officeart/2005/8/layout/hList6"/>
    <dgm:cxn modelId="{B69F0F5E-22AB-4CE4-83E9-BD521894486E}" srcId="{4E8E32AE-EBFD-4D12-958E-C41C142A30D8}" destId="{35589665-EAB6-4437-BC9C-F6F968DC0D5D}" srcOrd="1" destOrd="0" parTransId="{5821BC1E-0F5D-4EB5-A97C-0DE9C294DB17}" sibTransId="{60AD314A-EBA8-4259-BEE7-33E5D69B04A8}"/>
    <dgm:cxn modelId="{693A8E73-69F8-4D40-A554-E65A01B921F8}" srcId="{4E8E32AE-EBFD-4D12-958E-C41C142A30D8}" destId="{22E7A83A-EB35-4288-9315-B0A6AD8930D5}" srcOrd="0" destOrd="0" parTransId="{A4D455F1-9BF3-47C5-A259-C5CECA7D0806}" sibTransId="{C6169E64-DB20-4F19-B333-74B2B67079E0}"/>
    <dgm:cxn modelId="{111DC8C7-EBB7-42DD-B594-65DD188B8825}" type="presOf" srcId="{22E7A83A-EB35-4288-9315-B0A6AD8930D5}" destId="{7E1ADEC1-76B3-4CD1-B4DD-918AD83C1E14}" srcOrd="0" destOrd="0" presId="urn:microsoft.com/office/officeart/2005/8/layout/hList6"/>
    <dgm:cxn modelId="{E898C580-8EFD-4B7A-AD4A-47EDF87E31E4}" type="presParOf" srcId="{AC30121C-015D-4691-AC18-58D47DFE5A2E}" destId="{7E1ADEC1-76B3-4CD1-B4DD-918AD83C1E14}" srcOrd="0" destOrd="0" presId="urn:microsoft.com/office/officeart/2005/8/layout/hList6"/>
    <dgm:cxn modelId="{7149D7C5-2D40-4621-AFC1-201AFA7965CA}" type="presParOf" srcId="{AC30121C-015D-4691-AC18-58D47DFE5A2E}" destId="{BC969707-0E33-40C5-9C87-85CAB744172D}" srcOrd="1" destOrd="0" presId="urn:microsoft.com/office/officeart/2005/8/layout/hList6"/>
    <dgm:cxn modelId="{034114F5-A0DC-4420-A721-19672BB2471F}" type="presParOf" srcId="{AC30121C-015D-4691-AC18-58D47DFE5A2E}" destId="{A9688466-2A3B-4065-A622-772B44C34F50}" srcOrd="2" destOrd="0" presId="urn:microsoft.com/office/officeart/2005/8/layout/hList6"/>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3.xml><?xml version="1.0" encoding="utf-8"?>
<dgm:dataModel xmlns:dgm="http://schemas.openxmlformats.org/drawingml/2006/diagram" xmlns:a="http://schemas.openxmlformats.org/drawingml/2006/main">
  <dgm:ptLst>
    <dgm:pt modelId="{6957F778-E686-4504-8DF9-DF4D6A3DA557}" type="doc">
      <dgm:prSet loTypeId="urn:microsoft.com/office/officeart/2005/8/layout/hList6" loCatId="list" qsTypeId="urn:microsoft.com/office/officeart/2005/8/quickstyle/3d9" qsCatId="3D" csTypeId="urn:microsoft.com/office/officeart/2005/8/colors/accent1_2" csCatId="accent1" phldr="1"/>
      <dgm:spPr/>
      <dgm:t>
        <a:bodyPr/>
        <a:lstStyle/>
        <a:p>
          <a:endParaRPr lang="en-US"/>
        </a:p>
      </dgm:t>
    </dgm:pt>
    <dgm:pt modelId="{C9383F3D-7C70-4EDE-8CAF-0888750873B4}">
      <dgm:prSet phldrT="[Text]"/>
      <dgm:spPr/>
      <dgm:t>
        <a:bodyPr/>
        <a:lstStyle/>
        <a:p>
          <a:r>
            <a:rPr lang="en-US" dirty="0" err="1"/>
            <a:t>দুই</a:t>
          </a:r>
          <a:r>
            <a:rPr lang="en-US" dirty="0"/>
            <a:t> </a:t>
          </a:r>
          <a:r>
            <a:rPr lang="en-US" dirty="0" err="1"/>
            <a:t>জনের</a:t>
          </a:r>
          <a:r>
            <a:rPr lang="en-US" dirty="0"/>
            <a:t> </a:t>
          </a:r>
          <a:r>
            <a:rPr lang="en-US" dirty="0" err="1"/>
            <a:t>কথোপকথন</a:t>
          </a:r>
          <a:endParaRPr lang="en-US" dirty="0"/>
        </a:p>
      </dgm:t>
    </dgm:pt>
    <dgm:pt modelId="{B6B548A9-7812-45DA-9BED-D79C644A2F93}" type="parTrans" cxnId="{47585B96-EE16-4354-AD8D-3853A6D73E65}">
      <dgm:prSet/>
      <dgm:spPr/>
      <dgm:t>
        <a:bodyPr/>
        <a:lstStyle/>
        <a:p>
          <a:endParaRPr lang="en-US"/>
        </a:p>
      </dgm:t>
    </dgm:pt>
    <dgm:pt modelId="{399B22B4-512C-4BCF-A00F-C4FC3280362C}" type="sibTrans" cxnId="{47585B96-EE16-4354-AD8D-3853A6D73E65}">
      <dgm:prSet/>
      <dgm:spPr/>
      <dgm:t>
        <a:bodyPr/>
        <a:lstStyle/>
        <a:p>
          <a:endParaRPr lang="en-US"/>
        </a:p>
      </dgm:t>
    </dgm:pt>
    <dgm:pt modelId="{71CBC6F2-DC19-473D-A6A1-DC16B4433F5D}" type="pres">
      <dgm:prSet presAssocID="{6957F778-E686-4504-8DF9-DF4D6A3DA557}" presName="Name0" presStyleCnt="0">
        <dgm:presLayoutVars>
          <dgm:dir/>
          <dgm:resizeHandles val="exact"/>
        </dgm:presLayoutVars>
      </dgm:prSet>
      <dgm:spPr/>
    </dgm:pt>
    <dgm:pt modelId="{8CEE5B65-35DD-4C42-9DD9-00DD8EB7E8DF}" type="pres">
      <dgm:prSet presAssocID="{C9383F3D-7C70-4EDE-8CAF-0888750873B4}" presName="node" presStyleLbl="node1" presStyleIdx="0" presStyleCnt="1" custLinFactNeighborX="3392" custLinFactNeighborY="-19365">
        <dgm:presLayoutVars>
          <dgm:bulletEnabled val="1"/>
        </dgm:presLayoutVars>
      </dgm:prSet>
      <dgm:spPr/>
    </dgm:pt>
  </dgm:ptLst>
  <dgm:cxnLst>
    <dgm:cxn modelId="{1272B55C-E2CA-4525-9AC0-8696A7FA7220}" type="presOf" srcId="{6957F778-E686-4504-8DF9-DF4D6A3DA557}" destId="{71CBC6F2-DC19-473D-A6A1-DC16B4433F5D}" srcOrd="0" destOrd="0" presId="urn:microsoft.com/office/officeart/2005/8/layout/hList6"/>
    <dgm:cxn modelId="{72324668-120C-4E0B-A651-8C23503E96BE}" type="presOf" srcId="{C9383F3D-7C70-4EDE-8CAF-0888750873B4}" destId="{8CEE5B65-35DD-4C42-9DD9-00DD8EB7E8DF}" srcOrd="0" destOrd="0" presId="urn:microsoft.com/office/officeart/2005/8/layout/hList6"/>
    <dgm:cxn modelId="{47585B96-EE16-4354-AD8D-3853A6D73E65}" srcId="{6957F778-E686-4504-8DF9-DF4D6A3DA557}" destId="{C9383F3D-7C70-4EDE-8CAF-0888750873B4}" srcOrd="0" destOrd="0" parTransId="{B6B548A9-7812-45DA-9BED-D79C644A2F93}" sibTransId="{399B22B4-512C-4BCF-A00F-C4FC3280362C}"/>
    <dgm:cxn modelId="{5CE34D04-9C83-46D6-81C8-4EB745319631}" type="presParOf" srcId="{71CBC6F2-DC19-473D-A6A1-DC16B4433F5D}" destId="{8CEE5B65-35DD-4C42-9DD9-00DD8EB7E8DF}" srcOrd="0" destOrd="0" presId="urn:microsoft.com/office/officeart/2005/8/layout/hList6"/>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4.xml><?xml version="1.0" encoding="utf-8"?>
<dgm:dataModel xmlns:dgm="http://schemas.openxmlformats.org/drawingml/2006/diagram" xmlns:a="http://schemas.openxmlformats.org/drawingml/2006/main">
  <dgm:ptLst>
    <dgm:pt modelId="{2DA2E2BD-7FB8-48FA-945B-29B9A4229541}" type="doc">
      <dgm:prSet loTypeId="urn:microsoft.com/office/officeart/2005/8/layout/hList6" loCatId="list" qsTypeId="urn:microsoft.com/office/officeart/2005/8/quickstyle/3d9" qsCatId="3D" csTypeId="urn:microsoft.com/office/officeart/2005/8/colors/accent1_2" csCatId="accent1" phldr="1"/>
      <dgm:spPr/>
      <dgm:t>
        <a:bodyPr/>
        <a:lstStyle/>
        <a:p>
          <a:endParaRPr lang="en-US"/>
        </a:p>
      </dgm:t>
    </dgm:pt>
    <dgm:pt modelId="{C9BBA173-150F-4E4D-BC69-EA561138AA3D}">
      <dgm:prSet phldrT="[Text]"/>
      <dgm:spPr/>
      <dgm:t>
        <a:bodyPr/>
        <a:lstStyle/>
        <a:p>
          <a:r>
            <a:rPr lang="en-US" dirty="0" err="1"/>
            <a:t>অন্যান্য</a:t>
          </a:r>
          <a:r>
            <a:rPr lang="en-US" dirty="0"/>
            <a:t> </a:t>
          </a:r>
        </a:p>
      </dgm:t>
    </dgm:pt>
    <dgm:pt modelId="{11ADA20E-2A0E-4E69-9B4D-D3CCA22173FD}" type="parTrans" cxnId="{20395B70-6FB9-4AE4-8E30-E5F2DE824408}">
      <dgm:prSet/>
      <dgm:spPr/>
      <dgm:t>
        <a:bodyPr/>
        <a:lstStyle/>
        <a:p>
          <a:endParaRPr lang="en-US"/>
        </a:p>
      </dgm:t>
    </dgm:pt>
    <dgm:pt modelId="{A5C31705-E357-48BA-B330-3B3C7BA29CA5}" type="sibTrans" cxnId="{20395B70-6FB9-4AE4-8E30-E5F2DE824408}">
      <dgm:prSet/>
      <dgm:spPr/>
      <dgm:t>
        <a:bodyPr/>
        <a:lstStyle/>
        <a:p>
          <a:endParaRPr lang="en-US"/>
        </a:p>
      </dgm:t>
    </dgm:pt>
    <dgm:pt modelId="{416BB589-B9FF-4092-A198-400FC9248E6A}" type="pres">
      <dgm:prSet presAssocID="{2DA2E2BD-7FB8-48FA-945B-29B9A4229541}" presName="Name0" presStyleCnt="0">
        <dgm:presLayoutVars>
          <dgm:dir/>
          <dgm:resizeHandles val="exact"/>
        </dgm:presLayoutVars>
      </dgm:prSet>
      <dgm:spPr/>
    </dgm:pt>
    <dgm:pt modelId="{826FB336-2092-4DD3-B311-4E2CBF334933}" type="pres">
      <dgm:prSet presAssocID="{C9BBA173-150F-4E4D-BC69-EA561138AA3D}" presName="node" presStyleLbl="node1" presStyleIdx="0" presStyleCnt="1" custLinFactNeighborX="2151" custLinFactNeighborY="-68989">
        <dgm:presLayoutVars>
          <dgm:bulletEnabled val="1"/>
        </dgm:presLayoutVars>
      </dgm:prSet>
      <dgm:spPr/>
    </dgm:pt>
  </dgm:ptLst>
  <dgm:cxnLst>
    <dgm:cxn modelId="{5EA84400-50F8-443F-B145-23563C1DE76A}" type="presOf" srcId="{2DA2E2BD-7FB8-48FA-945B-29B9A4229541}" destId="{416BB589-B9FF-4092-A198-400FC9248E6A}" srcOrd="0" destOrd="0" presId="urn:microsoft.com/office/officeart/2005/8/layout/hList6"/>
    <dgm:cxn modelId="{20395B70-6FB9-4AE4-8E30-E5F2DE824408}" srcId="{2DA2E2BD-7FB8-48FA-945B-29B9A4229541}" destId="{C9BBA173-150F-4E4D-BC69-EA561138AA3D}" srcOrd="0" destOrd="0" parTransId="{11ADA20E-2A0E-4E69-9B4D-D3CCA22173FD}" sibTransId="{A5C31705-E357-48BA-B330-3B3C7BA29CA5}"/>
    <dgm:cxn modelId="{28341AA0-6B4C-4B34-871B-88CE56C52156}" type="presOf" srcId="{C9BBA173-150F-4E4D-BC69-EA561138AA3D}" destId="{826FB336-2092-4DD3-B311-4E2CBF334933}" srcOrd="0" destOrd="0" presId="urn:microsoft.com/office/officeart/2005/8/layout/hList6"/>
    <dgm:cxn modelId="{E3EA06D3-624E-4584-9497-BEF5F1000D3F}" type="presParOf" srcId="{416BB589-B9FF-4092-A198-400FC9248E6A}" destId="{826FB336-2092-4DD3-B311-4E2CBF334933}" srcOrd="0" destOrd="0" presId="urn:microsoft.com/office/officeart/2005/8/layout/hList6"/>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7E1ADEC1-76B3-4CD1-B4DD-918AD83C1E14}">
      <dsp:nvSpPr>
        <dsp:cNvPr id="0" name=""/>
        <dsp:cNvSpPr/>
      </dsp:nvSpPr>
      <dsp:spPr>
        <a:xfrm rot="16200000">
          <a:off x="-748671" y="752739"/>
          <a:ext cx="5418667" cy="3913187"/>
        </a:xfrm>
        <a:prstGeom prst="flowChartManualOperation">
          <a:avLst/>
        </a:prstGeom>
        <a:solidFill>
          <a:schemeClr val="accent1">
            <a:hueOff val="0"/>
            <a:satOff val="0"/>
            <a:lumOff val="0"/>
            <a:alphaOff val="0"/>
          </a:schemeClr>
        </a:solidFill>
        <a:ln>
          <a:noFill/>
        </a:ln>
        <a:effectLst/>
        <a:sp3d extrusionH="152250" prstMaterial="matte">
          <a:bevelT w="165100" prst="coolSlant"/>
        </a:sp3d>
      </dsp:spPr>
      <dsp:style>
        <a:lnRef idx="0">
          <a:scrgbClr r="0" g="0" b="0"/>
        </a:lnRef>
        <a:fillRef idx="1">
          <a:scrgbClr r="0" g="0" b="0"/>
        </a:fillRef>
        <a:effectRef idx="2">
          <a:scrgbClr r="0" g="0" b="0"/>
        </a:effectRef>
        <a:fontRef idx="minor">
          <a:schemeClr val="lt1"/>
        </a:fontRef>
      </dsp:style>
      <dsp:txBody>
        <a:bodyPr spcFirstLastPara="0" vert="horz" wrap="square" lIns="336550" tIns="0" rIns="335359" bIns="0" numCol="1" spcCol="1270" anchor="ctr" anchorCtr="0">
          <a:noAutofit/>
          <a:sp3d extrusionH="28000" prstMaterial="matte"/>
        </a:bodyPr>
        <a:lstStyle/>
        <a:p>
          <a:pPr marL="0" lvl="0" indent="0" algn="ctr" defTabSz="2355850">
            <a:lnSpc>
              <a:spcPct val="90000"/>
            </a:lnSpc>
            <a:spcBef>
              <a:spcPct val="0"/>
            </a:spcBef>
            <a:spcAft>
              <a:spcPct val="35000"/>
            </a:spcAft>
            <a:buNone/>
          </a:pPr>
          <a:r>
            <a:rPr lang="en-US" sz="5300" kern="1200" dirty="0" err="1"/>
            <a:t>শরীয়া</a:t>
          </a:r>
          <a:r>
            <a:rPr lang="en-US" sz="5300" kern="1200" dirty="0"/>
            <a:t> </a:t>
          </a:r>
          <a:r>
            <a:rPr lang="en-US" sz="5300" kern="1200" dirty="0" err="1"/>
            <a:t>আইন</a:t>
          </a:r>
          <a:r>
            <a:rPr lang="en-US" sz="5300" kern="1200" dirty="0"/>
            <a:t> </a:t>
          </a:r>
        </a:p>
      </dsp:txBody>
      <dsp:txXfrm rot="5400000">
        <a:off x="4069" y="1083732"/>
        <a:ext cx="3913187" cy="3251201"/>
      </dsp:txXfrm>
    </dsp:sp>
    <dsp:sp modelId="{A9688466-2A3B-4065-A622-772B44C34F50}">
      <dsp:nvSpPr>
        <dsp:cNvPr id="0" name=""/>
        <dsp:cNvSpPr/>
      </dsp:nvSpPr>
      <dsp:spPr>
        <a:xfrm rot="16200000">
          <a:off x="3458004" y="752739"/>
          <a:ext cx="5418667" cy="3913187"/>
        </a:xfrm>
        <a:prstGeom prst="flowChartManualOperation">
          <a:avLst/>
        </a:prstGeom>
        <a:solidFill>
          <a:schemeClr val="accent1">
            <a:hueOff val="0"/>
            <a:satOff val="0"/>
            <a:lumOff val="0"/>
            <a:alphaOff val="0"/>
          </a:schemeClr>
        </a:solidFill>
        <a:ln>
          <a:noFill/>
        </a:ln>
        <a:effectLst/>
        <a:sp3d extrusionH="152250" prstMaterial="matte">
          <a:bevelT w="165100" prst="coolSlant"/>
        </a:sp3d>
      </dsp:spPr>
      <dsp:style>
        <a:lnRef idx="0">
          <a:scrgbClr r="0" g="0" b="0"/>
        </a:lnRef>
        <a:fillRef idx="1">
          <a:scrgbClr r="0" g="0" b="0"/>
        </a:fillRef>
        <a:effectRef idx="2">
          <a:scrgbClr r="0" g="0" b="0"/>
        </a:effectRef>
        <a:fontRef idx="minor">
          <a:schemeClr val="lt1"/>
        </a:fontRef>
      </dsp:style>
      <dsp:txBody>
        <a:bodyPr spcFirstLastPara="0" vert="horz" wrap="square" lIns="336550" tIns="0" rIns="335359" bIns="0" numCol="1" spcCol="1270" anchor="ctr" anchorCtr="0">
          <a:noAutofit/>
          <a:sp3d extrusionH="28000" prstMaterial="matte"/>
        </a:bodyPr>
        <a:lstStyle/>
        <a:p>
          <a:pPr marL="0" lvl="0" indent="0" algn="ctr" defTabSz="2355850">
            <a:lnSpc>
              <a:spcPct val="90000"/>
            </a:lnSpc>
            <a:spcBef>
              <a:spcPct val="0"/>
            </a:spcBef>
            <a:spcAft>
              <a:spcPct val="35000"/>
            </a:spcAft>
            <a:buNone/>
          </a:pPr>
          <a:r>
            <a:rPr lang="en-US" sz="5300" kern="1200" dirty="0" err="1"/>
            <a:t>কাল্পনিকতা</a:t>
          </a:r>
          <a:r>
            <a:rPr lang="en-US" sz="5300" kern="1200" dirty="0"/>
            <a:t> </a:t>
          </a:r>
          <a:r>
            <a:rPr lang="en-US" sz="5300" kern="1200" dirty="0" err="1"/>
            <a:t>বনাম</a:t>
          </a:r>
          <a:r>
            <a:rPr lang="en-US" sz="5300" kern="1200" dirty="0"/>
            <a:t> </a:t>
          </a:r>
          <a:r>
            <a:rPr lang="en-US" sz="5300" kern="1200" dirty="0" err="1"/>
            <a:t>বাস্তবতা</a:t>
          </a:r>
          <a:r>
            <a:rPr lang="en-US" sz="5300" kern="1200" dirty="0"/>
            <a:t> </a:t>
          </a:r>
        </a:p>
      </dsp:txBody>
      <dsp:txXfrm rot="5400000">
        <a:off x="4210744" y="1083732"/>
        <a:ext cx="3913187" cy="3251201"/>
      </dsp:txXfrm>
    </dsp:sp>
  </dsp:spTree>
</dsp:drawing>
</file>

<file path=ppt/diagrams/drawing2.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7E1ADEC1-76B3-4CD1-B4DD-918AD83C1E14}">
      <dsp:nvSpPr>
        <dsp:cNvPr id="0" name=""/>
        <dsp:cNvSpPr/>
      </dsp:nvSpPr>
      <dsp:spPr>
        <a:xfrm rot="16200000">
          <a:off x="-748671" y="752739"/>
          <a:ext cx="5418667" cy="3913187"/>
        </a:xfrm>
        <a:prstGeom prst="flowChartManualOperation">
          <a:avLst/>
        </a:prstGeom>
        <a:solidFill>
          <a:schemeClr val="accent1">
            <a:hueOff val="0"/>
            <a:satOff val="0"/>
            <a:lumOff val="0"/>
            <a:alphaOff val="0"/>
          </a:schemeClr>
        </a:solidFill>
        <a:ln>
          <a:noFill/>
        </a:ln>
        <a:effectLst/>
        <a:sp3d extrusionH="152250" prstMaterial="matte">
          <a:bevelT w="165100" prst="coolSlant"/>
        </a:sp3d>
      </dsp:spPr>
      <dsp:style>
        <a:lnRef idx="0">
          <a:scrgbClr r="0" g="0" b="0"/>
        </a:lnRef>
        <a:fillRef idx="1">
          <a:scrgbClr r="0" g="0" b="0"/>
        </a:fillRef>
        <a:effectRef idx="2">
          <a:scrgbClr r="0" g="0" b="0"/>
        </a:effectRef>
        <a:fontRef idx="minor">
          <a:schemeClr val="lt1"/>
        </a:fontRef>
      </dsp:style>
      <dsp:txBody>
        <a:bodyPr spcFirstLastPara="0" vert="horz" wrap="square" lIns="336550" tIns="0" rIns="335359" bIns="0" numCol="1" spcCol="1270" anchor="ctr" anchorCtr="0">
          <a:noAutofit/>
          <a:sp3d extrusionH="28000" prstMaterial="matte"/>
        </a:bodyPr>
        <a:lstStyle/>
        <a:p>
          <a:pPr marL="0" lvl="0" indent="0" algn="ctr" defTabSz="2355850">
            <a:lnSpc>
              <a:spcPct val="90000"/>
            </a:lnSpc>
            <a:spcBef>
              <a:spcPct val="0"/>
            </a:spcBef>
            <a:spcAft>
              <a:spcPct val="35000"/>
            </a:spcAft>
            <a:buNone/>
          </a:pPr>
          <a:r>
            <a:rPr lang="en-US" sz="5300" kern="1200" dirty="0" err="1"/>
            <a:t>শরীয়া</a:t>
          </a:r>
          <a:r>
            <a:rPr lang="en-US" sz="5300" kern="1200" dirty="0"/>
            <a:t> </a:t>
          </a:r>
          <a:r>
            <a:rPr lang="en-US" sz="5300" kern="1200" dirty="0" err="1"/>
            <a:t>আইন</a:t>
          </a:r>
          <a:r>
            <a:rPr lang="en-US" sz="5300" kern="1200" dirty="0"/>
            <a:t> </a:t>
          </a:r>
        </a:p>
      </dsp:txBody>
      <dsp:txXfrm rot="5400000">
        <a:off x="4069" y="1083732"/>
        <a:ext cx="3913187" cy="3251201"/>
      </dsp:txXfrm>
    </dsp:sp>
    <dsp:sp modelId="{A9688466-2A3B-4065-A622-772B44C34F50}">
      <dsp:nvSpPr>
        <dsp:cNvPr id="0" name=""/>
        <dsp:cNvSpPr/>
      </dsp:nvSpPr>
      <dsp:spPr>
        <a:xfrm rot="16200000">
          <a:off x="3458004" y="752739"/>
          <a:ext cx="5418667" cy="3913187"/>
        </a:xfrm>
        <a:prstGeom prst="flowChartManualOperation">
          <a:avLst/>
        </a:prstGeom>
        <a:solidFill>
          <a:schemeClr val="accent1">
            <a:hueOff val="0"/>
            <a:satOff val="0"/>
            <a:lumOff val="0"/>
            <a:alphaOff val="0"/>
          </a:schemeClr>
        </a:solidFill>
        <a:ln>
          <a:noFill/>
        </a:ln>
        <a:effectLst/>
        <a:sp3d extrusionH="152250" prstMaterial="matte">
          <a:bevelT w="165100" prst="coolSlant"/>
        </a:sp3d>
      </dsp:spPr>
      <dsp:style>
        <a:lnRef idx="0">
          <a:scrgbClr r="0" g="0" b="0"/>
        </a:lnRef>
        <a:fillRef idx="1">
          <a:scrgbClr r="0" g="0" b="0"/>
        </a:fillRef>
        <a:effectRef idx="2">
          <a:scrgbClr r="0" g="0" b="0"/>
        </a:effectRef>
        <a:fontRef idx="minor">
          <a:schemeClr val="lt1"/>
        </a:fontRef>
      </dsp:style>
      <dsp:txBody>
        <a:bodyPr spcFirstLastPara="0" vert="horz" wrap="square" lIns="336550" tIns="0" rIns="335359" bIns="0" numCol="1" spcCol="1270" anchor="ctr" anchorCtr="0">
          <a:noAutofit/>
          <a:sp3d extrusionH="28000" prstMaterial="matte"/>
        </a:bodyPr>
        <a:lstStyle/>
        <a:p>
          <a:pPr marL="0" lvl="0" indent="0" algn="ctr" defTabSz="2355850">
            <a:lnSpc>
              <a:spcPct val="90000"/>
            </a:lnSpc>
            <a:spcBef>
              <a:spcPct val="0"/>
            </a:spcBef>
            <a:spcAft>
              <a:spcPct val="35000"/>
            </a:spcAft>
            <a:buNone/>
          </a:pPr>
          <a:r>
            <a:rPr lang="en-US" sz="5300" kern="1200" dirty="0" err="1"/>
            <a:t>কাল্পনিকতা</a:t>
          </a:r>
          <a:r>
            <a:rPr lang="en-US" sz="5300" kern="1200" dirty="0"/>
            <a:t> </a:t>
          </a:r>
          <a:r>
            <a:rPr lang="en-US" sz="5300" kern="1200" dirty="0" err="1"/>
            <a:t>বনাম</a:t>
          </a:r>
          <a:r>
            <a:rPr lang="en-US" sz="5300" kern="1200" dirty="0"/>
            <a:t> </a:t>
          </a:r>
          <a:r>
            <a:rPr lang="en-US" sz="5300" kern="1200" dirty="0" err="1"/>
            <a:t>বাস্তবতা</a:t>
          </a:r>
          <a:r>
            <a:rPr lang="en-US" sz="5300" kern="1200" dirty="0"/>
            <a:t> </a:t>
          </a:r>
        </a:p>
      </dsp:txBody>
      <dsp:txXfrm rot="5400000">
        <a:off x="4210744" y="1083732"/>
        <a:ext cx="3913187" cy="3251201"/>
      </dsp:txXfrm>
    </dsp:sp>
  </dsp:spTree>
</dsp:drawing>
</file>

<file path=ppt/diagrams/drawing3.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8CEE5B65-35DD-4C42-9DD9-00DD8EB7E8DF}">
      <dsp:nvSpPr>
        <dsp:cNvPr id="0" name=""/>
        <dsp:cNvSpPr/>
      </dsp:nvSpPr>
      <dsp:spPr>
        <a:xfrm rot="16200000">
          <a:off x="1401233" y="-1401233"/>
          <a:ext cx="4860862" cy="7663330"/>
        </a:xfrm>
        <a:prstGeom prst="flowChartManualOperation">
          <a:avLst/>
        </a:prstGeom>
        <a:solidFill>
          <a:schemeClr val="accent1">
            <a:hueOff val="0"/>
            <a:satOff val="0"/>
            <a:lumOff val="0"/>
            <a:alphaOff val="0"/>
          </a:schemeClr>
        </a:solidFill>
        <a:ln>
          <a:noFill/>
        </a:ln>
        <a:effectLst/>
        <a:sp3d extrusionH="152250" prstMaterial="matte">
          <a:bevelT w="165100" prst="coolSlant"/>
        </a:sp3d>
      </dsp:spPr>
      <dsp:style>
        <a:lnRef idx="0">
          <a:scrgbClr r="0" g="0" b="0"/>
        </a:lnRef>
        <a:fillRef idx="1">
          <a:scrgbClr r="0" g="0" b="0"/>
        </a:fillRef>
        <a:effectRef idx="2">
          <a:scrgbClr r="0" g="0" b="0"/>
        </a:effectRef>
        <a:fontRef idx="minor">
          <a:schemeClr val="lt1"/>
        </a:fontRef>
      </dsp:style>
      <dsp:txBody>
        <a:bodyPr spcFirstLastPara="0" vert="horz" wrap="square" lIns="412750" tIns="0" rIns="412750" bIns="0" numCol="1" spcCol="1270" anchor="ctr" anchorCtr="0">
          <a:noAutofit/>
          <a:sp3d extrusionH="28000" prstMaterial="matte"/>
        </a:bodyPr>
        <a:lstStyle/>
        <a:p>
          <a:pPr marL="0" lvl="0" indent="0" algn="ctr" defTabSz="2889250">
            <a:lnSpc>
              <a:spcPct val="90000"/>
            </a:lnSpc>
            <a:spcBef>
              <a:spcPct val="0"/>
            </a:spcBef>
            <a:spcAft>
              <a:spcPct val="35000"/>
            </a:spcAft>
            <a:buNone/>
          </a:pPr>
          <a:r>
            <a:rPr lang="en-US" sz="6500" kern="1200" dirty="0" err="1"/>
            <a:t>দুই</a:t>
          </a:r>
          <a:r>
            <a:rPr lang="en-US" sz="6500" kern="1200" dirty="0"/>
            <a:t> </a:t>
          </a:r>
          <a:r>
            <a:rPr lang="en-US" sz="6500" kern="1200" dirty="0" err="1"/>
            <a:t>জনের</a:t>
          </a:r>
          <a:r>
            <a:rPr lang="en-US" sz="6500" kern="1200" dirty="0"/>
            <a:t> </a:t>
          </a:r>
          <a:r>
            <a:rPr lang="en-US" sz="6500" kern="1200" dirty="0" err="1"/>
            <a:t>কথোপকথন</a:t>
          </a:r>
          <a:endParaRPr lang="en-US" sz="6500" kern="1200" dirty="0"/>
        </a:p>
      </dsp:txBody>
      <dsp:txXfrm rot="5400000">
        <a:off x="-1" y="972173"/>
        <a:ext cx="7663330" cy="2916518"/>
      </dsp:txXfrm>
    </dsp:sp>
  </dsp:spTree>
</dsp:drawing>
</file>

<file path=ppt/diagrams/drawing4.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826FB336-2092-4DD3-B311-4E2CBF334933}">
      <dsp:nvSpPr>
        <dsp:cNvPr id="0" name=""/>
        <dsp:cNvSpPr/>
      </dsp:nvSpPr>
      <dsp:spPr>
        <a:xfrm rot="16200000">
          <a:off x="1354666" y="-1354666"/>
          <a:ext cx="5418667" cy="8128000"/>
        </a:xfrm>
        <a:prstGeom prst="flowChartManualOperation">
          <a:avLst/>
        </a:prstGeom>
        <a:solidFill>
          <a:schemeClr val="accent1">
            <a:hueOff val="0"/>
            <a:satOff val="0"/>
            <a:lumOff val="0"/>
            <a:alphaOff val="0"/>
          </a:schemeClr>
        </a:solidFill>
        <a:ln>
          <a:noFill/>
        </a:ln>
        <a:effectLst/>
        <a:sp3d extrusionH="152250" prstMaterial="matte">
          <a:bevelT w="165100" prst="coolSlant"/>
        </a:sp3d>
      </dsp:spPr>
      <dsp:style>
        <a:lnRef idx="0">
          <a:scrgbClr r="0" g="0" b="0"/>
        </a:lnRef>
        <a:fillRef idx="1">
          <a:scrgbClr r="0" g="0" b="0"/>
        </a:fillRef>
        <a:effectRef idx="2">
          <a:scrgbClr r="0" g="0" b="0"/>
        </a:effectRef>
        <a:fontRef idx="minor">
          <a:schemeClr val="lt1"/>
        </a:fontRef>
      </dsp:style>
      <dsp:txBody>
        <a:bodyPr spcFirstLastPara="0" vert="horz" wrap="square" lIns="412750" tIns="0" rIns="412750" bIns="0" numCol="1" spcCol="1270" anchor="ctr" anchorCtr="0">
          <a:noAutofit/>
          <a:sp3d extrusionH="28000" prstMaterial="matte"/>
        </a:bodyPr>
        <a:lstStyle/>
        <a:p>
          <a:pPr marL="0" lvl="0" indent="0" algn="ctr" defTabSz="2889250">
            <a:lnSpc>
              <a:spcPct val="90000"/>
            </a:lnSpc>
            <a:spcBef>
              <a:spcPct val="0"/>
            </a:spcBef>
            <a:spcAft>
              <a:spcPct val="35000"/>
            </a:spcAft>
            <a:buNone/>
          </a:pPr>
          <a:r>
            <a:rPr lang="en-US" sz="6500" kern="1200" dirty="0" err="1"/>
            <a:t>অন্যান্য</a:t>
          </a:r>
          <a:r>
            <a:rPr lang="en-US" sz="6500" kern="1200" dirty="0"/>
            <a:t> </a:t>
          </a:r>
        </a:p>
      </dsp:txBody>
      <dsp:txXfrm rot="5400000">
        <a:off x="0" y="1083733"/>
        <a:ext cx="8128000" cy="3251201"/>
      </dsp:txXfrm>
    </dsp:sp>
  </dsp:spTree>
</dsp:drawing>
</file>

<file path=ppt/diagrams/layout1.xml><?xml version="1.0" encoding="utf-8"?>
<dgm:layoutDef xmlns:dgm="http://schemas.openxmlformats.org/drawingml/2006/diagram" xmlns:a="http://schemas.openxmlformats.org/drawingml/2006/main" uniqueId="urn:microsoft.com/office/officeart/2005/8/layout/hList6">
  <dgm:title val=""/>
  <dgm:desc val=""/>
  <dgm:catLst>
    <dgm:cat type="list" pri="18000"/>
  </dgm:catLst>
  <dgm:sampData>
    <dgm:dataModel>
      <dgm:ptLst>
        <dgm:pt modelId="0" type="doc"/>
        <dgm:pt modelId="1">
          <dgm:prSet phldr="1"/>
        </dgm:pt>
        <dgm:pt modelId="11">
          <dgm:prSet phldr="1"/>
        </dgm:pt>
        <dgm:pt modelId="12">
          <dgm:prSet phldr="1"/>
        </dgm:pt>
        <dgm:pt modelId="2">
          <dgm:prSet phldr="1"/>
        </dgm:pt>
        <dgm:pt modelId="21">
          <dgm:prSet phldr="1"/>
        </dgm:pt>
        <dgm:pt modelId="22">
          <dgm:prSet phldr="1"/>
        </dgm:pt>
        <dgm:pt modelId="3">
          <dgm:prSet phldr="1"/>
        </dgm:pt>
        <dgm:pt modelId="31">
          <dgm:prSet phldr="1"/>
        </dgm:pt>
        <dgm:pt modelId="32">
          <dgm:prSet phldr="1"/>
        </dgm:pt>
      </dgm:ptLst>
      <dgm:cxnLst>
        <dgm:cxn modelId="4" srcId="0" destId="1" srcOrd="0" destOrd="0"/>
        <dgm:cxn modelId="5" srcId="0" destId="2" srcOrd="1" destOrd="0"/>
        <dgm:cxn modelId="6" srcId="0" destId="3" srcOrd="2" destOrd="0"/>
        <dgm:cxn modelId="13" srcId="1" destId="11" srcOrd="0" destOrd="0"/>
        <dgm:cxn modelId="14" srcId="1" destId="12" srcOrd="1" destOrd="0"/>
        <dgm:cxn modelId="23" srcId="2" destId="21" srcOrd="0" destOrd="0"/>
        <dgm:cxn modelId="24" srcId="2" destId="22" srcOrd="1" destOrd="0"/>
        <dgm:cxn modelId="33" srcId="3" destId="31" srcOrd="0" destOrd="0"/>
        <dgm:cxn modelId="34" srcId="3" destId="32" srcOrd="1" destOrd="0"/>
      </dgm:cxnLst>
      <dgm:bg/>
      <dgm:whole/>
    </dgm:dataModel>
  </dgm:sampData>
  <dgm:styleData>
    <dgm:dataModel>
      <dgm:ptLst>
        <dgm:pt modelId="0" type="doc"/>
        <dgm:pt modelId="1"/>
        <dgm:pt modelId="11"/>
        <dgm:pt modelId="2"/>
        <dgm:pt modelId="21"/>
      </dgm:ptLst>
      <dgm:cxnLst>
        <dgm:cxn modelId="4" srcId="0" destId="1" srcOrd="0" destOrd="0"/>
        <dgm:cxn modelId="5" srcId="0" destId="2" srcOrd="1" destOrd="0"/>
        <dgm:cxn modelId="13" srcId="1" destId="11" srcOrd="0" destOrd="0"/>
        <dgm:cxn modelId="23" srcId="2" destId="21" srcOrd="0" destOrd="0"/>
      </dgm:cxnLst>
      <dgm:bg/>
      <dgm:whole/>
    </dgm:dataModel>
  </dgm:styleData>
  <dgm:clrData>
    <dgm:dataModel>
      <dgm:ptLst>
        <dgm:pt modelId="0" type="doc"/>
        <dgm:pt modelId="1"/>
        <dgm:pt modelId="11"/>
        <dgm:pt modelId="2"/>
        <dgm:pt modelId="21"/>
        <dgm:pt modelId="3"/>
        <dgm:pt modelId="31"/>
        <dgm:pt modelId="4"/>
        <dgm:pt modelId="41"/>
      </dgm:ptLst>
      <dgm:cxnLst>
        <dgm:cxn modelId="5" srcId="0" destId="1" srcOrd="0" destOrd="0"/>
        <dgm:cxn modelId="6" srcId="0" destId="2" srcOrd="1" destOrd="0"/>
        <dgm:cxn modelId="7" srcId="0" destId="3" srcOrd="2" destOrd="0"/>
        <dgm:cxn modelId="8" srcId="0" destId="4" srcOrd="3" destOrd="0"/>
        <dgm:cxn modelId="13" srcId="1" destId="11" srcOrd="0" destOrd="0"/>
        <dgm:cxn modelId="23" srcId="2" destId="21" srcOrd="0" destOrd="0"/>
        <dgm:cxn modelId="33" srcId="3" destId="31" srcOrd="0" destOrd="0"/>
        <dgm:cxn modelId="43" srcId="4" destId="41" srcOrd="0" destOrd="0"/>
      </dgm:cxnLst>
      <dgm:bg/>
      <dgm:whole/>
    </dgm:dataModel>
  </dgm:clrData>
  <dgm:layoutNode name="Name0">
    <dgm:varLst>
      <dgm:dir/>
      <dgm:resizeHandles val="exact"/>
    </dgm:varLst>
    <dgm:choose name="Name1">
      <dgm:if name="Name2" func="var" arg="dir" op="equ" val="norm">
        <dgm:alg type="lin"/>
      </dgm:if>
      <dgm:else name="Name3">
        <dgm:alg type="lin">
          <dgm:param type="linDir" val="fromR"/>
        </dgm:alg>
      </dgm:else>
    </dgm:choose>
    <dgm:shape xmlns:r="http://schemas.openxmlformats.org/officeDocument/2006/relationships" r:blip="">
      <dgm:adjLst/>
    </dgm:shape>
    <dgm:presOf/>
    <dgm:constrLst>
      <dgm:constr type="h" for="ch" ptType="node" refType="h"/>
      <dgm:constr type="w" for="ch" ptType="node" refType="w"/>
      <dgm:constr type="primFontSz" for="ch" ptType="node" op="equ"/>
      <dgm:constr type="w" for="ch" forName="sibTrans" refType="w" fact="0.075"/>
    </dgm:constrLst>
    <dgm:ruleLst/>
    <dgm:forEach name="nodesForEach" axis="ch" ptType="node">
      <dgm:layoutNode name="node">
        <dgm:varLst>
          <dgm:bulletEnabled val="1"/>
        </dgm:varLst>
        <dgm:alg type="tx"/>
        <dgm:choose name="Name4">
          <dgm:if name="Name5" func="var" arg="dir" op="equ" val="norm">
            <dgm:shape xmlns:r="http://schemas.openxmlformats.org/officeDocument/2006/relationships" rot="-90" type="flowChartManualOperation" r:blip="">
              <dgm:adjLst/>
            </dgm:shape>
          </dgm:if>
          <dgm:else name="Name6">
            <dgm:shape xmlns:r="http://schemas.openxmlformats.org/officeDocument/2006/relationships" rot="90" type="flowChartManualOperation" r:blip="">
              <dgm:adjLst/>
            </dgm:shape>
          </dgm:else>
        </dgm:choose>
        <dgm:presOf axis="desOrSelf" ptType="node"/>
        <dgm:constrLst>
          <dgm:constr type="primFontSz" val="65"/>
          <dgm:constr type="tMarg"/>
          <dgm:constr type="bMarg"/>
          <dgm:constr type="lMarg" refType="primFontSz" fact="0.5"/>
          <dgm:constr type="rMarg" refType="lMarg"/>
        </dgm:constrLst>
        <dgm:ruleLst>
          <dgm:rule type="primFontSz" val="5" fact="NaN" max="NaN"/>
        </dgm:ruleLst>
      </dgm:layoutNode>
      <dgm:forEach name="sibTransForEach" axis="followSib" ptType="sibTrans" cnt="1">
        <dgm:layoutNode name="sibTrans">
          <dgm:alg type="sp"/>
          <dgm:shape xmlns:r="http://schemas.openxmlformats.org/officeDocument/2006/relationships" r:blip="">
            <dgm:adjLst/>
          </dgm:shape>
          <dgm:presOf/>
          <dgm:constrLst/>
          <dgm:ruleLst/>
        </dgm:layoutNode>
      </dgm:forEach>
    </dgm:forEach>
  </dgm:layoutNode>
</dgm:layoutDef>
</file>

<file path=ppt/diagrams/layout2.xml><?xml version="1.0" encoding="utf-8"?>
<dgm:layoutDef xmlns:dgm="http://schemas.openxmlformats.org/drawingml/2006/diagram" xmlns:a="http://schemas.openxmlformats.org/drawingml/2006/main" uniqueId="urn:microsoft.com/office/officeart/2005/8/layout/hList6">
  <dgm:title val=""/>
  <dgm:desc val=""/>
  <dgm:catLst>
    <dgm:cat type="list" pri="18000"/>
  </dgm:catLst>
  <dgm:sampData>
    <dgm:dataModel>
      <dgm:ptLst>
        <dgm:pt modelId="0" type="doc"/>
        <dgm:pt modelId="1">
          <dgm:prSet phldr="1"/>
        </dgm:pt>
        <dgm:pt modelId="11">
          <dgm:prSet phldr="1"/>
        </dgm:pt>
        <dgm:pt modelId="12">
          <dgm:prSet phldr="1"/>
        </dgm:pt>
        <dgm:pt modelId="2">
          <dgm:prSet phldr="1"/>
        </dgm:pt>
        <dgm:pt modelId="21">
          <dgm:prSet phldr="1"/>
        </dgm:pt>
        <dgm:pt modelId="22">
          <dgm:prSet phldr="1"/>
        </dgm:pt>
        <dgm:pt modelId="3">
          <dgm:prSet phldr="1"/>
        </dgm:pt>
        <dgm:pt modelId="31">
          <dgm:prSet phldr="1"/>
        </dgm:pt>
        <dgm:pt modelId="32">
          <dgm:prSet phldr="1"/>
        </dgm:pt>
      </dgm:ptLst>
      <dgm:cxnLst>
        <dgm:cxn modelId="4" srcId="0" destId="1" srcOrd="0" destOrd="0"/>
        <dgm:cxn modelId="5" srcId="0" destId="2" srcOrd="1" destOrd="0"/>
        <dgm:cxn modelId="6" srcId="0" destId="3" srcOrd="2" destOrd="0"/>
        <dgm:cxn modelId="13" srcId="1" destId="11" srcOrd="0" destOrd="0"/>
        <dgm:cxn modelId="14" srcId="1" destId="12" srcOrd="1" destOrd="0"/>
        <dgm:cxn modelId="23" srcId="2" destId="21" srcOrd="0" destOrd="0"/>
        <dgm:cxn modelId="24" srcId="2" destId="22" srcOrd="1" destOrd="0"/>
        <dgm:cxn modelId="33" srcId="3" destId="31" srcOrd="0" destOrd="0"/>
        <dgm:cxn modelId="34" srcId="3" destId="32" srcOrd="1" destOrd="0"/>
      </dgm:cxnLst>
      <dgm:bg/>
      <dgm:whole/>
    </dgm:dataModel>
  </dgm:sampData>
  <dgm:styleData>
    <dgm:dataModel>
      <dgm:ptLst>
        <dgm:pt modelId="0" type="doc"/>
        <dgm:pt modelId="1"/>
        <dgm:pt modelId="11"/>
        <dgm:pt modelId="2"/>
        <dgm:pt modelId="21"/>
      </dgm:ptLst>
      <dgm:cxnLst>
        <dgm:cxn modelId="4" srcId="0" destId="1" srcOrd="0" destOrd="0"/>
        <dgm:cxn modelId="5" srcId="0" destId="2" srcOrd="1" destOrd="0"/>
        <dgm:cxn modelId="13" srcId="1" destId="11" srcOrd="0" destOrd="0"/>
        <dgm:cxn modelId="23" srcId="2" destId="21" srcOrd="0" destOrd="0"/>
      </dgm:cxnLst>
      <dgm:bg/>
      <dgm:whole/>
    </dgm:dataModel>
  </dgm:styleData>
  <dgm:clrData>
    <dgm:dataModel>
      <dgm:ptLst>
        <dgm:pt modelId="0" type="doc"/>
        <dgm:pt modelId="1"/>
        <dgm:pt modelId="11"/>
        <dgm:pt modelId="2"/>
        <dgm:pt modelId="21"/>
        <dgm:pt modelId="3"/>
        <dgm:pt modelId="31"/>
        <dgm:pt modelId="4"/>
        <dgm:pt modelId="41"/>
      </dgm:ptLst>
      <dgm:cxnLst>
        <dgm:cxn modelId="5" srcId="0" destId="1" srcOrd="0" destOrd="0"/>
        <dgm:cxn modelId="6" srcId="0" destId="2" srcOrd="1" destOrd="0"/>
        <dgm:cxn modelId="7" srcId="0" destId="3" srcOrd="2" destOrd="0"/>
        <dgm:cxn modelId="8" srcId="0" destId="4" srcOrd="3" destOrd="0"/>
        <dgm:cxn modelId="13" srcId="1" destId="11" srcOrd="0" destOrd="0"/>
        <dgm:cxn modelId="23" srcId="2" destId="21" srcOrd="0" destOrd="0"/>
        <dgm:cxn modelId="33" srcId="3" destId="31" srcOrd="0" destOrd="0"/>
        <dgm:cxn modelId="43" srcId="4" destId="41" srcOrd="0" destOrd="0"/>
      </dgm:cxnLst>
      <dgm:bg/>
      <dgm:whole/>
    </dgm:dataModel>
  </dgm:clrData>
  <dgm:layoutNode name="Name0">
    <dgm:varLst>
      <dgm:dir/>
      <dgm:resizeHandles val="exact"/>
    </dgm:varLst>
    <dgm:choose name="Name1">
      <dgm:if name="Name2" func="var" arg="dir" op="equ" val="norm">
        <dgm:alg type="lin"/>
      </dgm:if>
      <dgm:else name="Name3">
        <dgm:alg type="lin">
          <dgm:param type="linDir" val="fromR"/>
        </dgm:alg>
      </dgm:else>
    </dgm:choose>
    <dgm:shape xmlns:r="http://schemas.openxmlformats.org/officeDocument/2006/relationships" r:blip="">
      <dgm:adjLst/>
    </dgm:shape>
    <dgm:presOf/>
    <dgm:constrLst>
      <dgm:constr type="h" for="ch" ptType="node" refType="h"/>
      <dgm:constr type="w" for="ch" ptType="node" refType="w"/>
      <dgm:constr type="primFontSz" for="ch" ptType="node" op="equ"/>
      <dgm:constr type="w" for="ch" forName="sibTrans" refType="w" fact="0.075"/>
    </dgm:constrLst>
    <dgm:ruleLst/>
    <dgm:forEach name="nodesForEach" axis="ch" ptType="node">
      <dgm:layoutNode name="node">
        <dgm:varLst>
          <dgm:bulletEnabled val="1"/>
        </dgm:varLst>
        <dgm:alg type="tx"/>
        <dgm:choose name="Name4">
          <dgm:if name="Name5" func="var" arg="dir" op="equ" val="norm">
            <dgm:shape xmlns:r="http://schemas.openxmlformats.org/officeDocument/2006/relationships" rot="-90" type="flowChartManualOperation" r:blip="">
              <dgm:adjLst/>
            </dgm:shape>
          </dgm:if>
          <dgm:else name="Name6">
            <dgm:shape xmlns:r="http://schemas.openxmlformats.org/officeDocument/2006/relationships" rot="90" type="flowChartManualOperation" r:blip="">
              <dgm:adjLst/>
            </dgm:shape>
          </dgm:else>
        </dgm:choose>
        <dgm:presOf axis="desOrSelf" ptType="node"/>
        <dgm:constrLst>
          <dgm:constr type="primFontSz" val="65"/>
          <dgm:constr type="tMarg"/>
          <dgm:constr type="bMarg"/>
          <dgm:constr type="lMarg" refType="primFontSz" fact="0.5"/>
          <dgm:constr type="rMarg" refType="lMarg"/>
        </dgm:constrLst>
        <dgm:ruleLst>
          <dgm:rule type="primFontSz" val="5" fact="NaN" max="NaN"/>
        </dgm:ruleLst>
      </dgm:layoutNode>
      <dgm:forEach name="sibTransForEach" axis="followSib" ptType="sibTrans" cnt="1">
        <dgm:layoutNode name="sibTrans">
          <dgm:alg type="sp"/>
          <dgm:shape xmlns:r="http://schemas.openxmlformats.org/officeDocument/2006/relationships" r:blip="">
            <dgm:adjLst/>
          </dgm:shape>
          <dgm:presOf/>
          <dgm:constrLst/>
          <dgm:ruleLst/>
        </dgm:layoutNode>
      </dgm:forEach>
    </dgm:forEach>
  </dgm:layoutNode>
</dgm:layoutDef>
</file>

<file path=ppt/diagrams/layout3.xml><?xml version="1.0" encoding="utf-8"?>
<dgm:layoutDef xmlns:dgm="http://schemas.openxmlformats.org/drawingml/2006/diagram" xmlns:a="http://schemas.openxmlformats.org/drawingml/2006/main" uniqueId="urn:microsoft.com/office/officeart/2005/8/layout/hList6">
  <dgm:title val=""/>
  <dgm:desc val=""/>
  <dgm:catLst>
    <dgm:cat type="list" pri="18000"/>
  </dgm:catLst>
  <dgm:sampData>
    <dgm:dataModel>
      <dgm:ptLst>
        <dgm:pt modelId="0" type="doc"/>
        <dgm:pt modelId="1">
          <dgm:prSet phldr="1"/>
        </dgm:pt>
        <dgm:pt modelId="11">
          <dgm:prSet phldr="1"/>
        </dgm:pt>
        <dgm:pt modelId="12">
          <dgm:prSet phldr="1"/>
        </dgm:pt>
        <dgm:pt modelId="2">
          <dgm:prSet phldr="1"/>
        </dgm:pt>
        <dgm:pt modelId="21">
          <dgm:prSet phldr="1"/>
        </dgm:pt>
        <dgm:pt modelId="22">
          <dgm:prSet phldr="1"/>
        </dgm:pt>
        <dgm:pt modelId="3">
          <dgm:prSet phldr="1"/>
        </dgm:pt>
        <dgm:pt modelId="31">
          <dgm:prSet phldr="1"/>
        </dgm:pt>
        <dgm:pt modelId="32">
          <dgm:prSet phldr="1"/>
        </dgm:pt>
      </dgm:ptLst>
      <dgm:cxnLst>
        <dgm:cxn modelId="4" srcId="0" destId="1" srcOrd="0" destOrd="0"/>
        <dgm:cxn modelId="5" srcId="0" destId="2" srcOrd="1" destOrd="0"/>
        <dgm:cxn modelId="6" srcId="0" destId="3" srcOrd="2" destOrd="0"/>
        <dgm:cxn modelId="13" srcId="1" destId="11" srcOrd="0" destOrd="0"/>
        <dgm:cxn modelId="14" srcId="1" destId="12" srcOrd="1" destOrd="0"/>
        <dgm:cxn modelId="23" srcId="2" destId="21" srcOrd="0" destOrd="0"/>
        <dgm:cxn modelId="24" srcId="2" destId="22" srcOrd="1" destOrd="0"/>
        <dgm:cxn modelId="33" srcId="3" destId="31" srcOrd="0" destOrd="0"/>
        <dgm:cxn modelId="34" srcId="3" destId="32" srcOrd="1" destOrd="0"/>
      </dgm:cxnLst>
      <dgm:bg/>
      <dgm:whole/>
    </dgm:dataModel>
  </dgm:sampData>
  <dgm:styleData>
    <dgm:dataModel>
      <dgm:ptLst>
        <dgm:pt modelId="0" type="doc"/>
        <dgm:pt modelId="1"/>
        <dgm:pt modelId="11"/>
        <dgm:pt modelId="2"/>
        <dgm:pt modelId="21"/>
      </dgm:ptLst>
      <dgm:cxnLst>
        <dgm:cxn modelId="4" srcId="0" destId="1" srcOrd="0" destOrd="0"/>
        <dgm:cxn modelId="5" srcId="0" destId="2" srcOrd="1" destOrd="0"/>
        <dgm:cxn modelId="13" srcId="1" destId="11" srcOrd="0" destOrd="0"/>
        <dgm:cxn modelId="23" srcId="2" destId="21" srcOrd="0" destOrd="0"/>
      </dgm:cxnLst>
      <dgm:bg/>
      <dgm:whole/>
    </dgm:dataModel>
  </dgm:styleData>
  <dgm:clrData>
    <dgm:dataModel>
      <dgm:ptLst>
        <dgm:pt modelId="0" type="doc"/>
        <dgm:pt modelId="1"/>
        <dgm:pt modelId="11"/>
        <dgm:pt modelId="2"/>
        <dgm:pt modelId="21"/>
        <dgm:pt modelId="3"/>
        <dgm:pt modelId="31"/>
        <dgm:pt modelId="4"/>
        <dgm:pt modelId="41"/>
      </dgm:ptLst>
      <dgm:cxnLst>
        <dgm:cxn modelId="5" srcId="0" destId="1" srcOrd="0" destOrd="0"/>
        <dgm:cxn modelId="6" srcId="0" destId="2" srcOrd="1" destOrd="0"/>
        <dgm:cxn modelId="7" srcId="0" destId="3" srcOrd="2" destOrd="0"/>
        <dgm:cxn modelId="8" srcId="0" destId="4" srcOrd="3" destOrd="0"/>
        <dgm:cxn modelId="13" srcId="1" destId="11" srcOrd="0" destOrd="0"/>
        <dgm:cxn modelId="23" srcId="2" destId="21" srcOrd="0" destOrd="0"/>
        <dgm:cxn modelId="33" srcId="3" destId="31" srcOrd="0" destOrd="0"/>
        <dgm:cxn modelId="43" srcId="4" destId="41" srcOrd="0" destOrd="0"/>
      </dgm:cxnLst>
      <dgm:bg/>
      <dgm:whole/>
    </dgm:dataModel>
  </dgm:clrData>
  <dgm:layoutNode name="Name0">
    <dgm:varLst>
      <dgm:dir/>
      <dgm:resizeHandles val="exact"/>
    </dgm:varLst>
    <dgm:choose name="Name1">
      <dgm:if name="Name2" func="var" arg="dir" op="equ" val="norm">
        <dgm:alg type="lin"/>
      </dgm:if>
      <dgm:else name="Name3">
        <dgm:alg type="lin">
          <dgm:param type="linDir" val="fromR"/>
        </dgm:alg>
      </dgm:else>
    </dgm:choose>
    <dgm:shape xmlns:r="http://schemas.openxmlformats.org/officeDocument/2006/relationships" r:blip="">
      <dgm:adjLst/>
    </dgm:shape>
    <dgm:presOf/>
    <dgm:constrLst>
      <dgm:constr type="h" for="ch" ptType="node" refType="h"/>
      <dgm:constr type="w" for="ch" ptType="node" refType="w"/>
      <dgm:constr type="primFontSz" for="ch" ptType="node" op="equ"/>
      <dgm:constr type="w" for="ch" forName="sibTrans" refType="w" fact="0.075"/>
    </dgm:constrLst>
    <dgm:ruleLst/>
    <dgm:forEach name="nodesForEach" axis="ch" ptType="node">
      <dgm:layoutNode name="node">
        <dgm:varLst>
          <dgm:bulletEnabled val="1"/>
        </dgm:varLst>
        <dgm:alg type="tx"/>
        <dgm:choose name="Name4">
          <dgm:if name="Name5" func="var" arg="dir" op="equ" val="norm">
            <dgm:shape xmlns:r="http://schemas.openxmlformats.org/officeDocument/2006/relationships" rot="-90" type="flowChartManualOperation" r:blip="">
              <dgm:adjLst/>
            </dgm:shape>
          </dgm:if>
          <dgm:else name="Name6">
            <dgm:shape xmlns:r="http://schemas.openxmlformats.org/officeDocument/2006/relationships" rot="90" type="flowChartManualOperation" r:blip="">
              <dgm:adjLst/>
            </dgm:shape>
          </dgm:else>
        </dgm:choose>
        <dgm:presOf axis="desOrSelf" ptType="node"/>
        <dgm:constrLst>
          <dgm:constr type="primFontSz" val="65"/>
          <dgm:constr type="tMarg"/>
          <dgm:constr type="bMarg"/>
          <dgm:constr type="lMarg" refType="primFontSz" fact="0.5"/>
          <dgm:constr type="rMarg" refType="lMarg"/>
        </dgm:constrLst>
        <dgm:ruleLst>
          <dgm:rule type="primFontSz" val="5" fact="NaN" max="NaN"/>
        </dgm:ruleLst>
      </dgm:layoutNode>
      <dgm:forEach name="sibTransForEach" axis="followSib" ptType="sibTrans" cnt="1">
        <dgm:layoutNode name="sibTrans">
          <dgm:alg type="sp"/>
          <dgm:shape xmlns:r="http://schemas.openxmlformats.org/officeDocument/2006/relationships" r:blip="">
            <dgm:adjLst/>
          </dgm:shape>
          <dgm:presOf/>
          <dgm:constrLst/>
          <dgm:ruleLst/>
        </dgm:layoutNode>
      </dgm:forEach>
    </dgm:forEach>
  </dgm:layoutNode>
</dgm:layoutDef>
</file>

<file path=ppt/diagrams/layout4.xml><?xml version="1.0" encoding="utf-8"?>
<dgm:layoutDef xmlns:dgm="http://schemas.openxmlformats.org/drawingml/2006/diagram" xmlns:a="http://schemas.openxmlformats.org/drawingml/2006/main" uniqueId="urn:microsoft.com/office/officeart/2005/8/layout/hList6">
  <dgm:title val=""/>
  <dgm:desc val=""/>
  <dgm:catLst>
    <dgm:cat type="list" pri="18000"/>
  </dgm:catLst>
  <dgm:sampData>
    <dgm:dataModel>
      <dgm:ptLst>
        <dgm:pt modelId="0" type="doc"/>
        <dgm:pt modelId="1">
          <dgm:prSet phldr="1"/>
        </dgm:pt>
        <dgm:pt modelId="11">
          <dgm:prSet phldr="1"/>
        </dgm:pt>
        <dgm:pt modelId="12">
          <dgm:prSet phldr="1"/>
        </dgm:pt>
        <dgm:pt modelId="2">
          <dgm:prSet phldr="1"/>
        </dgm:pt>
        <dgm:pt modelId="21">
          <dgm:prSet phldr="1"/>
        </dgm:pt>
        <dgm:pt modelId="22">
          <dgm:prSet phldr="1"/>
        </dgm:pt>
        <dgm:pt modelId="3">
          <dgm:prSet phldr="1"/>
        </dgm:pt>
        <dgm:pt modelId="31">
          <dgm:prSet phldr="1"/>
        </dgm:pt>
        <dgm:pt modelId="32">
          <dgm:prSet phldr="1"/>
        </dgm:pt>
      </dgm:ptLst>
      <dgm:cxnLst>
        <dgm:cxn modelId="4" srcId="0" destId="1" srcOrd="0" destOrd="0"/>
        <dgm:cxn modelId="5" srcId="0" destId="2" srcOrd="1" destOrd="0"/>
        <dgm:cxn modelId="6" srcId="0" destId="3" srcOrd="2" destOrd="0"/>
        <dgm:cxn modelId="13" srcId="1" destId="11" srcOrd="0" destOrd="0"/>
        <dgm:cxn modelId="14" srcId="1" destId="12" srcOrd="1" destOrd="0"/>
        <dgm:cxn modelId="23" srcId="2" destId="21" srcOrd="0" destOrd="0"/>
        <dgm:cxn modelId="24" srcId="2" destId="22" srcOrd="1" destOrd="0"/>
        <dgm:cxn modelId="33" srcId="3" destId="31" srcOrd="0" destOrd="0"/>
        <dgm:cxn modelId="34" srcId="3" destId="32" srcOrd="1" destOrd="0"/>
      </dgm:cxnLst>
      <dgm:bg/>
      <dgm:whole/>
    </dgm:dataModel>
  </dgm:sampData>
  <dgm:styleData>
    <dgm:dataModel>
      <dgm:ptLst>
        <dgm:pt modelId="0" type="doc"/>
        <dgm:pt modelId="1"/>
        <dgm:pt modelId="11"/>
        <dgm:pt modelId="2"/>
        <dgm:pt modelId="21"/>
      </dgm:ptLst>
      <dgm:cxnLst>
        <dgm:cxn modelId="4" srcId="0" destId="1" srcOrd="0" destOrd="0"/>
        <dgm:cxn modelId="5" srcId="0" destId="2" srcOrd="1" destOrd="0"/>
        <dgm:cxn modelId="13" srcId="1" destId="11" srcOrd="0" destOrd="0"/>
        <dgm:cxn modelId="23" srcId="2" destId="21" srcOrd="0" destOrd="0"/>
      </dgm:cxnLst>
      <dgm:bg/>
      <dgm:whole/>
    </dgm:dataModel>
  </dgm:styleData>
  <dgm:clrData>
    <dgm:dataModel>
      <dgm:ptLst>
        <dgm:pt modelId="0" type="doc"/>
        <dgm:pt modelId="1"/>
        <dgm:pt modelId="11"/>
        <dgm:pt modelId="2"/>
        <dgm:pt modelId="21"/>
        <dgm:pt modelId="3"/>
        <dgm:pt modelId="31"/>
        <dgm:pt modelId="4"/>
        <dgm:pt modelId="41"/>
      </dgm:ptLst>
      <dgm:cxnLst>
        <dgm:cxn modelId="5" srcId="0" destId="1" srcOrd="0" destOrd="0"/>
        <dgm:cxn modelId="6" srcId="0" destId="2" srcOrd="1" destOrd="0"/>
        <dgm:cxn modelId="7" srcId="0" destId="3" srcOrd="2" destOrd="0"/>
        <dgm:cxn modelId="8" srcId="0" destId="4" srcOrd="3" destOrd="0"/>
        <dgm:cxn modelId="13" srcId="1" destId="11" srcOrd="0" destOrd="0"/>
        <dgm:cxn modelId="23" srcId="2" destId="21" srcOrd="0" destOrd="0"/>
        <dgm:cxn modelId="33" srcId="3" destId="31" srcOrd="0" destOrd="0"/>
        <dgm:cxn modelId="43" srcId="4" destId="41" srcOrd="0" destOrd="0"/>
      </dgm:cxnLst>
      <dgm:bg/>
      <dgm:whole/>
    </dgm:dataModel>
  </dgm:clrData>
  <dgm:layoutNode name="Name0">
    <dgm:varLst>
      <dgm:dir/>
      <dgm:resizeHandles val="exact"/>
    </dgm:varLst>
    <dgm:choose name="Name1">
      <dgm:if name="Name2" func="var" arg="dir" op="equ" val="norm">
        <dgm:alg type="lin"/>
      </dgm:if>
      <dgm:else name="Name3">
        <dgm:alg type="lin">
          <dgm:param type="linDir" val="fromR"/>
        </dgm:alg>
      </dgm:else>
    </dgm:choose>
    <dgm:shape xmlns:r="http://schemas.openxmlformats.org/officeDocument/2006/relationships" r:blip="">
      <dgm:adjLst/>
    </dgm:shape>
    <dgm:presOf/>
    <dgm:constrLst>
      <dgm:constr type="h" for="ch" ptType="node" refType="h"/>
      <dgm:constr type="w" for="ch" ptType="node" refType="w"/>
      <dgm:constr type="primFontSz" for="ch" ptType="node" op="equ"/>
      <dgm:constr type="w" for="ch" forName="sibTrans" refType="w" fact="0.075"/>
    </dgm:constrLst>
    <dgm:ruleLst/>
    <dgm:forEach name="nodesForEach" axis="ch" ptType="node">
      <dgm:layoutNode name="node">
        <dgm:varLst>
          <dgm:bulletEnabled val="1"/>
        </dgm:varLst>
        <dgm:alg type="tx"/>
        <dgm:choose name="Name4">
          <dgm:if name="Name5" func="var" arg="dir" op="equ" val="norm">
            <dgm:shape xmlns:r="http://schemas.openxmlformats.org/officeDocument/2006/relationships" rot="-90" type="flowChartManualOperation" r:blip="">
              <dgm:adjLst/>
            </dgm:shape>
          </dgm:if>
          <dgm:else name="Name6">
            <dgm:shape xmlns:r="http://schemas.openxmlformats.org/officeDocument/2006/relationships" rot="90" type="flowChartManualOperation" r:blip="">
              <dgm:adjLst/>
            </dgm:shape>
          </dgm:else>
        </dgm:choose>
        <dgm:presOf axis="desOrSelf" ptType="node"/>
        <dgm:constrLst>
          <dgm:constr type="primFontSz" val="65"/>
          <dgm:constr type="tMarg"/>
          <dgm:constr type="bMarg"/>
          <dgm:constr type="lMarg" refType="primFontSz" fact="0.5"/>
          <dgm:constr type="rMarg" refType="lMarg"/>
        </dgm:constrLst>
        <dgm:ruleLst>
          <dgm:rule type="primFontSz" val="5" fact="NaN" max="NaN"/>
        </dgm:ruleLst>
      </dgm:layoutNode>
      <dgm:forEach name="sibTransForEach" axis="followSib" ptType="sibTrans" cnt="1">
        <dgm:layoutNode name="sibTrans">
          <dgm:alg type="sp"/>
          <dgm:shape xmlns:r="http://schemas.openxmlformats.org/officeDocument/2006/relationships" r:blip="">
            <dgm:adjLst/>
          </dgm:shape>
          <dgm:presOf/>
          <dgm:constrLst/>
          <dgm:ruleLst/>
        </dgm:layoutNode>
      </dgm:forEach>
    </dgm:forEach>
  </dgm:layoutNode>
</dgm:layoutDef>
</file>

<file path=ppt/diagrams/quickStyle1.xml><?xml version="1.0" encoding="utf-8"?>
<dgm:styleDef xmlns:dgm="http://schemas.openxmlformats.org/drawingml/2006/diagram" xmlns:a="http://schemas.openxmlformats.org/drawingml/2006/main" uniqueId="urn:microsoft.com/office/officeart/2005/8/quickstyle/3d9">
  <dgm:title val=""/>
  <dgm:desc val=""/>
  <dgm:catLst>
    <dgm:cat type="3D" pri="11900"/>
  </dgm:catLst>
  <dgm:scene3d>
    <a:camera prst="perspectiveRelaxed">
      <a:rot lat="19149996" lon="20104178" rev="1577324"/>
    </a:camera>
    <a:lightRig rig="soft" dir="t"/>
    <a:backdrop>
      <a:anchor x="0" y="0" z="-210000"/>
      <a:norm dx="0" dy="0" dz="914400"/>
      <a:up dx="0" dy="914400" dz="0"/>
    </a:backdrop>
  </dgm:scene3d>
  <dgm:styleLbl name="node0">
    <dgm:scene3d>
      <a:camera prst="orthographicFront"/>
      <a:lightRig rig="threePt" dir="t"/>
    </dgm:scene3d>
    <dgm:sp3d extrusionH="152250" prstMaterial="matte">
      <a:bevelT w="165100" prst="coolSlant"/>
    </dgm:sp3d>
    <dgm:txPr>
      <a:sp3d extrusionH="28000" prstMaterial="matte"/>
    </dgm:txPr>
    <dgm:style>
      <a:lnRef idx="0">
        <a:scrgbClr r="0" g="0" b="0"/>
      </a:lnRef>
      <a:fillRef idx="1">
        <a:scrgbClr r="0" g="0" b="0"/>
      </a:fillRef>
      <a:effectRef idx="2">
        <a:scrgbClr r="0" g="0" b="0"/>
      </a:effectRef>
      <a:fontRef idx="minor">
        <a:schemeClr val="lt1"/>
      </a:fontRef>
    </dgm:style>
  </dgm:styleLbl>
  <dgm:styleLbl name="lnNode1">
    <dgm:scene3d>
      <a:camera prst="orthographicFront"/>
      <a:lightRig rig="threePt" dir="t"/>
    </dgm:scene3d>
    <dgm:sp3d extrusionH="152250" prstMaterial="matte">
      <a:bevelT w="165100" prst="coolSlant"/>
    </dgm:sp3d>
    <dgm:txPr>
      <a:sp3d extrusionH="28000" prstMaterial="matte"/>
    </dgm:txPr>
    <dgm:style>
      <a:lnRef idx="0">
        <a:scrgbClr r="0" g="0" b="0"/>
      </a:lnRef>
      <a:fillRef idx="1">
        <a:scrgbClr r="0" g="0" b="0"/>
      </a:fillRef>
      <a:effectRef idx="2">
        <a:scrgbClr r="0" g="0" b="0"/>
      </a:effectRef>
      <a:fontRef idx="minor">
        <a:schemeClr val="lt1"/>
      </a:fontRef>
    </dgm:style>
  </dgm:styleLbl>
  <dgm:styleLbl name="vennNode1">
    <dgm:scene3d>
      <a:camera prst="orthographicFront"/>
      <a:lightRig rig="threePt" dir="t"/>
    </dgm:scene3d>
    <dgm:sp3d extrusionH="152250" prstMaterial="matte">
      <a:bevelT w="165100" prst="coolSlant"/>
    </dgm:sp3d>
    <dgm:txPr>
      <a:sp3d extrusionH="28000" prstMaterial="matte"/>
    </dgm:txPr>
    <dgm:style>
      <a:lnRef idx="0">
        <a:scrgbClr r="0" g="0" b="0"/>
      </a:lnRef>
      <a:fillRef idx="1">
        <a:scrgbClr r="0" g="0" b="0"/>
      </a:fillRef>
      <a:effectRef idx="2">
        <a:scrgbClr r="0" g="0" b="0"/>
      </a:effectRef>
      <a:fontRef idx="minor">
        <a:schemeClr val="tx1"/>
      </a:fontRef>
    </dgm:style>
  </dgm:styleLbl>
  <dgm:styleLbl name="alignNode1">
    <dgm:scene3d>
      <a:camera prst="orthographicFront"/>
      <a:lightRig rig="threePt" dir="t"/>
    </dgm:scene3d>
    <dgm:sp3d extrusionH="152250" prstMaterial="matte">
      <a:bevelT w="165100" prst="coolSlant"/>
    </dgm:sp3d>
    <dgm:txPr>
      <a:sp3d extrusionH="28000" prstMaterial="matte"/>
    </dgm:txPr>
    <dgm:style>
      <a:lnRef idx="1">
        <a:scrgbClr r="0" g="0" b="0"/>
      </a:lnRef>
      <a:fillRef idx="1">
        <a:scrgbClr r="0" g="0" b="0"/>
      </a:fillRef>
      <a:effectRef idx="2">
        <a:scrgbClr r="0" g="0" b="0"/>
      </a:effectRef>
      <a:fontRef idx="minor">
        <a:schemeClr val="lt1"/>
      </a:fontRef>
    </dgm:style>
  </dgm:styleLbl>
  <dgm:styleLbl name="node1">
    <dgm:scene3d>
      <a:camera prst="orthographicFront"/>
      <a:lightRig rig="threePt" dir="t"/>
    </dgm:scene3d>
    <dgm:sp3d extrusionH="152250" prstMaterial="matte">
      <a:bevelT w="165100" prst="coolSlant"/>
    </dgm:sp3d>
    <dgm:txPr>
      <a:sp3d extrusionH="28000" prstMaterial="matte"/>
    </dgm:txPr>
    <dgm:style>
      <a:lnRef idx="0">
        <a:scrgbClr r="0" g="0" b="0"/>
      </a:lnRef>
      <a:fillRef idx="1">
        <a:scrgbClr r="0" g="0" b="0"/>
      </a:fillRef>
      <a:effectRef idx="2">
        <a:scrgbClr r="0" g="0" b="0"/>
      </a:effectRef>
      <a:fontRef idx="minor">
        <a:schemeClr val="lt1"/>
      </a:fontRef>
    </dgm:style>
  </dgm:styleLbl>
  <dgm:styleLbl name="node2">
    <dgm:scene3d>
      <a:camera prst="orthographicFront"/>
      <a:lightRig rig="threePt" dir="t"/>
    </dgm:scene3d>
    <dgm:sp3d extrusionH="152250" prstMaterial="matte">
      <a:bevelT w="165100" prst="coolSlant"/>
    </dgm:sp3d>
    <dgm:txPr>
      <a:sp3d extrusionH="28000" prstMaterial="matte"/>
    </dgm:txPr>
    <dgm:style>
      <a:lnRef idx="0">
        <a:scrgbClr r="0" g="0" b="0"/>
      </a:lnRef>
      <a:fillRef idx="1">
        <a:scrgbClr r="0" g="0" b="0"/>
      </a:fillRef>
      <a:effectRef idx="2">
        <a:scrgbClr r="0" g="0" b="0"/>
      </a:effectRef>
      <a:fontRef idx="minor">
        <a:schemeClr val="lt1"/>
      </a:fontRef>
    </dgm:style>
  </dgm:styleLbl>
  <dgm:styleLbl name="node3">
    <dgm:scene3d>
      <a:camera prst="orthographicFront"/>
      <a:lightRig rig="threePt" dir="t"/>
    </dgm:scene3d>
    <dgm:sp3d extrusionH="152250" prstMaterial="matte">
      <a:bevelT w="165100" prst="coolSlant"/>
    </dgm:sp3d>
    <dgm:txPr>
      <a:sp3d extrusionH="28000" prstMaterial="matte"/>
    </dgm:txPr>
    <dgm:style>
      <a:lnRef idx="0">
        <a:scrgbClr r="0" g="0" b="0"/>
      </a:lnRef>
      <a:fillRef idx="1">
        <a:scrgbClr r="0" g="0" b="0"/>
      </a:fillRef>
      <a:effectRef idx="2">
        <a:scrgbClr r="0" g="0" b="0"/>
      </a:effectRef>
      <a:fontRef idx="minor">
        <a:schemeClr val="lt1"/>
      </a:fontRef>
    </dgm:style>
  </dgm:styleLbl>
  <dgm:styleLbl name="node4">
    <dgm:scene3d>
      <a:camera prst="orthographicFront"/>
      <a:lightRig rig="threePt" dir="t"/>
    </dgm:scene3d>
    <dgm:sp3d extrusionH="152250" prstMaterial="matte">
      <a:bevelT w="165100" prst="coolSlant"/>
    </dgm:sp3d>
    <dgm:txPr>
      <a:sp3d extrusionH="28000" prstMaterial="matte"/>
    </dgm:txPr>
    <dgm:style>
      <a:lnRef idx="0">
        <a:scrgbClr r="0" g="0" b="0"/>
      </a:lnRef>
      <a:fillRef idx="1">
        <a:scrgbClr r="0" g="0" b="0"/>
      </a:fillRef>
      <a:effectRef idx="2">
        <a:scrgbClr r="0" g="0" b="0"/>
      </a:effectRef>
      <a:fontRef idx="minor">
        <a:schemeClr val="lt1"/>
      </a:fontRef>
    </dgm:style>
  </dgm:styleLbl>
  <dgm:styleLbl name="fgImgPlace1">
    <dgm:scene3d>
      <a:camera prst="orthographicFront"/>
      <a:lightRig rig="threePt" dir="t"/>
    </dgm:scene3d>
    <dgm:sp3d prstMaterial="matte"/>
    <dgm:txPr/>
    <dgm:style>
      <a:lnRef idx="0">
        <a:scrgbClr r="0" g="0" b="0"/>
      </a:lnRef>
      <a:fillRef idx="1">
        <a:scrgbClr r="0" g="0" b="0"/>
      </a:fillRef>
      <a:effectRef idx="0">
        <a:scrgbClr r="0" g="0" b="0"/>
      </a:effectRef>
      <a:fontRef idx="minor"/>
    </dgm:style>
  </dgm:styleLbl>
  <dgm:styleLbl name="alignImgPlace1">
    <dgm:scene3d>
      <a:camera prst="orthographicFront"/>
      <a:lightRig rig="threePt" dir="t"/>
    </dgm:scene3d>
    <dgm:sp3d extrusionH="152250" prstMaterial="matte">
      <a:bevelT w="165100" prst="coolSlant"/>
    </dgm:sp3d>
    <dgm:txPr/>
    <dgm:style>
      <a:lnRef idx="0">
        <a:scrgbClr r="0" g="0" b="0"/>
      </a:lnRef>
      <a:fillRef idx="1">
        <a:scrgbClr r="0" g="0" b="0"/>
      </a:fillRef>
      <a:effectRef idx="0">
        <a:scrgbClr r="0" g="0" b="0"/>
      </a:effectRef>
      <a:fontRef idx="minor"/>
    </dgm:style>
  </dgm:styleLbl>
  <dgm:styleLbl name="bgImgPlace1">
    <dgm:scene3d>
      <a:camera prst="orthographicFront"/>
      <a:lightRig rig="threePt" dir="t"/>
    </dgm:scene3d>
    <dgm:sp3d z="-227350" prstMaterial="matte"/>
    <dgm:txPr/>
    <dgm:style>
      <a:lnRef idx="0">
        <a:scrgbClr r="0" g="0" b="0"/>
      </a:lnRef>
      <a:fillRef idx="1">
        <a:scrgbClr r="0" g="0" b="0"/>
      </a:fillRef>
      <a:effectRef idx="0">
        <a:scrgbClr r="0" g="0" b="0"/>
      </a:effectRef>
      <a:fontRef idx="minor"/>
    </dgm:style>
  </dgm:styleLbl>
  <dgm:styleLbl name="sibTrans2D1">
    <dgm:scene3d>
      <a:camera prst="orthographicFront"/>
      <a:lightRig rig="threePt" dir="t"/>
    </dgm:scene3d>
    <dgm:sp3d z="-227350" prstMaterial="matte"/>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prstMaterial="matte"/>
    <dgm:txPr/>
    <dgm:style>
      <a:lnRef idx="0">
        <a:scrgbClr r="0" g="0" b="0"/>
      </a:lnRef>
      <a:fillRef idx="1">
        <a:scrgbClr r="0" g="0" b="0"/>
      </a:fillRef>
      <a:effectRef idx="2">
        <a:scrgbClr r="0" g="0" b="0"/>
      </a:effectRef>
      <a:fontRef idx="minor">
        <a:schemeClr val="lt1"/>
      </a:fontRef>
    </dgm:style>
  </dgm:styleLbl>
  <dgm:styleLbl name="bgSibTrans2D1">
    <dgm:scene3d>
      <a:camera prst="orthographicFront"/>
      <a:lightRig rig="threePt" dir="t"/>
    </dgm:scene3d>
    <dgm:sp3d z="-227350" prstMaterial="matte"/>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z="-227350" prstMaterial="matte"/>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prstMaterial="matte"/>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extrusionH="152250" prstMaterial="matte">
      <a:bevelT w="165100" prst="coolSlant"/>
    </dgm:sp3d>
    <dgm:txPr>
      <a:sp3d extrusionH="28000" prstMaterial="matte"/>
    </dgm:txPr>
    <dgm:style>
      <a:lnRef idx="0">
        <a:scrgbClr r="0" g="0" b="0"/>
      </a:lnRef>
      <a:fillRef idx="1">
        <a:scrgbClr r="0" g="0" b="0"/>
      </a:fillRef>
      <a:effectRef idx="2">
        <a:scrgbClr r="0" g="0" b="0"/>
      </a:effectRef>
      <a:fontRef idx="minor">
        <a:schemeClr val="lt1"/>
      </a:fontRef>
    </dgm:style>
  </dgm:styleLbl>
  <dgm:styleLbl name="asst1">
    <dgm:scene3d>
      <a:camera prst="orthographicFront"/>
      <a:lightRig rig="threePt" dir="t"/>
    </dgm:scene3d>
    <dgm:sp3d extrusionH="152250" prstMaterial="matte">
      <a:bevelT w="165100" prst="coolSlant"/>
    </dgm:sp3d>
    <dgm:txPr>
      <a:sp3d extrusionH="28000" prstMaterial="matte"/>
    </dgm:txPr>
    <dgm:style>
      <a:lnRef idx="0">
        <a:scrgbClr r="0" g="0" b="0"/>
      </a:lnRef>
      <a:fillRef idx="1">
        <a:scrgbClr r="0" g="0" b="0"/>
      </a:fillRef>
      <a:effectRef idx="2">
        <a:scrgbClr r="0" g="0" b="0"/>
      </a:effectRef>
      <a:fontRef idx="minor">
        <a:schemeClr val="lt1"/>
      </a:fontRef>
    </dgm:style>
  </dgm:styleLbl>
  <dgm:styleLbl name="asst2">
    <dgm:scene3d>
      <a:camera prst="orthographicFront"/>
      <a:lightRig rig="threePt" dir="t"/>
    </dgm:scene3d>
    <dgm:sp3d extrusionH="152250" prstMaterial="matte">
      <a:bevelT w="165100" prst="coolSlant"/>
    </dgm:sp3d>
    <dgm:txPr>
      <a:sp3d extrusionH="28000" prstMaterial="matte"/>
    </dgm:txPr>
    <dgm:style>
      <a:lnRef idx="0">
        <a:scrgbClr r="0" g="0" b="0"/>
      </a:lnRef>
      <a:fillRef idx="1">
        <a:scrgbClr r="0" g="0" b="0"/>
      </a:fillRef>
      <a:effectRef idx="2">
        <a:scrgbClr r="0" g="0" b="0"/>
      </a:effectRef>
      <a:fontRef idx="minor">
        <a:schemeClr val="lt1"/>
      </a:fontRef>
    </dgm:style>
  </dgm:styleLbl>
  <dgm:styleLbl name="asst3">
    <dgm:scene3d>
      <a:camera prst="orthographicFront"/>
      <a:lightRig rig="threePt" dir="t"/>
    </dgm:scene3d>
    <dgm:sp3d extrusionH="152250" prstMaterial="matte">
      <a:bevelT w="165100" prst="coolSlant"/>
    </dgm:sp3d>
    <dgm:txPr>
      <a:sp3d extrusionH="28000" prstMaterial="matte"/>
    </dgm:txPr>
    <dgm:style>
      <a:lnRef idx="0">
        <a:scrgbClr r="0" g="0" b="0"/>
      </a:lnRef>
      <a:fillRef idx="1">
        <a:scrgbClr r="0" g="0" b="0"/>
      </a:fillRef>
      <a:effectRef idx="2">
        <a:scrgbClr r="0" g="0" b="0"/>
      </a:effectRef>
      <a:fontRef idx="minor">
        <a:schemeClr val="lt1"/>
      </a:fontRef>
    </dgm:style>
  </dgm:styleLbl>
  <dgm:styleLbl name="parChTrans2D1">
    <dgm:scene3d>
      <a:camera prst="orthographicFront"/>
      <a:lightRig rig="threePt" dir="t"/>
    </dgm:scene3d>
    <dgm:sp3d z="-227350" prstMaterial="matte"/>
    <dgm:txPr/>
    <dgm:style>
      <a:lnRef idx="0">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z="-227350" prstMaterial="matte"/>
    <dgm:txPr/>
    <dgm:style>
      <a:lnRef idx="0">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z="-227350" prstMaterial="matte"/>
    <dgm:txPr/>
    <dgm:style>
      <a:lnRef idx="0">
        <a:scrgbClr r="0" g="0" b="0"/>
      </a:lnRef>
      <a:fillRef idx="3">
        <a:scrgbClr r="0" g="0" b="0"/>
      </a:fillRef>
      <a:effectRef idx="0">
        <a:scrgbClr r="0" g="0" b="0"/>
      </a:effectRef>
      <a:fontRef idx="minor">
        <a:schemeClr val="lt1"/>
      </a:fontRef>
    </dgm:style>
  </dgm:styleLbl>
  <dgm:styleLbl name="parChTrans2D4">
    <dgm:scene3d>
      <a:camera prst="orthographicFront"/>
      <a:lightRig rig="threePt" dir="t"/>
    </dgm:scene3d>
    <dgm:sp3d z="-227350" prstMaterial="matte"/>
    <dgm:txPr/>
    <dgm:style>
      <a:lnRef idx="0">
        <a:scrgbClr r="0" g="0" b="0"/>
      </a:lnRef>
      <a:fillRef idx="3">
        <a:scrgbClr r="0" g="0" b="0"/>
      </a:fillRef>
      <a:effectRef idx="0">
        <a:scrgbClr r="0" g="0" b="0"/>
      </a:effectRef>
      <a:fontRef idx="minor">
        <a:schemeClr val="lt1"/>
      </a:fontRef>
    </dgm:style>
  </dgm:styleLbl>
  <dgm:styleLbl name="parChTrans1D1">
    <dgm:scene3d>
      <a:camera prst="orthographicFront"/>
      <a:lightRig rig="threePt" dir="t"/>
    </dgm:scene3d>
    <dgm:sp3d z="-227350" prstMaterial="matte"/>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z="-227350" prstMaterial="matte"/>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z="-227350" prstMaterial="matte"/>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z="-227350" prstMaterial="matte"/>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prstMaterial="matte"/>
    <dgm:txPr/>
    <dgm:style>
      <a:lnRef idx="1">
        <a:scrgbClr r="0" g="0" b="0"/>
      </a:lnRef>
      <a:fillRef idx="1">
        <a:scrgbClr r="0" g="0" b="0"/>
      </a:fillRef>
      <a:effectRef idx="0">
        <a:scrgbClr r="0" g="0" b="0"/>
      </a:effectRef>
      <a:fontRef idx="minor"/>
    </dgm:style>
  </dgm:styleLbl>
  <dgm:styleLbl name="conFgAcc1">
    <dgm:scene3d>
      <a:camera prst="orthographicFront"/>
      <a:lightRig rig="threePt" dir="t"/>
    </dgm:scene3d>
    <dgm:sp3d z="-227350" prstMaterial="matte"/>
    <dgm:txPr/>
    <dgm:style>
      <a:lnRef idx="1">
        <a:scrgbClr r="0" g="0" b="0"/>
      </a:lnRef>
      <a:fillRef idx="1">
        <a:scrgbClr r="0" g="0" b="0"/>
      </a:fillRef>
      <a:effectRef idx="0">
        <a:scrgbClr r="0" g="0" b="0"/>
      </a:effectRef>
      <a:fontRef idx="minor"/>
    </dgm:style>
  </dgm:styleLbl>
  <dgm:styleLbl name="alignAcc1">
    <dgm:scene3d>
      <a:camera prst="orthographicFront"/>
      <a:lightRig rig="threePt" dir="t"/>
    </dgm:scene3d>
    <dgm:sp3d extrusionH="152250" prstMaterial="matte">
      <a:bevelT w="165100" prst="coolSlant"/>
    </dgm:sp3d>
    <dgm:txPr/>
    <dgm:style>
      <a:lnRef idx="0">
        <a:scrgbClr r="0" g="0" b="0"/>
      </a:lnRef>
      <a:fillRef idx="1">
        <a:scrgbClr r="0" g="0" b="0"/>
      </a:fillRef>
      <a:effectRef idx="2">
        <a:scrgbClr r="0" g="0" b="0"/>
      </a:effectRef>
      <a:fontRef idx="minor"/>
    </dgm:style>
  </dgm:styleLbl>
  <dgm:styleLbl name="trAlignAcc1">
    <dgm:scene3d>
      <a:camera prst="orthographicFront"/>
      <a:lightRig rig="threePt" dir="t"/>
    </dgm:scene3d>
    <dgm:sp3d extrusionH="152250" prstMaterial="matte">
      <a:bevelT w="165100" prst="coolSlant"/>
    </dgm:sp3d>
    <dgm:txPr/>
    <dgm:style>
      <a:lnRef idx="0">
        <a:scrgbClr r="0" g="0" b="0"/>
      </a:lnRef>
      <a:fillRef idx="1">
        <a:scrgbClr r="0" g="0" b="0"/>
      </a:fillRef>
      <a:effectRef idx="2">
        <a:scrgbClr r="0" g="0" b="0"/>
      </a:effectRef>
      <a:fontRef idx="minor"/>
    </dgm:style>
  </dgm:styleLbl>
  <dgm:styleLbl name="bgAcc1">
    <dgm:scene3d>
      <a:camera prst="orthographicFront"/>
      <a:lightRig rig="threePt" dir="t"/>
    </dgm:scene3d>
    <dgm:sp3d z="-227350" prstMaterial="matte"/>
    <dgm:txPr/>
    <dgm:style>
      <a:lnRef idx="1">
        <a:scrgbClr r="0" g="0" b="0"/>
      </a:lnRef>
      <a:fillRef idx="1">
        <a:scrgbClr r="0" g="0" b="0"/>
      </a:fillRef>
      <a:effectRef idx="0">
        <a:scrgbClr r="0" g="0" b="0"/>
      </a:effectRef>
      <a:fontRef idx="minor"/>
    </dgm:style>
  </dgm:styleLbl>
  <dgm:styleLbl name="solidFgAcc1">
    <dgm:scene3d>
      <a:camera prst="orthographicFront"/>
      <a:lightRig rig="threePt" dir="t"/>
    </dgm:scene3d>
    <dgm:sp3d prstMaterial="matte"/>
    <dgm:txPr/>
    <dgm:style>
      <a:lnRef idx="1">
        <a:scrgbClr r="0" g="0" b="0"/>
      </a:lnRef>
      <a:fillRef idx="1">
        <a:scrgbClr r="0" g="0" b="0"/>
      </a:fillRef>
      <a:effectRef idx="0">
        <a:scrgbClr r="0" g="0" b="0"/>
      </a:effectRef>
      <a:fontRef idx="minor"/>
    </dgm:style>
  </dgm:styleLbl>
  <dgm:styleLbl name="solidAlignAcc1">
    <dgm:scene3d>
      <a:camera prst="orthographicFront"/>
      <a:lightRig rig="threePt" dir="t"/>
    </dgm:scene3d>
    <dgm:sp3d extrusionH="152250" prstMaterial="matte">
      <a:bevelT w="165100" prst="coolSlant"/>
    </dgm:sp3d>
    <dgm:txPr/>
    <dgm:style>
      <a:lnRef idx="0">
        <a:scrgbClr r="0" g="0" b="0"/>
      </a:lnRef>
      <a:fillRef idx="1">
        <a:scrgbClr r="0" g="0" b="0"/>
      </a:fillRef>
      <a:effectRef idx="2">
        <a:scrgbClr r="0" g="0" b="0"/>
      </a:effectRef>
      <a:fontRef idx="minor"/>
    </dgm:style>
  </dgm:styleLbl>
  <dgm:styleLbl name="solidBgAcc1">
    <dgm:scene3d>
      <a:camera prst="orthographicFront"/>
      <a:lightRig rig="threePt" dir="t"/>
    </dgm:scene3d>
    <dgm:sp3d z="-227350" prstMaterial="matte"/>
    <dgm:txPr/>
    <dgm:style>
      <a:lnRef idx="1">
        <a:scrgbClr r="0" g="0" b="0"/>
      </a:lnRef>
      <a:fillRef idx="1">
        <a:scrgbClr r="0" g="0" b="0"/>
      </a:fillRef>
      <a:effectRef idx="0">
        <a:scrgbClr r="0" g="0" b="0"/>
      </a:effectRef>
      <a:fontRef idx="minor"/>
    </dgm:style>
  </dgm:styleLbl>
  <dgm:styleLbl name="fgAccFollowNode1">
    <dgm:scene3d>
      <a:camera prst="orthographicFront"/>
      <a:lightRig rig="threePt" dir="t"/>
    </dgm:scene3d>
    <dgm:sp3d prstMaterial="matte"/>
    <dgm:txPr/>
    <dgm:style>
      <a:lnRef idx="1">
        <a:scrgbClr r="0" g="0" b="0"/>
      </a:lnRef>
      <a:fillRef idx="1">
        <a:scrgbClr r="0" g="0" b="0"/>
      </a:fillRef>
      <a:effectRef idx="0">
        <a:scrgbClr r="0" g="0" b="0"/>
      </a:effectRef>
      <a:fontRef idx="minor"/>
    </dgm:style>
  </dgm:styleLbl>
  <dgm:styleLbl name="alignAccFollowNode1">
    <dgm:scene3d>
      <a:camera prst="orthographicFront"/>
      <a:lightRig rig="threePt" dir="t"/>
    </dgm:scene3d>
    <dgm:sp3d extrusionH="152250" prstMaterial="matte">
      <a:bevelT w="165100" prst="coolSlant"/>
    </dgm:sp3d>
    <dgm:txPr/>
    <dgm:style>
      <a:lnRef idx="0">
        <a:scrgbClr r="0" g="0" b="0"/>
      </a:lnRef>
      <a:fillRef idx="1">
        <a:scrgbClr r="0" g="0" b="0"/>
      </a:fillRef>
      <a:effectRef idx="2">
        <a:scrgbClr r="0" g="0" b="0"/>
      </a:effectRef>
      <a:fontRef idx="minor"/>
    </dgm:style>
  </dgm:styleLbl>
  <dgm:styleLbl name="bgAccFollowNode1">
    <dgm:scene3d>
      <a:camera prst="orthographicFront"/>
      <a:lightRig rig="threePt" dir="t"/>
    </dgm:scene3d>
    <dgm:sp3d z="-227350" prstMaterial="matte"/>
    <dgm:txPr/>
    <dgm:style>
      <a:lnRef idx="1">
        <a:scrgbClr r="0" g="0" b="0"/>
      </a:lnRef>
      <a:fillRef idx="1">
        <a:scrgbClr r="0" g="0" b="0"/>
      </a:fillRef>
      <a:effectRef idx="0">
        <a:scrgbClr r="0" g="0" b="0"/>
      </a:effectRef>
      <a:fontRef idx="minor"/>
    </dgm:style>
  </dgm:styleLbl>
  <dgm:styleLbl name="fgAcc0">
    <dgm:scene3d>
      <a:camera prst="orthographicFront"/>
      <a:lightRig rig="threePt" dir="t"/>
    </dgm:scene3d>
    <dgm:sp3d prstMaterial="matte"/>
    <dgm:txPr/>
    <dgm:style>
      <a:lnRef idx="0">
        <a:scrgbClr r="0" g="0" b="0"/>
      </a:lnRef>
      <a:fillRef idx="1">
        <a:scrgbClr r="0" g="0" b="0"/>
      </a:fillRef>
      <a:effectRef idx="0">
        <a:scrgbClr r="0" g="0" b="0"/>
      </a:effectRef>
      <a:fontRef idx="minor"/>
    </dgm:style>
  </dgm:styleLbl>
  <dgm:styleLbl name="fgAcc2">
    <dgm:scene3d>
      <a:camera prst="orthographicFront"/>
      <a:lightRig rig="threePt" dir="t"/>
    </dgm:scene3d>
    <dgm:sp3d prstMaterial="matte"/>
    <dgm:txPr/>
    <dgm:style>
      <a:lnRef idx="0">
        <a:scrgbClr r="0" g="0" b="0"/>
      </a:lnRef>
      <a:fillRef idx="1">
        <a:scrgbClr r="0" g="0" b="0"/>
      </a:fillRef>
      <a:effectRef idx="0">
        <a:scrgbClr r="0" g="0" b="0"/>
      </a:effectRef>
      <a:fontRef idx="minor"/>
    </dgm:style>
  </dgm:styleLbl>
  <dgm:styleLbl name="fgAcc3">
    <dgm:scene3d>
      <a:camera prst="orthographicFront"/>
      <a:lightRig rig="threePt" dir="t"/>
    </dgm:scene3d>
    <dgm:sp3d prstMaterial="matte"/>
    <dgm:txPr/>
    <dgm:style>
      <a:lnRef idx="0">
        <a:scrgbClr r="0" g="0" b="0"/>
      </a:lnRef>
      <a:fillRef idx="1">
        <a:scrgbClr r="0" g="0" b="0"/>
      </a:fillRef>
      <a:effectRef idx="0">
        <a:scrgbClr r="0" g="0" b="0"/>
      </a:effectRef>
      <a:fontRef idx="minor"/>
    </dgm:style>
  </dgm:styleLbl>
  <dgm:styleLbl name="fgAcc4">
    <dgm:scene3d>
      <a:camera prst="orthographicFront"/>
      <a:lightRig rig="threePt" dir="t"/>
    </dgm:scene3d>
    <dgm:sp3d prstMaterial="matte"/>
    <dgm:txPr/>
    <dgm:style>
      <a:lnRef idx="0">
        <a:scrgbClr r="0" g="0" b="0"/>
      </a:lnRef>
      <a:fillRef idx="1">
        <a:scrgbClr r="0" g="0" b="0"/>
      </a:fillRef>
      <a:effectRef idx="0">
        <a:scrgbClr r="0" g="0" b="0"/>
      </a:effectRef>
      <a:fontRef idx="minor"/>
    </dgm:style>
  </dgm:styleLbl>
  <dgm:styleLbl name="bgShp">
    <dgm:scene3d>
      <a:camera prst="orthographicFront"/>
      <a:lightRig rig="threePt" dir="t"/>
    </dgm:scene3d>
    <dgm:sp3d z="-227350" prstMaterial="matte"/>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z="-227350" prstMaterial="matte"/>
    <dgm:txPr/>
    <dgm:style>
      <a:lnRef idx="0">
        <a:scrgbClr r="0" g="0" b="0"/>
      </a:lnRef>
      <a:fillRef idx="1">
        <a:scrgbClr r="0" g="0" b="0"/>
      </a:fillRef>
      <a:effectRef idx="0">
        <a:scrgbClr r="0" g="0" b="0"/>
      </a:effectRef>
      <a:fontRef idx="minor">
        <a:schemeClr val="lt1"/>
      </a:fontRef>
    </dgm:style>
  </dgm:styleLbl>
  <dgm:styleLbl name="trBgShp">
    <dgm:scene3d>
      <a:camera prst="orthographicFront"/>
      <a:lightRig rig="threePt" dir="t"/>
    </dgm:scene3d>
    <dgm:sp3d z="-227350" prstMaterial="matte"/>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prstMaterial="matte"/>
    <dgm:txPr/>
    <dgm:style>
      <a:lnRef idx="0">
        <a:scrgbClr r="0" g="0" b="0"/>
      </a:lnRef>
      <a:fillRef idx="1">
        <a:scrgbClr r="0" g="0" b="0"/>
      </a:fillRef>
      <a:effectRef idx="0">
        <a:scrgbClr r="0" g="0" b="0"/>
      </a:effectRef>
      <a:fontRef idx="minor">
        <a:schemeClr val="lt1"/>
      </a:fontRef>
    </dgm:style>
  </dgm:styleLbl>
  <dgm:styleLbl name="revTx">
    <dgm:scene3d>
      <a:camera prst="orthographicFront"/>
      <a:lightRig rig="threePt" dir="t"/>
    </dgm:scene3d>
    <dgm:sp3d/>
    <dgm:txPr>
      <a:sp3d extrusionH="28000" prstMaterial="matte"/>
    </dgm:txPr>
    <dgm:style>
      <a:lnRef idx="0">
        <a:scrgbClr r="0" g="0" b="0"/>
      </a:lnRef>
      <a:fillRef idx="0">
        <a:scrgbClr r="0" g="0" b="0"/>
      </a:fillRef>
      <a:effectRef idx="0">
        <a:scrgbClr r="0" g="0" b="0"/>
      </a:effectRef>
      <a:fontRef idx="minor"/>
    </dgm:style>
  </dgm:styleLbl>
</dgm:styleDef>
</file>

<file path=ppt/diagrams/quickStyle2.xml><?xml version="1.0" encoding="utf-8"?>
<dgm:styleDef xmlns:dgm="http://schemas.openxmlformats.org/drawingml/2006/diagram" xmlns:a="http://schemas.openxmlformats.org/drawingml/2006/main" uniqueId="urn:microsoft.com/office/officeart/2005/8/quickstyle/3d9">
  <dgm:title val=""/>
  <dgm:desc val=""/>
  <dgm:catLst>
    <dgm:cat type="3D" pri="11900"/>
  </dgm:catLst>
  <dgm:scene3d>
    <a:camera prst="perspectiveRelaxed">
      <a:rot lat="19149996" lon="20104178" rev="1577324"/>
    </a:camera>
    <a:lightRig rig="soft" dir="t"/>
    <a:backdrop>
      <a:anchor x="0" y="0" z="-210000"/>
      <a:norm dx="0" dy="0" dz="914400"/>
      <a:up dx="0" dy="914400" dz="0"/>
    </a:backdrop>
  </dgm:scene3d>
  <dgm:styleLbl name="node0">
    <dgm:scene3d>
      <a:camera prst="orthographicFront"/>
      <a:lightRig rig="threePt" dir="t"/>
    </dgm:scene3d>
    <dgm:sp3d extrusionH="152250" prstMaterial="matte">
      <a:bevelT w="165100" prst="coolSlant"/>
    </dgm:sp3d>
    <dgm:txPr>
      <a:sp3d extrusionH="28000" prstMaterial="matte"/>
    </dgm:txPr>
    <dgm:style>
      <a:lnRef idx="0">
        <a:scrgbClr r="0" g="0" b="0"/>
      </a:lnRef>
      <a:fillRef idx="1">
        <a:scrgbClr r="0" g="0" b="0"/>
      </a:fillRef>
      <a:effectRef idx="2">
        <a:scrgbClr r="0" g="0" b="0"/>
      </a:effectRef>
      <a:fontRef idx="minor">
        <a:schemeClr val="lt1"/>
      </a:fontRef>
    </dgm:style>
  </dgm:styleLbl>
  <dgm:styleLbl name="lnNode1">
    <dgm:scene3d>
      <a:camera prst="orthographicFront"/>
      <a:lightRig rig="threePt" dir="t"/>
    </dgm:scene3d>
    <dgm:sp3d extrusionH="152250" prstMaterial="matte">
      <a:bevelT w="165100" prst="coolSlant"/>
    </dgm:sp3d>
    <dgm:txPr>
      <a:sp3d extrusionH="28000" prstMaterial="matte"/>
    </dgm:txPr>
    <dgm:style>
      <a:lnRef idx="0">
        <a:scrgbClr r="0" g="0" b="0"/>
      </a:lnRef>
      <a:fillRef idx="1">
        <a:scrgbClr r="0" g="0" b="0"/>
      </a:fillRef>
      <a:effectRef idx="2">
        <a:scrgbClr r="0" g="0" b="0"/>
      </a:effectRef>
      <a:fontRef idx="minor">
        <a:schemeClr val="lt1"/>
      </a:fontRef>
    </dgm:style>
  </dgm:styleLbl>
  <dgm:styleLbl name="vennNode1">
    <dgm:scene3d>
      <a:camera prst="orthographicFront"/>
      <a:lightRig rig="threePt" dir="t"/>
    </dgm:scene3d>
    <dgm:sp3d extrusionH="152250" prstMaterial="matte">
      <a:bevelT w="165100" prst="coolSlant"/>
    </dgm:sp3d>
    <dgm:txPr>
      <a:sp3d extrusionH="28000" prstMaterial="matte"/>
    </dgm:txPr>
    <dgm:style>
      <a:lnRef idx="0">
        <a:scrgbClr r="0" g="0" b="0"/>
      </a:lnRef>
      <a:fillRef idx="1">
        <a:scrgbClr r="0" g="0" b="0"/>
      </a:fillRef>
      <a:effectRef idx="2">
        <a:scrgbClr r="0" g="0" b="0"/>
      </a:effectRef>
      <a:fontRef idx="minor">
        <a:schemeClr val="tx1"/>
      </a:fontRef>
    </dgm:style>
  </dgm:styleLbl>
  <dgm:styleLbl name="alignNode1">
    <dgm:scene3d>
      <a:camera prst="orthographicFront"/>
      <a:lightRig rig="threePt" dir="t"/>
    </dgm:scene3d>
    <dgm:sp3d extrusionH="152250" prstMaterial="matte">
      <a:bevelT w="165100" prst="coolSlant"/>
    </dgm:sp3d>
    <dgm:txPr>
      <a:sp3d extrusionH="28000" prstMaterial="matte"/>
    </dgm:txPr>
    <dgm:style>
      <a:lnRef idx="1">
        <a:scrgbClr r="0" g="0" b="0"/>
      </a:lnRef>
      <a:fillRef idx="1">
        <a:scrgbClr r="0" g="0" b="0"/>
      </a:fillRef>
      <a:effectRef idx="2">
        <a:scrgbClr r="0" g="0" b="0"/>
      </a:effectRef>
      <a:fontRef idx="minor">
        <a:schemeClr val="lt1"/>
      </a:fontRef>
    </dgm:style>
  </dgm:styleLbl>
  <dgm:styleLbl name="node1">
    <dgm:scene3d>
      <a:camera prst="orthographicFront"/>
      <a:lightRig rig="threePt" dir="t"/>
    </dgm:scene3d>
    <dgm:sp3d extrusionH="152250" prstMaterial="matte">
      <a:bevelT w="165100" prst="coolSlant"/>
    </dgm:sp3d>
    <dgm:txPr>
      <a:sp3d extrusionH="28000" prstMaterial="matte"/>
    </dgm:txPr>
    <dgm:style>
      <a:lnRef idx="0">
        <a:scrgbClr r="0" g="0" b="0"/>
      </a:lnRef>
      <a:fillRef idx="1">
        <a:scrgbClr r="0" g="0" b="0"/>
      </a:fillRef>
      <a:effectRef idx="2">
        <a:scrgbClr r="0" g="0" b="0"/>
      </a:effectRef>
      <a:fontRef idx="minor">
        <a:schemeClr val="lt1"/>
      </a:fontRef>
    </dgm:style>
  </dgm:styleLbl>
  <dgm:styleLbl name="node2">
    <dgm:scene3d>
      <a:camera prst="orthographicFront"/>
      <a:lightRig rig="threePt" dir="t"/>
    </dgm:scene3d>
    <dgm:sp3d extrusionH="152250" prstMaterial="matte">
      <a:bevelT w="165100" prst="coolSlant"/>
    </dgm:sp3d>
    <dgm:txPr>
      <a:sp3d extrusionH="28000" prstMaterial="matte"/>
    </dgm:txPr>
    <dgm:style>
      <a:lnRef idx="0">
        <a:scrgbClr r="0" g="0" b="0"/>
      </a:lnRef>
      <a:fillRef idx="1">
        <a:scrgbClr r="0" g="0" b="0"/>
      </a:fillRef>
      <a:effectRef idx="2">
        <a:scrgbClr r="0" g="0" b="0"/>
      </a:effectRef>
      <a:fontRef idx="minor">
        <a:schemeClr val="lt1"/>
      </a:fontRef>
    </dgm:style>
  </dgm:styleLbl>
  <dgm:styleLbl name="node3">
    <dgm:scene3d>
      <a:camera prst="orthographicFront"/>
      <a:lightRig rig="threePt" dir="t"/>
    </dgm:scene3d>
    <dgm:sp3d extrusionH="152250" prstMaterial="matte">
      <a:bevelT w="165100" prst="coolSlant"/>
    </dgm:sp3d>
    <dgm:txPr>
      <a:sp3d extrusionH="28000" prstMaterial="matte"/>
    </dgm:txPr>
    <dgm:style>
      <a:lnRef idx="0">
        <a:scrgbClr r="0" g="0" b="0"/>
      </a:lnRef>
      <a:fillRef idx="1">
        <a:scrgbClr r="0" g="0" b="0"/>
      </a:fillRef>
      <a:effectRef idx="2">
        <a:scrgbClr r="0" g="0" b="0"/>
      </a:effectRef>
      <a:fontRef idx="minor">
        <a:schemeClr val="lt1"/>
      </a:fontRef>
    </dgm:style>
  </dgm:styleLbl>
  <dgm:styleLbl name="node4">
    <dgm:scene3d>
      <a:camera prst="orthographicFront"/>
      <a:lightRig rig="threePt" dir="t"/>
    </dgm:scene3d>
    <dgm:sp3d extrusionH="152250" prstMaterial="matte">
      <a:bevelT w="165100" prst="coolSlant"/>
    </dgm:sp3d>
    <dgm:txPr>
      <a:sp3d extrusionH="28000" prstMaterial="matte"/>
    </dgm:txPr>
    <dgm:style>
      <a:lnRef idx="0">
        <a:scrgbClr r="0" g="0" b="0"/>
      </a:lnRef>
      <a:fillRef idx="1">
        <a:scrgbClr r="0" g="0" b="0"/>
      </a:fillRef>
      <a:effectRef idx="2">
        <a:scrgbClr r="0" g="0" b="0"/>
      </a:effectRef>
      <a:fontRef idx="minor">
        <a:schemeClr val="lt1"/>
      </a:fontRef>
    </dgm:style>
  </dgm:styleLbl>
  <dgm:styleLbl name="fgImgPlace1">
    <dgm:scene3d>
      <a:camera prst="orthographicFront"/>
      <a:lightRig rig="threePt" dir="t"/>
    </dgm:scene3d>
    <dgm:sp3d prstMaterial="matte"/>
    <dgm:txPr/>
    <dgm:style>
      <a:lnRef idx="0">
        <a:scrgbClr r="0" g="0" b="0"/>
      </a:lnRef>
      <a:fillRef idx="1">
        <a:scrgbClr r="0" g="0" b="0"/>
      </a:fillRef>
      <a:effectRef idx="0">
        <a:scrgbClr r="0" g="0" b="0"/>
      </a:effectRef>
      <a:fontRef idx="minor"/>
    </dgm:style>
  </dgm:styleLbl>
  <dgm:styleLbl name="alignImgPlace1">
    <dgm:scene3d>
      <a:camera prst="orthographicFront"/>
      <a:lightRig rig="threePt" dir="t"/>
    </dgm:scene3d>
    <dgm:sp3d extrusionH="152250" prstMaterial="matte">
      <a:bevelT w="165100" prst="coolSlant"/>
    </dgm:sp3d>
    <dgm:txPr/>
    <dgm:style>
      <a:lnRef idx="0">
        <a:scrgbClr r="0" g="0" b="0"/>
      </a:lnRef>
      <a:fillRef idx="1">
        <a:scrgbClr r="0" g="0" b="0"/>
      </a:fillRef>
      <a:effectRef idx="0">
        <a:scrgbClr r="0" g="0" b="0"/>
      </a:effectRef>
      <a:fontRef idx="minor"/>
    </dgm:style>
  </dgm:styleLbl>
  <dgm:styleLbl name="bgImgPlace1">
    <dgm:scene3d>
      <a:camera prst="orthographicFront"/>
      <a:lightRig rig="threePt" dir="t"/>
    </dgm:scene3d>
    <dgm:sp3d z="-227350" prstMaterial="matte"/>
    <dgm:txPr/>
    <dgm:style>
      <a:lnRef idx="0">
        <a:scrgbClr r="0" g="0" b="0"/>
      </a:lnRef>
      <a:fillRef idx="1">
        <a:scrgbClr r="0" g="0" b="0"/>
      </a:fillRef>
      <a:effectRef idx="0">
        <a:scrgbClr r="0" g="0" b="0"/>
      </a:effectRef>
      <a:fontRef idx="minor"/>
    </dgm:style>
  </dgm:styleLbl>
  <dgm:styleLbl name="sibTrans2D1">
    <dgm:scene3d>
      <a:camera prst="orthographicFront"/>
      <a:lightRig rig="threePt" dir="t"/>
    </dgm:scene3d>
    <dgm:sp3d z="-227350" prstMaterial="matte"/>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prstMaterial="matte"/>
    <dgm:txPr/>
    <dgm:style>
      <a:lnRef idx="0">
        <a:scrgbClr r="0" g="0" b="0"/>
      </a:lnRef>
      <a:fillRef idx="1">
        <a:scrgbClr r="0" g="0" b="0"/>
      </a:fillRef>
      <a:effectRef idx="2">
        <a:scrgbClr r="0" g="0" b="0"/>
      </a:effectRef>
      <a:fontRef idx="minor">
        <a:schemeClr val="lt1"/>
      </a:fontRef>
    </dgm:style>
  </dgm:styleLbl>
  <dgm:styleLbl name="bgSibTrans2D1">
    <dgm:scene3d>
      <a:camera prst="orthographicFront"/>
      <a:lightRig rig="threePt" dir="t"/>
    </dgm:scene3d>
    <dgm:sp3d z="-227350" prstMaterial="matte"/>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z="-227350" prstMaterial="matte"/>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prstMaterial="matte"/>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extrusionH="152250" prstMaterial="matte">
      <a:bevelT w="165100" prst="coolSlant"/>
    </dgm:sp3d>
    <dgm:txPr>
      <a:sp3d extrusionH="28000" prstMaterial="matte"/>
    </dgm:txPr>
    <dgm:style>
      <a:lnRef idx="0">
        <a:scrgbClr r="0" g="0" b="0"/>
      </a:lnRef>
      <a:fillRef idx="1">
        <a:scrgbClr r="0" g="0" b="0"/>
      </a:fillRef>
      <a:effectRef idx="2">
        <a:scrgbClr r="0" g="0" b="0"/>
      </a:effectRef>
      <a:fontRef idx="minor">
        <a:schemeClr val="lt1"/>
      </a:fontRef>
    </dgm:style>
  </dgm:styleLbl>
  <dgm:styleLbl name="asst1">
    <dgm:scene3d>
      <a:camera prst="orthographicFront"/>
      <a:lightRig rig="threePt" dir="t"/>
    </dgm:scene3d>
    <dgm:sp3d extrusionH="152250" prstMaterial="matte">
      <a:bevelT w="165100" prst="coolSlant"/>
    </dgm:sp3d>
    <dgm:txPr>
      <a:sp3d extrusionH="28000" prstMaterial="matte"/>
    </dgm:txPr>
    <dgm:style>
      <a:lnRef idx="0">
        <a:scrgbClr r="0" g="0" b="0"/>
      </a:lnRef>
      <a:fillRef idx="1">
        <a:scrgbClr r="0" g="0" b="0"/>
      </a:fillRef>
      <a:effectRef idx="2">
        <a:scrgbClr r="0" g="0" b="0"/>
      </a:effectRef>
      <a:fontRef idx="minor">
        <a:schemeClr val="lt1"/>
      </a:fontRef>
    </dgm:style>
  </dgm:styleLbl>
  <dgm:styleLbl name="asst2">
    <dgm:scene3d>
      <a:camera prst="orthographicFront"/>
      <a:lightRig rig="threePt" dir="t"/>
    </dgm:scene3d>
    <dgm:sp3d extrusionH="152250" prstMaterial="matte">
      <a:bevelT w="165100" prst="coolSlant"/>
    </dgm:sp3d>
    <dgm:txPr>
      <a:sp3d extrusionH="28000" prstMaterial="matte"/>
    </dgm:txPr>
    <dgm:style>
      <a:lnRef idx="0">
        <a:scrgbClr r="0" g="0" b="0"/>
      </a:lnRef>
      <a:fillRef idx="1">
        <a:scrgbClr r="0" g="0" b="0"/>
      </a:fillRef>
      <a:effectRef idx="2">
        <a:scrgbClr r="0" g="0" b="0"/>
      </a:effectRef>
      <a:fontRef idx="minor">
        <a:schemeClr val="lt1"/>
      </a:fontRef>
    </dgm:style>
  </dgm:styleLbl>
  <dgm:styleLbl name="asst3">
    <dgm:scene3d>
      <a:camera prst="orthographicFront"/>
      <a:lightRig rig="threePt" dir="t"/>
    </dgm:scene3d>
    <dgm:sp3d extrusionH="152250" prstMaterial="matte">
      <a:bevelT w="165100" prst="coolSlant"/>
    </dgm:sp3d>
    <dgm:txPr>
      <a:sp3d extrusionH="28000" prstMaterial="matte"/>
    </dgm:txPr>
    <dgm:style>
      <a:lnRef idx="0">
        <a:scrgbClr r="0" g="0" b="0"/>
      </a:lnRef>
      <a:fillRef idx="1">
        <a:scrgbClr r="0" g="0" b="0"/>
      </a:fillRef>
      <a:effectRef idx="2">
        <a:scrgbClr r="0" g="0" b="0"/>
      </a:effectRef>
      <a:fontRef idx="minor">
        <a:schemeClr val="lt1"/>
      </a:fontRef>
    </dgm:style>
  </dgm:styleLbl>
  <dgm:styleLbl name="parChTrans2D1">
    <dgm:scene3d>
      <a:camera prst="orthographicFront"/>
      <a:lightRig rig="threePt" dir="t"/>
    </dgm:scene3d>
    <dgm:sp3d z="-227350" prstMaterial="matte"/>
    <dgm:txPr/>
    <dgm:style>
      <a:lnRef idx="0">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z="-227350" prstMaterial="matte"/>
    <dgm:txPr/>
    <dgm:style>
      <a:lnRef idx="0">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z="-227350" prstMaterial="matte"/>
    <dgm:txPr/>
    <dgm:style>
      <a:lnRef idx="0">
        <a:scrgbClr r="0" g="0" b="0"/>
      </a:lnRef>
      <a:fillRef idx="3">
        <a:scrgbClr r="0" g="0" b="0"/>
      </a:fillRef>
      <a:effectRef idx="0">
        <a:scrgbClr r="0" g="0" b="0"/>
      </a:effectRef>
      <a:fontRef idx="minor">
        <a:schemeClr val="lt1"/>
      </a:fontRef>
    </dgm:style>
  </dgm:styleLbl>
  <dgm:styleLbl name="parChTrans2D4">
    <dgm:scene3d>
      <a:camera prst="orthographicFront"/>
      <a:lightRig rig="threePt" dir="t"/>
    </dgm:scene3d>
    <dgm:sp3d z="-227350" prstMaterial="matte"/>
    <dgm:txPr/>
    <dgm:style>
      <a:lnRef idx="0">
        <a:scrgbClr r="0" g="0" b="0"/>
      </a:lnRef>
      <a:fillRef idx="3">
        <a:scrgbClr r="0" g="0" b="0"/>
      </a:fillRef>
      <a:effectRef idx="0">
        <a:scrgbClr r="0" g="0" b="0"/>
      </a:effectRef>
      <a:fontRef idx="minor">
        <a:schemeClr val="lt1"/>
      </a:fontRef>
    </dgm:style>
  </dgm:styleLbl>
  <dgm:styleLbl name="parChTrans1D1">
    <dgm:scene3d>
      <a:camera prst="orthographicFront"/>
      <a:lightRig rig="threePt" dir="t"/>
    </dgm:scene3d>
    <dgm:sp3d z="-227350" prstMaterial="matte"/>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z="-227350" prstMaterial="matte"/>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z="-227350" prstMaterial="matte"/>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z="-227350" prstMaterial="matte"/>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prstMaterial="matte"/>
    <dgm:txPr/>
    <dgm:style>
      <a:lnRef idx="1">
        <a:scrgbClr r="0" g="0" b="0"/>
      </a:lnRef>
      <a:fillRef idx="1">
        <a:scrgbClr r="0" g="0" b="0"/>
      </a:fillRef>
      <a:effectRef idx="0">
        <a:scrgbClr r="0" g="0" b="0"/>
      </a:effectRef>
      <a:fontRef idx="minor"/>
    </dgm:style>
  </dgm:styleLbl>
  <dgm:styleLbl name="conFgAcc1">
    <dgm:scene3d>
      <a:camera prst="orthographicFront"/>
      <a:lightRig rig="threePt" dir="t"/>
    </dgm:scene3d>
    <dgm:sp3d z="-227350" prstMaterial="matte"/>
    <dgm:txPr/>
    <dgm:style>
      <a:lnRef idx="1">
        <a:scrgbClr r="0" g="0" b="0"/>
      </a:lnRef>
      <a:fillRef idx="1">
        <a:scrgbClr r="0" g="0" b="0"/>
      </a:fillRef>
      <a:effectRef idx="0">
        <a:scrgbClr r="0" g="0" b="0"/>
      </a:effectRef>
      <a:fontRef idx="minor"/>
    </dgm:style>
  </dgm:styleLbl>
  <dgm:styleLbl name="alignAcc1">
    <dgm:scene3d>
      <a:camera prst="orthographicFront"/>
      <a:lightRig rig="threePt" dir="t"/>
    </dgm:scene3d>
    <dgm:sp3d extrusionH="152250" prstMaterial="matte">
      <a:bevelT w="165100" prst="coolSlant"/>
    </dgm:sp3d>
    <dgm:txPr/>
    <dgm:style>
      <a:lnRef idx="0">
        <a:scrgbClr r="0" g="0" b="0"/>
      </a:lnRef>
      <a:fillRef idx="1">
        <a:scrgbClr r="0" g="0" b="0"/>
      </a:fillRef>
      <a:effectRef idx="2">
        <a:scrgbClr r="0" g="0" b="0"/>
      </a:effectRef>
      <a:fontRef idx="minor"/>
    </dgm:style>
  </dgm:styleLbl>
  <dgm:styleLbl name="trAlignAcc1">
    <dgm:scene3d>
      <a:camera prst="orthographicFront"/>
      <a:lightRig rig="threePt" dir="t"/>
    </dgm:scene3d>
    <dgm:sp3d extrusionH="152250" prstMaterial="matte">
      <a:bevelT w="165100" prst="coolSlant"/>
    </dgm:sp3d>
    <dgm:txPr/>
    <dgm:style>
      <a:lnRef idx="0">
        <a:scrgbClr r="0" g="0" b="0"/>
      </a:lnRef>
      <a:fillRef idx="1">
        <a:scrgbClr r="0" g="0" b="0"/>
      </a:fillRef>
      <a:effectRef idx="2">
        <a:scrgbClr r="0" g="0" b="0"/>
      </a:effectRef>
      <a:fontRef idx="minor"/>
    </dgm:style>
  </dgm:styleLbl>
  <dgm:styleLbl name="bgAcc1">
    <dgm:scene3d>
      <a:camera prst="orthographicFront"/>
      <a:lightRig rig="threePt" dir="t"/>
    </dgm:scene3d>
    <dgm:sp3d z="-227350" prstMaterial="matte"/>
    <dgm:txPr/>
    <dgm:style>
      <a:lnRef idx="1">
        <a:scrgbClr r="0" g="0" b="0"/>
      </a:lnRef>
      <a:fillRef idx="1">
        <a:scrgbClr r="0" g="0" b="0"/>
      </a:fillRef>
      <a:effectRef idx="0">
        <a:scrgbClr r="0" g="0" b="0"/>
      </a:effectRef>
      <a:fontRef idx="minor"/>
    </dgm:style>
  </dgm:styleLbl>
  <dgm:styleLbl name="solidFgAcc1">
    <dgm:scene3d>
      <a:camera prst="orthographicFront"/>
      <a:lightRig rig="threePt" dir="t"/>
    </dgm:scene3d>
    <dgm:sp3d prstMaterial="matte"/>
    <dgm:txPr/>
    <dgm:style>
      <a:lnRef idx="1">
        <a:scrgbClr r="0" g="0" b="0"/>
      </a:lnRef>
      <a:fillRef idx="1">
        <a:scrgbClr r="0" g="0" b="0"/>
      </a:fillRef>
      <a:effectRef idx="0">
        <a:scrgbClr r="0" g="0" b="0"/>
      </a:effectRef>
      <a:fontRef idx="minor"/>
    </dgm:style>
  </dgm:styleLbl>
  <dgm:styleLbl name="solidAlignAcc1">
    <dgm:scene3d>
      <a:camera prst="orthographicFront"/>
      <a:lightRig rig="threePt" dir="t"/>
    </dgm:scene3d>
    <dgm:sp3d extrusionH="152250" prstMaterial="matte">
      <a:bevelT w="165100" prst="coolSlant"/>
    </dgm:sp3d>
    <dgm:txPr/>
    <dgm:style>
      <a:lnRef idx="0">
        <a:scrgbClr r="0" g="0" b="0"/>
      </a:lnRef>
      <a:fillRef idx="1">
        <a:scrgbClr r="0" g="0" b="0"/>
      </a:fillRef>
      <a:effectRef idx="2">
        <a:scrgbClr r="0" g="0" b="0"/>
      </a:effectRef>
      <a:fontRef idx="minor"/>
    </dgm:style>
  </dgm:styleLbl>
  <dgm:styleLbl name="solidBgAcc1">
    <dgm:scene3d>
      <a:camera prst="orthographicFront"/>
      <a:lightRig rig="threePt" dir="t"/>
    </dgm:scene3d>
    <dgm:sp3d z="-227350" prstMaterial="matte"/>
    <dgm:txPr/>
    <dgm:style>
      <a:lnRef idx="1">
        <a:scrgbClr r="0" g="0" b="0"/>
      </a:lnRef>
      <a:fillRef idx="1">
        <a:scrgbClr r="0" g="0" b="0"/>
      </a:fillRef>
      <a:effectRef idx="0">
        <a:scrgbClr r="0" g="0" b="0"/>
      </a:effectRef>
      <a:fontRef idx="minor"/>
    </dgm:style>
  </dgm:styleLbl>
  <dgm:styleLbl name="fgAccFollowNode1">
    <dgm:scene3d>
      <a:camera prst="orthographicFront"/>
      <a:lightRig rig="threePt" dir="t"/>
    </dgm:scene3d>
    <dgm:sp3d prstMaterial="matte"/>
    <dgm:txPr/>
    <dgm:style>
      <a:lnRef idx="1">
        <a:scrgbClr r="0" g="0" b="0"/>
      </a:lnRef>
      <a:fillRef idx="1">
        <a:scrgbClr r="0" g="0" b="0"/>
      </a:fillRef>
      <a:effectRef idx="0">
        <a:scrgbClr r="0" g="0" b="0"/>
      </a:effectRef>
      <a:fontRef idx="minor"/>
    </dgm:style>
  </dgm:styleLbl>
  <dgm:styleLbl name="alignAccFollowNode1">
    <dgm:scene3d>
      <a:camera prst="orthographicFront"/>
      <a:lightRig rig="threePt" dir="t"/>
    </dgm:scene3d>
    <dgm:sp3d extrusionH="152250" prstMaterial="matte">
      <a:bevelT w="165100" prst="coolSlant"/>
    </dgm:sp3d>
    <dgm:txPr/>
    <dgm:style>
      <a:lnRef idx="0">
        <a:scrgbClr r="0" g="0" b="0"/>
      </a:lnRef>
      <a:fillRef idx="1">
        <a:scrgbClr r="0" g="0" b="0"/>
      </a:fillRef>
      <a:effectRef idx="2">
        <a:scrgbClr r="0" g="0" b="0"/>
      </a:effectRef>
      <a:fontRef idx="minor"/>
    </dgm:style>
  </dgm:styleLbl>
  <dgm:styleLbl name="bgAccFollowNode1">
    <dgm:scene3d>
      <a:camera prst="orthographicFront"/>
      <a:lightRig rig="threePt" dir="t"/>
    </dgm:scene3d>
    <dgm:sp3d z="-227350" prstMaterial="matte"/>
    <dgm:txPr/>
    <dgm:style>
      <a:lnRef idx="1">
        <a:scrgbClr r="0" g="0" b="0"/>
      </a:lnRef>
      <a:fillRef idx="1">
        <a:scrgbClr r="0" g="0" b="0"/>
      </a:fillRef>
      <a:effectRef idx="0">
        <a:scrgbClr r="0" g="0" b="0"/>
      </a:effectRef>
      <a:fontRef idx="minor"/>
    </dgm:style>
  </dgm:styleLbl>
  <dgm:styleLbl name="fgAcc0">
    <dgm:scene3d>
      <a:camera prst="orthographicFront"/>
      <a:lightRig rig="threePt" dir="t"/>
    </dgm:scene3d>
    <dgm:sp3d prstMaterial="matte"/>
    <dgm:txPr/>
    <dgm:style>
      <a:lnRef idx="0">
        <a:scrgbClr r="0" g="0" b="0"/>
      </a:lnRef>
      <a:fillRef idx="1">
        <a:scrgbClr r="0" g="0" b="0"/>
      </a:fillRef>
      <a:effectRef idx="0">
        <a:scrgbClr r="0" g="0" b="0"/>
      </a:effectRef>
      <a:fontRef idx="minor"/>
    </dgm:style>
  </dgm:styleLbl>
  <dgm:styleLbl name="fgAcc2">
    <dgm:scene3d>
      <a:camera prst="orthographicFront"/>
      <a:lightRig rig="threePt" dir="t"/>
    </dgm:scene3d>
    <dgm:sp3d prstMaterial="matte"/>
    <dgm:txPr/>
    <dgm:style>
      <a:lnRef idx="0">
        <a:scrgbClr r="0" g="0" b="0"/>
      </a:lnRef>
      <a:fillRef idx="1">
        <a:scrgbClr r="0" g="0" b="0"/>
      </a:fillRef>
      <a:effectRef idx="0">
        <a:scrgbClr r="0" g="0" b="0"/>
      </a:effectRef>
      <a:fontRef idx="minor"/>
    </dgm:style>
  </dgm:styleLbl>
  <dgm:styleLbl name="fgAcc3">
    <dgm:scene3d>
      <a:camera prst="orthographicFront"/>
      <a:lightRig rig="threePt" dir="t"/>
    </dgm:scene3d>
    <dgm:sp3d prstMaterial="matte"/>
    <dgm:txPr/>
    <dgm:style>
      <a:lnRef idx="0">
        <a:scrgbClr r="0" g="0" b="0"/>
      </a:lnRef>
      <a:fillRef idx="1">
        <a:scrgbClr r="0" g="0" b="0"/>
      </a:fillRef>
      <a:effectRef idx="0">
        <a:scrgbClr r="0" g="0" b="0"/>
      </a:effectRef>
      <a:fontRef idx="minor"/>
    </dgm:style>
  </dgm:styleLbl>
  <dgm:styleLbl name="fgAcc4">
    <dgm:scene3d>
      <a:camera prst="orthographicFront"/>
      <a:lightRig rig="threePt" dir="t"/>
    </dgm:scene3d>
    <dgm:sp3d prstMaterial="matte"/>
    <dgm:txPr/>
    <dgm:style>
      <a:lnRef idx="0">
        <a:scrgbClr r="0" g="0" b="0"/>
      </a:lnRef>
      <a:fillRef idx="1">
        <a:scrgbClr r="0" g="0" b="0"/>
      </a:fillRef>
      <a:effectRef idx="0">
        <a:scrgbClr r="0" g="0" b="0"/>
      </a:effectRef>
      <a:fontRef idx="minor"/>
    </dgm:style>
  </dgm:styleLbl>
  <dgm:styleLbl name="bgShp">
    <dgm:scene3d>
      <a:camera prst="orthographicFront"/>
      <a:lightRig rig="threePt" dir="t"/>
    </dgm:scene3d>
    <dgm:sp3d z="-227350" prstMaterial="matte"/>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z="-227350" prstMaterial="matte"/>
    <dgm:txPr/>
    <dgm:style>
      <a:lnRef idx="0">
        <a:scrgbClr r="0" g="0" b="0"/>
      </a:lnRef>
      <a:fillRef idx="1">
        <a:scrgbClr r="0" g="0" b="0"/>
      </a:fillRef>
      <a:effectRef idx="0">
        <a:scrgbClr r="0" g="0" b="0"/>
      </a:effectRef>
      <a:fontRef idx="minor">
        <a:schemeClr val="lt1"/>
      </a:fontRef>
    </dgm:style>
  </dgm:styleLbl>
  <dgm:styleLbl name="trBgShp">
    <dgm:scene3d>
      <a:camera prst="orthographicFront"/>
      <a:lightRig rig="threePt" dir="t"/>
    </dgm:scene3d>
    <dgm:sp3d z="-227350" prstMaterial="matte"/>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prstMaterial="matte"/>
    <dgm:txPr/>
    <dgm:style>
      <a:lnRef idx="0">
        <a:scrgbClr r="0" g="0" b="0"/>
      </a:lnRef>
      <a:fillRef idx="1">
        <a:scrgbClr r="0" g="0" b="0"/>
      </a:fillRef>
      <a:effectRef idx="0">
        <a:scrgbClr r="0" g="0" b="0"/>
      </a:effectRef>
      <a:fontRef idx="minor">
        <a:schemeClr val="lt1"/>
      </a:fontRef>
    </dgm:style>
  </dgm:styleLbl>
  <dgm:styleLbl name="revTx">
    <dgm:scene3d>
      <a:camera prst="orthographicFront"/>
      <a:lightRig rig="threePt" dir="t"/>
    </dgm:scene3d>
    <dgm:sp3d/>
    <dgm:txPr>
      <a:sp3d extrusionH="28000" prstMaterial="matte"/>
    </dgm:txPr>
    <dgm:style>
      <a:lnRef idx="0">
        <a:scrgbClr r="0" g="0" b="0"/>
      </a:lnRef>
      <a:fillRef idx="0">
        <a:scrgbClr r="0" g="0" b="0"/>
      </a:fillRef>
      <a:effectRef idx="0">
        <a:scrgbClr r="0" g="0" b="0"/>
      </a:effectRef>
      <a:fontRef idx="minor"/>
    </dgm:style>
  </dgm:styleLbl>
</dgm:styleDef>
</file>

<file path=ppt/diagrams/quickStyle3.xml><?xml version="1.0" encoding="utf-8"?>
<dgm:styleDef xmlns:dgm="http://schemas.openxmlformats.org/drawingml/2006/diagram" xmlns:a="http://schemas.openxmlformats.org/drawingml/2006/main" uniqueId="urn:microsoft.com/office/officeart/2005/8/quickstyle/3d9">
  <dgm:title val=""/>
  <dgm:desc val=""/>
  <dgm:catLst>
    <dgm:cat type="3D" pri="11900"/>
  </dgm:catLst>
  <dgm:scene3d>
    <a:camera prst="perspectiveRelaxed">
      <a:rot lat="19149996" lon="20104178" rev="1577324"/>
    </a:camera>
    <a:lightRig rig="soft" dir="t"/>
    <a:backdrop>
      <a:anchor x="0" y="0" z="-210000"/>
      <a:norm dx="0" dy="0" dz="914400"/>
      <a:up dx="0" dy="914400" dz="0"/>
    </a:backdrop>
  </dgm:scene3d>
  <dgm:styleLbl name="node0">
    <dgm:scene3d>
      <a:camera prst="orthographicFront"/>
      <a:lightRig rig="threePt" dir="t"/>
    </dgm:scene3d>
    <dgm:sp3d extrusionH="152250" prstMaterial="matte">
      <a:bevelT w="165100" prst="coolSlant"/>
    </dgm:sp3d>
    <dgm:txPr>
      <a:sp3d extrusionH="28000" prstMaterial="matte"/>
    </dgm:txPr>
    <dgm:style>
      <a:lnRef idx="0">
        <a:scrgbClr r="0" g="0" b="0"/>
      </a:lnRef>
      <a:fillRef idx="1">
        <a:scrgbClr r="0" g="0" b="0"/>
      </a:fillRef>
      <a:effectRef idx="2">
        <a:scrgbClr r="0" g="0" b="0"/>
      </a:effectRef>
      <a:fontRef idx="minor">
        <a:schemeClr val="lt1"/>
      </a:fontRef>
    </dgm:style>
  </dgm:styleLbl>
  <dgm:styleLbl name="lnNode1">
    <dgm:scene3d>
      <a:camera prst="orthographicFront"/>
      <a:lightRig rig="threePt" dir="t"/>
    </dgm:scene3d>
    <dgm:sp3d extrusionH="152250" prstMaterial="matte">
      <a:bevelT w="165100" prst="coolSlant"/>
    </dgm:sp3d>
    <dgm:txPr>
      <a:sp3d extrusionH="28000" prstMaterial="matte"/>
    </dgm:txPr>
    <dgm:style>
      <a:lnRef idx="0">
        <a:scrgbClr r="0" g="0" b="0"/>
      </a:lnRef>
      <a:fillRef idx="1">
        <a:scrgbClr r="0" g="0" b="0"/>
      </a:fillRef>
      <a:effectRef idx="2">
        <a:scrgbClr r="0" g="0" b="0"/>
      </a:effectRef>
      <a:fontRef idx="minor">
        <a:schemeClr val="lt1"/>
      </a:fontRef>
    </dgm:style>
  </dgm:styleLbl>
  <dgm:styleLbl name="vennNode1">
    <dgm:scene3d>
      <a:camera prst="orthographicFront"/>
      <a:lightRig rig="threePt" dir="t"/>
    </dgm:scene3d>
    <dgm:sp3d extrusionH="152250" prstMaterial="matte">
      <a:bevelT w="165100" prst="coolSlant"/>
    </dgm:sp3d>
    <dgm:txPr>
      <a:sp3d extrusionH="28000" prstMaterial="matte"/>
    </dgm:txPr>
    <dgm:style>
      <a:lnRef idx="0">
        <a:scrgbClr r="0" g="0" b="0"/>
      </a:lnRef>
      <a:fillRef idx="1">
        <a:scrgbClr r="0" g="0" b="0"/>
      </a:fillRef>
      <a:effectRef idx="2">
        <a:scrgbClr r="0" g="0" b="0"/>
      </a:effectRef>
      <a:fontRef idx="minor">
        <a:schemeClr val="tx1"/>
      </a:fontRef>
    </dgm:style>
  </dgm:styleLbl>
  <dgm:styleLbl name="alignNode1">
    <dgm:scene3d>
      <a:camera prst="orthographicFront"/>
      <a:lightRig rig="threePt" dir="t"/>
    </dgm:scene3d>
    <dgm:sp3d extrusionH="152250" prstMaterial="matte">
      <a:bevelT w="165100" prst="coolSlant"/>
    </dgm:sp3d>
    <dgm:txPr>
      <a:sp3d extrusionH="28000" prstMaterial="matte"/>
    </dgm:txPr>
    <dgm:style>
      <a:lnRef idx="1">
        <a:scrgbClr r="0" g="0" b="0"/>
      </a:lnRef>
      <a:fillRef idx="1">
        <a:scrgbClr r="0" g="0" b="0"/>
      </a:fillRef>
      <a:effectRef idx="2">
        <a:scrgbClr r="0" g="0" b="0"/>
      </a:effectRef>
      <a:fontRef idx="minor">
        <a:schemeClr val="lt1"/>
      </a:fontRef>
    </dgm:style>
  </dgm:styleLbl>
  <dgm:styleLbl name="node1">
    <dgm:scene3d>
      <a:camera prst="orthographicFront"/>
      <a:lightRig rig="threePt" dir="t"/>
    </dgm:scene3d>
    <dgm:sp3d extrusionH="152250" prstMaterial="matte">
      <a:bevelT w="165100" prst="coolSlant"/>
    </dgm:sp3d>
    <dgm:txPr>
      <a:sp3d extrusionH="28000" prstMaterial="matte"/>
    </dgm:txPr>
    <dgm:style>
      <a:lnRef idx="0">
        <a:scrgbClr r="0" g="0" b="0"/>
      </a:lnRef>
      <a:fillRef idx="1">
        <a:scrgbClr r="0" g="0" b="0"/>
      </a:fillRef>
      <a:effectRef idx="2">
        <a:scrgbClr r="0" g="0" b="0"/>
      </a:effectRef>
      <a:fontRef idx="minor">
        <a:schemeClr val="lt1"/>
      </a:fontRef>
    </dgm:style>
  </dgm:styleLbl>
  <dgm:styleLbl name="node2">
    <dgm:scene3d>
      <a:camera prst="orthographicFront"/>
      <a:lightRig rig="threePt" dir="t"/>
    </dgm:scene3d>
    <dgm:sp3d extrusionH="152250" prstMaterial="matte">
      <a:bevelT w="165100" prst="coolSlant"/>
    </dgm:sp3d>
    <dgm:txPr>
      <a:sp3d extrusionH="28000" prstMaterial="matte"/>
    </dgm:txPr>
    <dgm:style>
      <a:lnRef idx="0">
        <a:scrgbClr r="0" g="0" b="0"/>
      </a:lnRef>
      <a:fillRef idx="1">
        <a:scrgbClr r="0" g="0" b="0"/>
      </a:fillRef>
      <a:effectRef idx="2">
        <a:scrgbClr r="0" g="0" b="0"/>
      </a:effectRef>
      <a:fontRef idx="minor">
        <a:schemeClr val="lt1"/>
      </a:fontRef>
    </dgm:style>
  </dgm:styleLbl>
  <dgm:styleLbl name="node3">
    <dgm:scene3d>
      <a:camera prst="orthographicFront"/>
      <a:lightRig rig="threePt" dir="t"/>
    </dgm:scene3d>
    <dgm:sp3d extrusionH="152250" prstMaterial="matte">
      <a:bevelT w="165100" prst="coolSlant"/>
    </dgm:sp3d>
    <dgm:txPr>
      <a:sp3d extrusionH="28000" prstMaterial="matte"/>
    </dgm:txPr>
    <dgm:style>
      <a:lnRef idx="0">
        <a:scrgbClr r="0" g="0" b="0"/>
      </a:lnRef>
      <a:fillRef idx="1">
        <a:scrgbClr r="0" g="0" b="0"/>
      </a:fillRef>
      <a:effectRef idx="2">
        <a:scrgbClr r="0" g="0" b="0"/>
      </a:effectRef>
      <a:fontRef idx="minor">
        <a:schemeClr val="lt1"/>
      </a:fontRef>
    </dgm:style>
  </dgm:styleLbl>
  <dgm:styleLbl name="node4">
    <dgm:scene3d>
      <a:camera prst="orthographicFront"/>
      <a:lightRig rig="threePt" dir="t"/>
    </dgm:scene3d>
    <dgm:sp3d extrusionH="152250" prstMaterial="matte">
      <a:bevelT w="165100" prst="coolSlant"/>
    </dgm:sp3d>
    <dgm:txPr>
      <a:sp3d extrusionH="28000" prstMaterial="matte"/>
    </dgm:txPr>
    <dgm:style>
      <a:lnRef idx="0">
        <a:scrgbClr r="0" g="0" b="0"/>
      </a:lnRef>
      <a:fillRef idx="1">
        <a:scrgbClr r="0" g="0" b="0"/>
      </a:fillRef>
      <a:effectRef idx="2">
        <a:scrgbClr r="0" g="0" b="0"/>
      </a:effectRef>
      <a:fontRef idx="minor">
        <a:schemeClr val="lt1"/>
      </a:fontRef>
    </dgm:style>
  </dgm:styleLbl>
  <dgm:styleLbl name="fgImgPlace1">
    <dgm:scene3d>
      <a:camera prst="orthographicFront"/>
      <a:lightRig rig="threePt" dir="t"/>
    </dgm:scene3d>
    <dgm:sp3d prstMaterial="matte"/>
    <dgm:txPr/>
    <dgm:style>
      <a:lnRef idx="0">
        <a:scrgbClr r="0" g="0" b="0"/>
      </a:lnRef>
      <a:fillRef idx="1">
        <a:scrgbClr r="0" g="0" b="0"/>
      </a:fillRef>
      <a:effectRef idx="0">
        <a:scrgbClr r="0" g="0" b="0"/>
      </a:effectRef>
      <a:fontRef idx="minor"/>
    </dgm:style>
  </dgm:styleLbl>
  <dgm:styleLbl name="alignImgPlace1">
    <dgm:scene3d>
      <a:camera prst="orthographicFront"/>
      <a:lightRig rig="threePt" dir="t"/>
    </dgm:scene3d>
    <dgm:sp3d extrusionH="152250" prstMaterial="matte">
      <a:bevelT w="165100" prst="coolSlant"/>
    </dgm:sp3d>
    <dgm:txPr/>
    <dgm:style>
      <a:lnRef idx="0">
        <a:scrgbClr r="0" g="0" b="0"/>
      </a:lnRef>
      <a:fillRef idx="1">
        <a:scrgbClr r="0" g="0" b="0"/>
      </a:fillRef>
      <a:effectRef idx="0">
        <a:scrgbClr r="0" g="0" b="0"/>
      </a:effectRef>
      <a:fontRef idx="minor"/>
    </dgm:style>
  </dgm:styleLbl>
  <dgm:styleLbl name="bgImgPlace1">
    <dgm:scene3d>
      <a:camera prst="orthographicFront"/>
      <a:lightRig rig="threePt" dir="t"/>
    </dgm:scene3d>
    <dgm:sp3d z="-227350" prstMaterial="matte"/>
    <dgm:txPr/>
    <dgm:style>
      <a:lnRef idx="0">
        <a:scrgbClr r="0" g="0" b="0"/>
      </a:lnRef>
      <a:fillRef idx="1">
        <a:scrgbClr r="0" g="0" b="0"/>
      </a:fillRef>
      <a:effectRef idx="0">
        <a:scrgbClr r="0" g="0" b="0"/>
      </a:effectRef>
      <a:fontRef idx="minor"/>
    </dgm:style>
  </dgm:styleLbl>
  <dgm:styleLbl name="sibTrans2D1">
    <dgm:scene3d>
      <a:camera prst="orthographicFront"/>
      <a:lightRig rig="threePt" dir="t"/>
    </dgm:scene3d>
    <dgm:sp3d z="-227350" prstMaterial="matte"/>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prstMaterial="matte"/>
    <dgm:txPr/>
    <dgm:style>
      <a:lnRef idx="0">
        <a:scrgbClr r="0" g="0" b="0"/>
      </a:lnRef>
      <a:fillRef idx="1">
        <a:scrgbClr r="0" g="0" b="0"/>
      </a:fillRef>
      <a:effectRef idx="2">
        <a:scrgbClr r="0" g="0" b="0"/>
      </a:effectRef>
      <a:fontRef idx="minor">
        <a:schemeClr val="lt1"/>
      </a:fontRef>
    </dgm:style>
  </dgm:styleLbl>
  <dgm:styleLbl name="bgSibTrans2D1">
    <dgm:scene3d>
      <a:camera prst="orthographicFront"/>
      <a:lightRig rig="threePt" dir="t"/>
    </dgm:scene3d>
    <dgm:sp3d z="-227350" prstMaterial="matte"/>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z="-227350" prstMaterial="matte"/>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prstMaterial="matte"/>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extrusionH="152250" prstMaterial="matte">
      <a:bevelT w="165100" prst="coolSlant"/>
    </dgm:sp3d>
    <dgm:txPr>
      <a:sp3d extrusionH="28000" prstMaterial="matte"/>
    </dgm:txPr>
    <dgm:style>
      <a:lnRef idx="0">
        <a:scrgbClr r="0" g="0" b="0"/>
      </a:lnRef>
      <a:fillRef idx="1">
        <a:scrgbClr r="0" g="0" b="0"/>
      </a:fillRef>
      <a:effectRef idx="2">
        <a:scrgbClr r="0" g="0" b="0"/>
      </a:effectRef>
      <a:fontRef idx="minor">
        <a:schemeClr val="lt1"/>
      </a:fontRef>
    </dgm:style>
  </dgm:styleLbl>
  <dgm:styleLbl name="asst1">
    <dgm:scene3d>
      <a:camera prst="orthographicFront"/>
      <a:lightRig rig="threePt" dir="t"/>
    </dgm:scene3d>
    <dgm:sp3d extrusionH="152250" prstMaterial="matte">
      <a:bevelT w="165100" prst="coolSlant"/>
    </dgm:sp3d>
    <dgm:txPr>
      <a:sp3d extrusionH="28000" prstMaterial="matte"/>
    </dgm:txPr>
    <dgm:style>
      <a:lnRef idx="0">
        <a:scrgbClr r="0" g="0" b="0"/>
      </a:lnRef>
      <a:fillRef idx="1">
        <a:scrgbClr r="0" g="0" b="0"/>
      </a:fillRef>
      <a:effectRef idx="2">
        <a:scrgbClr r="0" g="0" b="0"/>
      </a:effectRef>
      <a:fontRef idx="minor">
        <a:schemeClr val="lt1"/>
      </a:fontRef>
    </dgm:style>
  </dgm:styleLbl>
  <dgm:styleLbl name="asst2">
    <dgm:scene3d>
      <a:camera prst="orthographicFront"/>
      <a:lightRig rig="threePt" dir="t"/>
    </dgm:scene3d>
    <dgm:sp3d extrusionH="152250" prstMaterial="matte">
      <a:bevelT w="165100" prst="coolSlant"/>
    </dgm:sp3d>
    <dgm:txPr>
      <a:sp3d extrusionH="28000" prstMaterial="matte"/>
    </dgm:txPr>
    <dgm:style>
      <a:lnRef idx="0">
        <a:scrgbClr r="0" g="0" b="0"/>
      </a:lnRef>
      <a:fillRef idx="1">
        <a:scrgbClr r="0" g="0" b="0"/>
      </a:fillRef>
      <a:effectRef idx="2">
        <a:scrgbClr r="0" g="0" b="0"/>
      </a:effectRef>
      <a:fontRef idx="minor">
        <a:schemeClr val="lt1"/>
      </a:fontRef>
    </dgm:style>
  </dgm:styleLbl>
  <dgm:styleLbl name="asst3">
    <dgm:scene3d>
      <a:camera prst="orthographicFront"/>
      <a:lightRig rig="threePt" dir="t"/>
    </dgm:scene3d>
    <dgm:sp3d extrusionH="152250" prstMaterial="matte">
      <a:bevelT w="165100" prst="coolSlant"/>
    </dgm:sp3d>
    <dgm:txPr>
      <a:sp3d extrusionH="28000" prstMaterial="matte"/>
    </dgm:txPr>
    <dgm:style>
      <a:lnRef idx="0">
        <a:scrgbClr r="0" g="0" b="0"/>
      </a:lnRef>
      <a:fillRef idx="1">
        <a:scrgbClr r="0" g="0" b="0"/>
      </a:fillRef>
      <a:effectRef idx="2">
        <a:scrgbClr r="0" g="0" b="0"/>
      </a:effectRef>
      <a:fontRef idx="minor">
        <a:schemeClr val="lt1"/>
      </a:fontRef>
    </dgm:style>
  </dgm:styleLbl>
  <dgm:styleLbl name="parChTrans2D1">
    <dgm:scene3d>
      <a:camera prst="orthographicFront"/>
      <a:lightRig rig="threePt" dir="t"/>
    </dgm:scene3d>
    <dgm:sp3d z="-227350" prstMaterial="matte"/>
    <dgm:txPr/>
    <dgm:style>
      <a:lnRef idx="0">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z="-227350" prstMaterial="matte"/>
    <dgm:txPr/>
    <dgm:style>
      <a:lnRef idx="0">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z="-227350" prstMaterial="matte"/>
    <dgm:txPr/>
    <dgm:style>
      <a:lnRef idx="0">
        <a:scrgbClr r="0" g="0" b="0"/>
      </a:lnRef>
      <a:fillRef idx="3">
        <a:scrgbClr r="0" g="0" b="0"/>
      </a:fillRef>
      <a:effectRef idx="0">
        <a:scrgbClr r="0" g="0" b="0"/>
      </a:effectRef>
      <a:fontRef idx="minor">
        <a:schemeClr val="lt1"/>
      </a:fontRef>
    </dgm:style>
  </dgm:styleLbl>
  <dgm:styleLbl name="parChTrans2D4">
    <dgm:scene3d>
      <a:camera prst="orthographicFront"/>
      <a:lightRig rig="threePt" dir="t"/>
    </dgm:scene3d>
    <dgm:sp3d z="-227350" prstMaterial="matte"/>
    <dgm:txPr/>
    <dgm:style>
      <a:lnRef idx="0">
        <a:scrgbClr r="0" g="0" b="0"/>
      </a:lnRef>
      <a:fillRef idx="3">
        <a:scrgbClr r="0" g="0" b="0"/>
      </a:fillRef>
      <a:effectRef idx="0">
        <a:scrgbClr r="0" g="0" b="0"/>
      </a:effectRef>
      <a:fontRef idx="minor">
        <a:schemeClr val="lt1"/>
      </a:fontRef>
    </dgm:style>
  </dgm:styleLbl>
  <dgm:styleLbl name="parChTrans1D1">
    <dgm:scene3d>
      <a:camera prst="orthographicFront"/>
      <a:lightRig rig="threePt" dir="t"/>
    </dgm:scene3d>
    <dgm:sp3d z="-227350" prstMaterial="matte"/>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z="-227350" prstMaterial="matte"/>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z="-227350" prstMaterial="matte"/>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z="-227350" prstMaterial="matte"/>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prstMaterial="matte"/>
    <dgm:txPr/>
    <dgm:style>
      <a:lnRef idx="1">
        <a:scrgbClr r="0" g="0" b="0"/>
      </a:lnRef>
      <a:fillRef idx="1">
        <a:scrgbClr r="0" g="0" b="0"/>
      </a:fillRef>
      <a:effectRef idx="0">
        <a:scrgbClr r="0" g="0" b="0"/>
      </a:effectRef>
      <a:fontRef idx="minor"/>
    </dgm:style>
  </dgm:styleLbl>
  <dgm:styleLbl name="conFgAcc1">
    <dgm:scene3d>
      <a:camera prst="orthographicFront"/>
      <a:lightRig rig="threePt" dir="t"/>
    </dgm:scene3d>
    <dgm:sp3d z="-227350" prstMaterial="matte"/>
    <dgm:txPr/>
    <dgm:style>
      <a:lnRef idx="1">
        <a:scrgbClr r="0" g="0" b="0"/>
      </a:lnRef>
      <a:fillRef idx="1">
        <a:scrgbClr r="0" g="0" b="0"/>
      </a:fillRef>
      <a:effectRef idx="0">
        <a:scrgbClr r="0" g="0" b="0"/>
      </a:effectRef>
      <a:fontRef idx="minor"/>
    </dgm:style>
  </dgm:styleLbl>
  <dgm:styleLbl name="alignAcc1">
    <dgm:scene3d>
      <a:camera prst="orthographicFront"/>
      <a:lightRig rig="threePt" dir="t"/>
    </dgm:scene3d>
    <dgm:sp3d extrusionH="152250" prstMaterial="matte">
      <a:bevelT w="165100" prst="coolSlant"/>
    </dgm:sp3d>
    <dgm:txPr/>
    <dgm:style>
      <a:lnRef idx="0">
        <a:scrgbClr r="0" g="0" b="0"/>
      </a:lnRef>
      <a:fillRef idx="1">
        <a:scrgbClr r="0" g="0" b="0"/>
      </a:fillRef>
      <a:effectRef idx="2">
        <a:scrgbClr r="0" g="0" b="0"/>
      </a:effectRef>
      <a:fontRef idx="minor"/>
    </dgm:style>
  </dgm:styleLbl>
  <dgm:styleLbl name="trAlignAcc1">
    <dgm:scene3d>
      <a:camera prst="orthographicFront"/>
      <a:lightRig rig="threePt" dir="t"/>
    </dgm:scene3d>
    <dgm:sp3d extrusionH="152250" prstMaterial="matte">
      <a:bevelT w="165100" prst="coolSlant"/>
    </dgm:sp3d>
    <dgm:txPr/>
    <dgm:style>
      <a:lnRef idx="0">
        <a:scrgbClr r="0" g="0" b="0"/>
      </a:lnRef>
      <a:fillRef idx="1">
        <a:scrgbClr r="0" g="0" b="0"/>
      </a:fillRef>
      <a:effectRef idx="2">
        <a:scrgbClr r="0" g="0" b="0"/>
      </a:effectRef>
      <a:fontRef idx="minor"/>
    </dgm:style>
  </dgm:styleLbl>
  <dgm:styleLbl name="bgAcc1">
    <dgm:scene3d>
      <a:camera prst="orthographicFront"/>
      <a:lightRig rig="threePt" dir="t"/>
    </dgm:scene3d>
    <dgm:sp3d z="-227350" prstMaterial="matte"/>
    <dgm:txPr/>
    <dgm:style>
      <a:lnRef idx="1">
        <a:scrgbClr r="0" g="0" b="0"/>
      </a:lnRef>
      <a:fillRef idx="1">
        <a:scrgbClr r="0" g="0" b="0"/>
      </a:fillRef>
      <a:effectRef idx="0">
        <a:scrgbClr r="0" g="0" b="0"/>
      </a:effectRef>
      <a:fontRef idx="minor"/>
    </dgm:style>
  </dgm:styleLbl>
  <dgm:styleLbl name="solidFgAcc1">
    <dgm:scene3d>
      <a:camera prst="orthographicFront"/>
      <a:lightRig rig="threePt" dir="t"/>
    </dgm:scene3d>
    <dgm:sp3d prstMaterial="matte"/>
    <dgm:txPr/>
    <dgm:style>
      <a:lnRef idx="1">
        <a:scrgbClr r="0" g="0" b="0"/>
      </a:lnRef>
      <a:fillRef idx="1">
        <a:scrgbClr r="0" g="0" b="0"/>
      </a:fillRef>
      <a:effectRef idx="0">
        <a:scrgbClr r="0" g="0" b="0"/>
      </a:effectRef>
      <a:fontRef idx="minor"/>
    </dgm:style>
  </dgm:styleLbl>
  <dgm:styleLbl name="solidAlignAcc1">
    <dgm:scene3d>
      <a:camera prst="orthographicFront"/>
      <a:lightRig rig="threePt" dir="t"/>
    </dgm:scene3d>
    <dgm:sp3d extrusionH="152250" prstMaterial="matte">
      <a:bevelT w="165100" prst="coolSlant"/>
    </dgm:sp3d>
    <dgm:txPr/>
    <dgm:style>
      <a:lnRef idx="0">
        <a:scrgbClr r="0" g="0" b="0"/>
      </a:lnRef>
      <a:fillRef idx="1">
        <a:scrgbClr r="0" g="0" b="0"/>
      </a:fillRef>
      <a:effectRef idx="2">
        <a:scrgbClr r="0" g="0" b="0"/>
      </a:effectRef>
      <a:fontRef idx="minor"/>
    </dgm:style>
  </dgm:styleLbl>
  <dgm:styleLbl name="solidBgAcc1">
    <dgm:scene3d>
      <a:camera prst="orthographicFront"/>
      <a:lightRig rig="threePt" dir="t"/>
    </dgm:scene3d>
    <dgm:sp3d z="-227350" prstMaterial="matte"/>
    <dgm:txPr/>
    <dgm:style>
      <a:lnRef idx="1">
        <a:scrgbClr r="0" g="0" b="0"/>
      </a:lnRef>
      <a:fillRef idx="1">
        <a:scrgbClr r="0" g="0" b="0"/>
      </a:fillRef>
      <a:effectRef idx="0">
        <a:scrgbClr r="0" g="0" b="0"/>
      </a:effectRef>
      <a:fontRef idx="minor"/>
    </dgm:style>
  </dgm:styleLbl>
  <dgm:styleLbl name="fgAccFollowNode1">
    <dgm:scene3d>
      <a:camera prst="orthographicFront"/>
      <a:lightRig rig="threePt" dir="t"/>
    </dgm:scene3d>
    <dgm:sp3d prstMaterial="matte"/>
    <dgm:txPr/>
    <dgm:style>
      <a:lnRef idx="1">
        <a:scrgbClr r="0" g="0" b="0"/>
      </a:lnRef>
      <a:fillRef idx="1">
        <a:scrgbClr r="0" g="0" b="0"/>
      </a:fillRef>
      <a:effectRef idx="0">
        <a:scrgbClr r="0" g="0" b="0"/>
      </a:effectRef>
      <a:fontRef idx="minor"/>
    </dgm:style>
  </dgm:styleLbl>
  <dgm:styleLbl name="alignAccFollowNode1">
    <dgm:scene3d>
      <a:camera prst="orthographicFront"/>
      <a:lightRig rig="threePt" dir="t"/>
    </dgm:scene3d>
    <dgm:sp3d extrusionH="152250" prstMaterial="matte">
      <a:bevelT w="165100" prst="coolSlant"/>
    </dgm:sp3d>
    <dgm:txPr/>
    <dgm:style>
      <a:lnRef idx="0">
        <a:scrgbClr r="0" g="0" b="0"/>
      </a:lnRef>
      <a:fillRef idx="1">
        <a:scrgbClr r="0" g="0" b="0"/>
      </a:fillRef>
      <a:effectRef idx="2">
        <a:scrgbClr r="0" g="0" b="0"/>
      </a:effectRef>
      <a:fontRef idx="minor"/>
    </dgm:style>
  </dgm:styleLbl>
  <dgm:styleLbl name="bgAccFollowNode1">
    <dgm:scene3d>
      <a:camera prst="orthographicFront"/>
      <a:lightRig rig="threePt" dir="t"/>
    </dgm:scene3d>
    <dgm:sp3d z="-227350" prstMaterial="matte"/>
    <dgm:txPr/>
    <dgm:style>
      <a:lnRef idx="1">
        <a:scrgbClr r="0" g="0" b="0"/>
      </a:lnRef>
      <a:fillRef idx="1">
        <a:scrgbClr r="0" g="0" b="0"/>
      </a:fillRef>
      <a:effectRef idx="0">
        <a:scrgbClr r="0" g="0" b="0"/>
      </a:effectRef>
      <a:fontRef idx="minor"/>
    </dgm:style>
  </dgm:styleLbl>
  <dgm:styleLbl name="fgAcc0">
    <dgm:scene3d>
      <a:camera prst="orthographicFront"/>
      <a:lightRig rig="threePt" dir="t"/>
    </dgm:scene3d>
    <dgm:sp3d prstMaterial="matte"/>
    <dgm:txPr/>
    <dgm:style>
      <a:lnRef idx="0">
        <a:scrgbClr r="0" g="0" b="0"/>
      </a:lnRef>
      <a:fillRef idx="1">
        <a:scrgbClr r="0" g="0" b="0"/>
      </a:fillRef>
      <a:effectRef idx="0">
        <a:scrgbClr r="0" g="0" b="0"/>
      </a:effectRef>
      <a:fontRef idx="minor"/>
    </dgm:style>
  </dgm:styleLbl>
  <dgm:styleLbl name="fgAcc2">
    <dgm:scene3d>
      <a:camera prst="orthographicFront"/>
      <a:lightRig rig="threePt" dir="t"/>
    </dgm:scene3d>
    <dgm:sp3d prstMaterial="matte"/>
    <dgm:txPr/>
    <dgm:style>
      <a:lnRef idx="0">
        <a:scrgbClr r="0" g="0" b="0"/>
      </a:lnRef>
      <a:fillRef idx="1">
        <a:scrgbClr r="0" g="0" b="0"/>
      </a:fillRef>
      <a:effectRef idx="0">
        <a:scrgbClr r="0" g="0" b="0"/>
      </a:effectRef>
      <a:fontRef idx="minor"/>
    </dgm:style>
  </dgm:styleLbl>
  <dgm:styleLbl name="fgAcc3">
    <dgm:scene3d>
      <a:camera prst="orthographicFront"/>
      <a:lightRig rig="threePt" dir="t"/>
    </dgm:scene3d>
    <dgm:sp3d prstMaterial="matte"/>
    <dgm:txPr/>
    <dgm:style>
      <a:lnRef idx="0">
        <a:scrgbClr r="0" g="0" b="0"/>
      </a:lnRef>
      <a:fillRef idx="1">
        <a:scrgbClr r="0" g="0" b="0"/>
      </a:fillRef>
      <a:effectRef idx="0">
        <a:scrgbClr r="0" g="0" b="0"/>
      </a:effectRef>
      <a:fontRef idx="minor"/>
    </dgm:style>
  </dgm:styleLbl>
  <dgm:styleLbl name="fgAcc4">
    <dgm:scene3d>
      <a:camera prst="orthographicFront"/>
      <a:lightRig rig="threePt" dir="t"/>
    </dgm:scene3d>
    <dgm:sp3d prstMaterial="matte"/>
    <dgm:txPr/>
    <dgm:style>
      <a:lnRef idx="0">
        <a:scrgbClr r="0" g="0" b="0"/>
      </a:lnRef>
      <a:fillRef idx="1">
        <a:scrgbClr r="0" g="0" b="0"/>
      </a:fillRef>
      <a:effectRef idx="0">
        <a:scrgbClr r="0" g="0" b="0"/>
      </a:effectRef>
      <a:fontRef idx="minor"/>
    </dgm:style>
  </dgm:styleLbl>
  <dgm:styleLbl name="bgShp">
    <dgm:scene3d>
      <a:camera prst="orthographicFront"/>
      <a:lightRig rig="threePt" dir="t"/>
    </dgm:scene3d>
    <dgm:sp3d z="-227350" prstMaterial="matte"/>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z="-227350" prstMaterial="matte"/>
    <dgm:txPr/>
    <dgm:style>
      <a:lnRef idx="0">
        <a:scrgbClr r="0" g="0" b="0"/>
      </a:lnRef>
      <a:fillRef idx="1">
        <a:scrgbClr r="0" g="0" b="0"/>
      </a:fillRef>
      <a:effectRef idx="0">
        <a:scrgbClr r="0" g="0" b="0"/>
      </a:effectRef>
      <a:fontRef idx="minor">
        <a:schemeClr val="lt1"/>
      </a:fontRef>
    </dgm:style>
  </dgm:styleLbl>
  <dgm:styleLbl name="trBgShp">
    <dgm:scene3d>
      <a:camera prst="orthographicFront"/>
      <a:lightRig rig="threePt" dir="t"/>
    </dgm:scene3d>
    <dgm:sp3d z="-227350" prstMaterial="matte"/>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prstMaterial="matte"/>
    <dgm:txPr/>
    <dgm:style>
      <a:lnRef idx="0">
        <a:scrgbClr r="0" g="0" b="0"/>
      </a:lnRef>
      <a:fillRef idx="1">
        <a:scrgbClr r="0" g="0" b="0"/>
      </a:fillRef>
      <a:effectRef idx="0">
        <a:scrgbClr r="0" g="0" b="0"/>
      </a:effectRef>
      <a:fontRef idx="minor">
        <a:schemeClr val="lt1"/>
      </a:fontRef>
    </dgm:style>
  </dgm:styleLbl>
  <dgm:styleLbl name="revTx">
    <dgm:scene3d>
      <a:camera prst="orthographicFront"/>
      <a:lightRig rig="threePt" dir="t"/>
    </dgm:scene3d>
    <dgm:sp3d/>
    <dgm:txPr>
      <a:sp3d extrusionH="28000" prstMaterial="matte"/>
    </dgm:txPr>
    <dgm:style>
      <a:lnRef idx="0">
        <a:scrgbClr r="0" g="0" b="0"/>
      </a:lnRef>
      <a:fillRef idx="0">
        <a:scrgbClr r="0" g="0" b="0"/>
      </a:fillRef>
      <a:effectRef idx="0">
        <a:scrgbClr r="0" g="0" b="0"/>
      </a:effectRef>
      <a:fontRef idx="minor"/>
    </dgm:style>
  </dgm:styleLbl>
</dgm:styleDef>
</file>

<file path=ppt/diagrams/quickStyle4.xml><?xml version="1.0" encoding="utf-8"?>
<dgm:styleDef xmlns:dgm="http://schemas.openxmlformats.org/drawingml/2006/diagram" xmlns:a="http://schemas.openxmlformats.org/drawingml/2006/main" uniqueId="urn:microsoft.com/office/officeart/2005/8/quickstyle/3d9">
  <dgm:title val=""/>
  <dgm:desc val=""/>
  <dgm:catLst>
    <dgm:cat type="3D" pri="11900"/>
  </dgm:catLst>
  <dgm:scene3d>
    <a:camera prst="perspectiveRelaxed">
      <a:rot lat="19149996" lon="20104178" rev="1577324"/>
    </a:camera>
    <a:lightRig rig="soft" dir="t"/>
    <a:backdrop>
      <a:anchor x="0" y="0" z="-210000"/>
      <a:norm dx="0" dy="0" dz="914400"/>
      <a:up dx="0" dy="914400" dz="0"/>
    </a:backdrop>
  </dgm:scene3d>
  <dgm:styleLbl name="node0">
    <dgm:scene3d>
      <a:camera prst="orthographicFront"/>
      <a:lightRig rig="threePt" dir="t"/>
    </dgm:scene3d>
    <dgm:sp3d extrusionH="152250" prstMaterial="matte">
      <a:bevelT w="165100" prst="coolSlant"/>
    </dgm:sp3d>
    <dgm:txPr>
      <a:sp3d extrusionH="28000" prstMaterial="matte"/>
    </dgm:txPr>
    <dgm:style>
      <a:lnRef idx="0">
        <a:scrgbClr r="0" g="0" b="0"/>
      </a:lnRef>
      <a:fillRef idx="1">
        <a:scrgbClr r="0" g="0" b="0"/>
      </a:fillRef>
      <a:effectRef idx="2">
        <a:scrgbClr r="0" g="0" b="0"/>
      </a:effectRef>
      <a:fontRef idx="minor">
        <a:schemeClr val="lt1"/>
      </a:fontRef>
    </dgm:style>
  </dgm:styleLbl>
  <dgm:styleLbl name="lnNode1">
    <dgm:scene3d>
      <a:camera prst="orthographicFront"/>
      <a:lightRig rig="threePt" dir="t"/>
    </dgm:scene3d>
    <dgm:sp3d extrusionH="152250" prstMaterial="matte">
      <a:bevelT w="165100" prst="coolSlant"/>
    </dgm:sp3d>
    <dgm:txPr>
      <a:sp3d extrusionH="28000" prstMaterial="matte"/>
    </dgm:txPr>
    <dgm:style>
      <a:lnRef idx="0">
        <a:scrgbClr r="0" g="0" b="0"/>
      </a:lnRef>
      <a:fillRef idx="1">
        <a:scrgbClr r="0" g="0" b="0"/>
      </a:fillRef>
      <a:effectRef idx="2">
        <a:scrgbClr r="0" g="0" b="0"/>
      </a:effectRef>
      <a:fontRef idx="minor">
        <a:schemeClr val="lt1"/>
      </a:fontRef>
    </dgm:style>
  </dgm:styleLbl>
  <dgm:styleLbl name="vennNode1">
    <dgm:scene3d>
      <a:camera prst="orthographicFront"/>
      <a:lightRig rig="threePt" dir="t"/>
    </dgm:scene3d>
    <dgm:sp3d extrusionH="152250" prstMaterial="matte">
      <a:bevelT w="165100" prst="coolSlant"/>
    </dgm:sp3d>
    <dgm:txPr>
      <a:sp3d extrusionH="28000" prstMaterial="matte"/>
    </dgm:txPr>
    <dgm:style>
      <a:lnRef idx="0">
        <a:scrgbClr r="0" g="0" b="0"/>
      </a:lnRef>
      <a:fillRef idx="1">
        <a:scrgbClr r="0" g="0" b="0"/>
      </a:fillRef>
      <a:effectRef idx="2">
        <a:scrgbClr r="0" g="0" b="0"/>
      </a:effectRef>
      <a:fontRef idx="minor">
        <a:schemeClr val="tx1"/>
      </a:fontRef>
    </dgm:style>
  </dgm:styleLbl>
  <dgm:styleLbl name="alignNode1">
    <dgm:scene3d>
      <a:camera prst="orthographicFront"/>
      <a:lightRig rig="threePt" dir="t"/>
    </dgm:scene3d>
    <dgm:sp3d extrusionH="152250" prstMaterial="matte">
      <a:bevelT w="165100" prst="coolSlant"/>
    </dgm:sp3d>
    <dgm:txPr>
      <a:sp3d extrusionH="28000" prstMaterial="matte"/>
    </dgm:txPr>
    <dgm:style>
      <a:lnRef idx="1">
        <a:scrgbClr r="0" g="0" b="0"/>
      </a:lnRef>
      <a:fillRef idx="1">
        <a:scrgbClr r="0" g="0" b="0"/>
      </a:fillRef>
      <a:effectRef idx="2">
        <a:scrgbClr r="0" g="0" b="0"/>
      </a:effectRef>
      <a:fontRef idx="minor">
        <a:schemeClr val="lt1"/>
      </a:fontRef>
    </dgm:style>
  </dgm:styleLbl>
  <dgm:styleLbl name="node1">
    <dgm:scene3d>
      <a:camera prst="orthographicFront"/>
      <a:lightRig rig="threePt" dir="t"/>
    </dgm:scene3d>
    <dgm:sp3d extrusionH="152250" prstMaterial="matte">
      <a:bevelT w="165100" prst="coolSlant"/>
    </dgm:sp3d>
    <dgm:txPr>
      <a:sp3d extrusionH="28000" prstMaterial="matte"/>
    </dgm:txPr>
    <dgm:style>
      <a:lnRef idx="0">
        <a:scrgbClr r="0" g="0" b="0"/>
      </a:lnRef>
      <a:fillRef idx="1">
        <a:scrgbClr r="0" g="0" b="0"/>
      </a:fillRef>
      <a:effectRef idx="2">
        <a:scrgbClr r="0" g="0" b="0"/>
      </a:effectRef>
      <a:fontRef idx="minor">
        <a:schemeClr val="lt1"/>
      </a:fontRef>
    </dgm:style>
  </dgm:styleLbl>
  <dgm:styleLbl name="node2">
    <dgm:scene3d>
      <a:camera prst="orthographicFront"/>
      <a:lightRig rig="threePt" dir="t"/>
    </dgm:scene3d>
    <dgm:sp3d extrusionH="152250" prstMaterial="matte">
      <a:bevelT w="165100" prst="coolSlant"/>
    </dgm:sp3d>
    <dgm:txPr>
      <a:sp3d extrusionH="28000" prstMaterial="matte"/>
    </dgm:txPr>
    <dgm:style>
      <a:lnRef idx="0">
        <a:scrgbClr r="0" g="0" b="0"/>
      </a:lnRef>
      <a:fillRef idx="1">
        <a:scrgbClr r="0" g="0" b="0"/>
      </a:fillRef>
      <a:effectRef idx="2">
        <a:scrgbClr r="0" g="0" b="0"/>
      </a:effectRef>
      <a:fontRef idx="minor">
        <a:schemeClr val="lt1"/>
      </a:fontRef>
    </dgm:style>
  </dgm:styleLbl>
  <dgm:styleLbl name="node3">
    <dgm:scene3d>
      <a:camera prst="orthographicFront"/>
      <a:lightRig rig="threePt" dir="t"/>
    </dgm:scene3d>
    <dgm:sp3d extrusionH="152250" prstMaterial="matte">
      <a:bevelT w="165100" prst="coolSlant"/>
    </dgm:sp3d>
    <dgm:txPr>
      <a:sp3d extrusionH="28000" prstMaterial="matte"/>
    </dgm:txPr>
    <dgm:style>
      <a:lnRef idx="0">
        <a:scrgbClr r="0" g="0" b="0"/>
      </a:lnRef>
      <a:fillRef idx="1">
        <a:scrgbClr r="0" g="0" b="0"/>
      </a:fillRef>
      <a:effectRef idx="2">
        <a:scrgbClr r="0" g="0" b="0"/>
      </a:effectRef>
      <a:fontRef idx="minor">
        <a:schemeClr val="lt1"/>
      </a:fontRef>
    </dgm:style>
  </dgm:styleLbl>
  <dgm:styleLbl name="node4">
    <dgm:scene3d>
      <a:camera prst="orthographicFront"/>
      <a:lightRig rig="threePt" dir="t"/>
    </dgm:scene3d>
    <dgm:sp3d extrusionH="152250" prstMaterial="matte">
      <a:bevelT w="165100" prst="coolSlant"/>
    </dgm:sp3d>
    <dgm:txPr>
      <a:sp3d extrusionH="28000" prstMaterial="matte"/>
    </dgm:txPr>
    <dgm:style>
      <a:lnRef idx="0">
        <a:scrgbClr r="0" g="0" b="0"/>
      </a:lnRef>
      <a:fillRef idx="1">
        <a:scrgbClr r="0" g="0" b="0"/>
      </a:fillRef>
      <a:effectRef idx="2">
        <a:scrgbClr r="0" g="0" b="0"/>
      </a:effectRef>
      <a:fontRef idx="minor">
        <a:schemeClr val="lt1"/>
      </a:fontRef>
    </dgm:style>
  </dgm:styleLbl>
  <dgm:styleLbl name="fgImgPlace1">
    <dgm:scene3d>
      <a:camera prst="orthographicFront"/>
      <a:lightRig rig="threePt" dir="t"/>
    </dgm:scene3d>
    <dgm:sp3d prstMaterial="matte"/>
    <dgm:txPr/>
    <dgm:style>
      <a:lnRef idx="0">
        <a:scrgbClr r="0" g="0" b="0"/>
      </a:lnRef>
      <a:fillRef idx="1">
        <a:scrgbClr r="0" g="0" b="0"/>
      </a:fillRef>
      <a:effectRef idx="0">
        <a:scrgbClr r="0" g="0" b="0"/>
      </a:effectRef>
      <a:fontRef idx="minor"/>
    </dgm:style>
  </dgm:styleLbl>
  <dgm:styleLbl name="alignImgPlace1">
    <dgm:scene3d>
      <a:camera prst="orthographicFront"/>
      <a:lightRig rig="threePt" dir="t"/>
    </dgm:scene3d>
    <dgm:sp3d extrusionH="152250" prstMaterial="matte">
      <a:bevelT w="165100" prst="coolSlant"/>
    </dgm:sp3d>
    <dgm:txPr/>
    <dgm:style>
      <a:lnRef idx="0">
        <a:scrgbClr r="0" g="0" b="0"/>
      </a:lnRef>
      <a:fillRef idx="1">
        <a:scrgbClr r="0" g="0" b="0"/>
      </a:fillRef>
      <a:effectRef idx="0">
        <a:scrgbClr r="0" g="0" b="0"/>
      </a:effectRef>
      <a:fontRef idx="minor"/>
    </dgm:style>
  </dgm:styleLbl>
  <dgm:styleLbl name="bgImgPlace1">
    <dgm:scene3d>
      <a:camera prst="orthographicFront"/>
      <a:lightRig rig="threePt" dir="t"/>
    </dgm:scene3d>
    <dgm:sp3d z="-227350" prstMaterial="matte"/>
    <dgm:txPr/>
    <dgm:style>
      <a:lnRef idx="0">
        <a:scrgbClr r="0" g="0" b="0"/>
      </a:lnRef>
      <a:fillRef idx="1">
        <a:scrgbClr r="0" g="0" b="0"/>
      </a:fillRef>
      <a:effectRef idx="0">
        <a:scrgbClr r="0" g="0" b="0"/>
      </a:effectRef>
      <a:fontRef idx="minor"/>
    </dgm:style>
  </dgm:styleLbl>
  <dgm:styleLbl name="sibTrans2D1">
    <dgm:scene3d>
      <a:camera prst="orthographicFront"/>
      <a:lightRig rig="threePt" dir="t"/>
    </dgm:scene3d>
    <dgm:sp3d z="-227350" prstMaterial="matte"/>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prstMaterial="matte"/>
    <dgm:txPr/>
    <dgm:style>
      <a:lnRef idx="0">
        <a:scrgbClr r="0" g="0" b="0"/>
      </a:lnRef>
      <a:fillRef idx="1">
        <a:scrgbClr r="0" g="0" b="0"/>
      </a:fillRef>
      <a:effectRef idx="2">
        <a:scrgbClr r="0" g="0" b="0"/>
      </a:effectRef>
      <a:fontRef idx="minor">
        <a:schemeClr val="lt1"/>
      </a:fontRef>
    </dgm:style>
  </dgm:styleLbl>
  <dgm:styleLbl name="bgSibTrans2D1">
    <dgm:scene3d>
      <a:camera prst="orthographicFront"/>
      <a:lightRig rig="threePt" dir="t"/>
    </dgm:scene3d>
    <dgm:sp3d z="-227350" prstMaterial="matte"/>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z="-227350" prstMaterial="matte"/>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prstMaterial="matte"/>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extrusionH="152250" prstMaterial="matte">
      <a:bevelT w="165100" prst="coolSlant"/>
    </dgm:sp3d>
    <dgm:txPr>
      <a:sp3d extrusionH="28000" prstMaterial="matte"/>
    </dgm:txPr>
    <dgm:style>
      <a:lnRef idx="0">
        <a:scrgbClr r="0" g="0" b="0"/>
      </a:lnRef>
      <a:fillRef idx="1">
        <a:scrgbClr r="0" g="0" b="0"/>
      </a:fillRef>
      <a:effectRef idx="2">
        <a:scrgbClr r="0" g="0" b="0"/>
      </a:effectRef>
      <a:fontRef idx="minor">
        <a:schemeClr val="lt1"/>
      </a:fontRef>
    </dgm:style>
  </dgm:styleLbl>
  <dgm:styleLbl name="asst1">
    <dgm:scene3d>
      <a:camera prst="orthographicFront"/>
      <a:lightRig rig="threePt" dir="t"/>
    </dgm:scene3d>
    <dgm:sp3d extrusionH="152250" prstMaterial="matte">
      <a:bevelT w="165100" prst="coolSlant"/>
    </dgm:sp3d>
    <dgm:txPr>
      <a:sp3d extrusionH="28000" prstMaterial="matte"/>
    </dgm:txPr>
    <dgm:style>
      <a:lnRef idx="0">
        <a:scrgbClr r="0" g="0" b="0"/>
      </a:lnRef>
      <a:fillRef idx="1">
        <a:scrgbClr r="0" g="0" b="0"/>
      </a:fillRef>
      <a:effectRef idx="2">
        <a:scrgbClr r="0" g="0" b="0"/>
      </a:effectRef>
      <a:fontRef idx="minor">
        <a:schemeClr val="lt1"/>
      </a:fontRef>
    </dgm:style>
  </dgm:styleLbl>
  <dgm:styleLbl name="asst2">
    <dgm:scene3d>
      <a:camera prst="orthographicFront"/>
      <a:lightRig rig="threePt" dir="t"/>
    </dgm:scene3d>
    <dgm:sp3d extrusionH="152250" prstMaterial="matte">
      <a:bevelT w="165100" prst="coolSlant"/>
    </dgm:sp3d>
    <dgm:txPr>
      <a:sp3d extrusionH="28000" prstMaterial="matte"/>
    </dgm:txPr>
    <dgm:style>
      <a:lnRef idx="0">
        <a:scrgbClr r="0" g="0" b="0"/>
      </a:lnRef>
      <a:fillRef idx="1">
        <a:scrgbClr r="0" g="0" b="0"/>
      </a:fillRef>
      <a:effectRef idx="2">
        <a:scrgbClr r="0" g="0" b="0"/>
      </a:effectRef>
      <a:fontRef idx="minor">
        <a:schemeClr val="lt1"/>
      </a:fontRef>
    </dgm:style>
  </dgm:styleLbl>
  <dgm:styleLbl name="asst3">
    <dgm:scene3d>
      <a:camera prst="orthographicFront"/>
      <a:lightRig rig="threePt" dir="t"/>
    </dgm:scene3d>
    <dgm:sp3d extrusionH="152250" prstMaterial="matte">
      <a:bevelT w="165100" prst="coolSlant"/>
    </dgm:sp3d>
    <dgm:txPr>
      <a:sp3d extrusionH="28000" prstMaterial="matte"/>
    </dgm:txPr>
    <dgm:style>
      <a:lnRef idx="0">
        <a:scrgbClr r="0" g="0" b="0"/>
      </a:lnRef>
      <a:fillRef idx="1">
        <a:scrgbClr r="0" g="0" b="0"/>
      </a:fillRef>
      <a:effectRef idx="2">
        <a:scrgbClr r="0" g="0" b="0"/>
      </a:effectRef>
      <a:fontRef idx="minor">
        <a:schemeClr val="lt1"/>
      </a:fontRef>
    </dgm:style>
  </dgm:styleLbl>
  <dgm:styleLbl name="parChTrans2D1">
    <dgm:scene3d>
      <a:camera prst="orthographicFront"/>
      <a:lightRig rig="threePt" dir="t"/>
    </dgm:scene3d>
    <dgm:sp3d z="-227350" prstMaterial="matte"/>
    <dgm:txPr/>
    <dgm:style>
      <a:lnRef idx="0">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z="-227350" prstMaterial="matte"/>
    <dgm:txPr/>
    <dgm:style>
      <a:lnRef idx="0">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z="-227350" prstMaterial="matte"/>
    <dgm:txPr/>
    <dgm:style>
      <a:lnRef idx="0">
        <a:scrgbClr r="0" g="0" b="0"/>
      </a:lnRef>
      <a:fillRef idx="3">
        <a:scrgbClr r="0" g="0" b="0"/>
      </a:fillRef>
      <a:effectRef idx="0">
        <a:scrgbClr r="0" g="0" b="0"/>
      </a:effectRef>
      <a:fontRef idx="minor">
        <a:schemeClr val="lt1"/>
      </a:fontRef>
    </dgm:style>
  </dgm:styleLbl>
  <dgm:styleLbl name="parChTrans2D4">
    <dgm:scene3d>
      <a:camera prst="orthographicFront"/>
      <a:lightRig rig="threePt" dir="t"/>
    </dgm:scene3d>
    <dgm:sp3d z="-227350" prstMaterial="matte"/>
    <dgm:txPr/>
    <dgm:style>
      <a:lnRef idx="0">
        <a:scrgbClr r="0" g="0" b="0"/>
      </a:lnRef>
      <a:fillRef idx="3">
        <a:scrgbClr r="0" g="0" b="0"/>
      </a:fillRef>
      <a:effectRef idx="0">
        <a:scrgbClr r="0" g="0" b="0"/>
      </a:effectRef>
      <a:fontRef idx="minor">
        <a:schemeClr val="lt1"/>
      </a:fontRef>
    </dgm:style>
  </dgm:styleLbl>
  <dgm:styleLbl name="parChTrans1D1">
    <dgm:scene3d>
      <a:camera prst="orthographicFront"/>
      <a:lightRig rig="threePt" dir="t"/>
    </dgm:scene3d>
    <dgm:sp3d z="-227350" prstMaterial="matte"/>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z="-227350" prstMaterial="matte"/>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z="-227350" prstMaterial="matte"/>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z="-227350" prstMaterial="matte"/>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prstMaterial="matte"/>
    <dgm:txPr/>
    <dgm:style>
      <a:lnRef idx="1">
        <a:scrgbClr r="0" g="0" b="0"/>
      </a:lnRef>
      <a:fillRef idx="1">
        <a:scrgbClr r="0" g="0" b="0"/>
      </a:fillRef>
      <a:effectRef idx="0">
        <a:scrgbClr r="0" g="0" b="0"/>
      </a:effectRef>
      <a:fontRef idx="minor"/>
    </dgm:style>
  </dgm:styleLbl>
  <dgm:styleLbl name="conFgAcc1">
    <dgm:scene3d>
      <a:camera prst="orthographicFront"/>
      <a:lightRig rig="threePt" dir="t"/>
    </dgm:scene3d>
    <dgm:sp3d z="-227350" prstMaterial="matte"/>
    <dgm:txPr/>
    <dgm:style>
      <a:lnRef idx="1">
        <a:scrgbClr r="0" g="0" b="0"/>
      </a:lnRef>
      <a:fillRef idx="1">
        <a:scrgbClr r="0" g="0" b="0"/>
      </a:fillRef>
      <a:effectRef idx="0">
        <a:scrgbClr r="0" g="0" b="0"/>
      </a:effectRef>
      <a:fontRef idx="minor"/>
    </dgm:style>
  </dgm:styleLbl>
  <dgm:styleLbl name="alignAcc1">
    <dgm:scene3d>
      <a:camera prst="orthographicFront"/>
      <a:lightRig rig="threePt" dir="t"/>
    </dgm:scene3d>
    <dgm:sp3d extrusionH="152250" prstMaterial="matte">
      <a:bevelT w="165100" prst="coolSlant"/>
    </dgm:sp3d>
    <dgm:txPr/>
    <dgm:style>
      <a:lnRef idx="0">
        <a:scrgbClr r="0" g="0" b="0"/>
      </a:lnRef>
      <a:fillRef idx="1">
        <a:scrgbClr r="0" g="0" b="0"/>
      </a:fillRef>
      <a:effectRef idx="2">
        <a:scrgbClr r="0" g="0" b="0"/>
      </a:effectRef>
      <a:fontRef idx="minor"/>
    </dgm:style>
  </dgm:styleLbl>
  <dgm:styleLbl name="trAlignAcc1">
    <dgm:scene3d>
      <a:camera prst="orthographicFront"/>
      <a:lightRig rig="threePt" dir="t"/>
    </dgm:scene3d>
    <dgm:sp3d extrusionH="152250" prstMaterial="matte">
      <a:bevelT w="165100" prst="coolSlant"/>
    </dgm:sp3d>
    <dgm:txPr/>
    <dgm:style>
      <a:lnRef idx="0">
        <a:scrgbClr r="0" g="0" b="0"/>
      </a:lnRef>
      <a:fillRef idx="1">
        <a:scrgbClr r="0" g="0" b="0"/>
      </a:fillRef>
      <a:effectRef idx="2">
        <a:scrgbClr r="0" g="0" b="0"/>
      </a:effectRef>
      <a:fontRef idx="minor"/>
    </dgm:style>
  </dgm:styleLbl>
  <dgm:styleLbl name="bgAcc1">
    <dgm:scene3d>
      <a:camera prst="orthographicFront"/>
      <a:lightRig rig="threePt" dir="t"/>
    </dgm:scene3d>
    <dgm:sp3d z="-227350" prstMaterial="matte"/>
    <dgm:txPr/>
    <dgm:style>
      <a:lnRef idx="1">
        <a:scrgbClr r="0" g="0" b="0"/>
      </a:lnRef>
      <a:fillRef idx="1">
        <a:scrgbClr r="0" g="0" b="0"/>
      </a:fillRef>
      <a:effectRef idx="0">
        <a:scrgbClr r="0" g="0" b="0"/>
      </a:effectRef>
      <a:fontRef idx="minor"/>
    </dgm:style>
  </dgm:styleLbl>
  <dgm:styleLbl name="solidFgAcc1">
    <dgm:scene3d>
      <a:camera prst="orthographicFront"/>
      <a:lightRig rig="threePt" dir="t"/>
    </dgm:scene3d>
    <dgm:sp3d prstMaterial="matte"/>
    <dgm:txPr/>
    <dgm:style>
      <a:lnRef idx="1">
        <a:scrgbClr r="0" g="0" b="0"/>
      </a:lnRef>
      <a:fillRef idx="1">
        <a:scrgbClr r="0" g="0" b="0"/>
      </a:fillRef>
      <a:effectRef idx="0">
        <a:scrgbClr r="0" g="0" b="0"/>
      </a:effectRef>
      <a:fontRef idx="minor"/>
    </dgm:style>
  </dgm:styleLbl>
  <dgm:styleLbl name="solidAlignAcc1">
    <dgm:scene3d>
      <a:camera prst="orthographicFront"/>
      <a:lightRig rig="threePt" dir="t"/>
    </dgm:scene3d>
    <dgm:sp3d extrusionH="152250" prstMaterial="matte">
      <a:bevelT w="165100" prst="coolSlant"/>
    </dgm:sp3d>
    <dgm:txPr/>
    <dgm:style>
      <a:lnRef idx="0">
        <a:scrgbClr r="0" g="0" b="0"/>
      </a:lnRef>
      <a:fillRef idx="1">
        <a:scrgbClr r="0" g="0" b="0"/>
      </a:fillRef>
      <a:effectRef idx="2">
        <a:scrgbClr r="0" g="0" b="0"/>
      </a:effectRef>
      <a:fontRef idx="minor"/>
    </dgm:style>
  </dgm:styleLbl>
  <dgm:styleLbl name="solidBgAcc1">
    <dgm:scene3d>
      <a:camera prst="orthographicFront"/>
      <a:lightRig rig="threePt" dir="t"/>
    </dgm:scene3d>
    <dgm:sp3d z="-227350" prstMaterial="matte"/>
    <dgm:txPr/>
    <dgm:style>
      <a:lnRef idx="1">
        <a:scrgbClr r="0" g="0" b="0"/>
      </a:lnRef>
      <a:fillRef idx="1">
        <a:scrgbClr r="0" g="0" b="0"/>
      </a:fillRef>
      <a:effectRef idx="0">
        <a:scrgbClr r="0" g="0" b="0"/>
      </a:effectRef>
      <a:fontRef idx="minor"/>
    </dgm:style>
  </dgm:styleLbl>
  <dgm:styleLbl name="fgAccFollowNode1">
    <dgm:scene3d>
      <a:camera prst="orthographicFront"/>
      <a:lightRig rig="threePt" dir="t"/>
    </dgm:scene3d>
    <dgm:sp3d prstMaterial="matte"/>
    <dgm:txPr/>
    <dgm:style>
      <a:lnRef idx="1">
        <a:scrgbClr r="0" g="0" b="0"/>
      </a:lnRef>
      <a:fillRef idx="1">
        <a:scrgbClr r="0" g="0" b="0"/>
      </a:fillRef>
      <a:effectRef idx="0">
        <a:scrgbClr r="0" g="0" b="0"/>
      </a:effectRef>
      <a:fontRef idx="minor"/>
    </dgm:style>
  </dgm:styleLbl>
  <dgm:styleLbl name="alignAccFollowNode1">
    <dgm:scene3d>
      <a:camera prst="orthographicFront"/>
      <a:lightRig rig="threePt" dir="t"/>
    </dgm:scene3d>
    <dgm:sp3d extrusionH="152250" prstMaterial="matte">
      <a:bevelT w="165100" prst="coolSlant"/>
    </dgm:sp3d>
    <dgm:txPr/>
    <dgm:style>
      <a:lnRef idx="0">
        <a:scrgbClr r="0" g="0" b="0"/>
      </a:lnRef>
      <a:fillRef idx="1">
        <a:scrgbClr r="0" g="0" b="0"/>
      </a:fillRef>
      <a:effectRef idx="2">
        <a:scrgbClr r="0" g="0" b="0"/>
      </a:effectRef>
      <a:fontRef idx="minor"/>
    </dgm:style>
  </dgm:styleLbl>
  <dgm:styleLbl name="bgAccFollowNode1">
    <dgm:scene3d>
      <a:camera prst="orthographicFront"/>
      <a:lightRig rig="threePt" dir="t"/>
    </dgm:scene3d>
    <dgm:sp3d z="-227350" prstMaterial="matte"/>
    <dgm:txPr/>
    <dgm:style>
      <a:lnRef idx="1">
        <a:scrgbClr r="0" g="0" b="0"/>
      </a:lnRef>
      <a:fillRef idx="1">
        <a:scrgbClr r="0" g="0" b="0"/>
      </a:fillRef>
      <a:effectRef idx="0">
        <a:scrgbClr r="0" g="0" b="0"/>
      </a:effectRef>
      <a:fontRef idx="minor"/>
    </dgm:style>
  </dgm:styleLbl>
  <dgm:styleLbl name="fgAcc0">
    <dgm:scene3d>
      <a:camera prst="orthographicFront"/>
      <a:lightRig rig="threePt" dir="t"/>
    </dgm:scene3d>
    <dgm:sp3d prstMaterial="matte"/>
    <dgm:txPr/>
    <dgm:style>
      <a:lnRef idx="0">
        <a:scrgbClr r="0" g="0" b="0"/>
      </a:lnRef>
      <a:fillRef idx="1">
        <a:scrgbClr r="0" g="0" b="0"/>
      </a:fillRef>
      <a:effectRef idx="0">
        <a:scrgbClr r="0" g="0" b="0"/>
      </a:effectRef>
      <a:fontRef idx="minor"/>
    </dgm:style>
  </dgm:styleLbl>
  <dgm:styleLbl name="fgAcc2">
    <dgm:scene3d>
      <a:camera prst="orthographicFront"/>
      <a:lightRig rig="threePt" dir="t"/>
    </dgm:scene3d>
    <dgm:sp3d prstMaterial="matte"/>
    <dgm:txPr/>
    <dgm:style>
      <a:lnRef idx="0">
        <a:scrgbClr r="0" g="0" b="0"/>
      </a:lnRef>
      <a:fillRef idx="1">
        <a:scrgbClr r="0" g="0" b="0"/>
      </a:fillRef>
      <a:effectRef idx="0">
        <a:scrgbClr r="0" g="0" b="0"/>
      </a:effectRef>
      <a:fontRef idx="minor"/>
    </dgm:style>
  </dgm:styleLbl>
  <dgm:styleLbl name="fgAcc3">
    <dgm:scene3d>
      <a:camera prst="orthographicFront"/>
      <a:lightRig rig="threePt" dir="t"/>
    </dgm:scene3d>
    <dgm:sp3d prstMaterial="matte"/>
    <dgm:txPr/>
    <dgm:style>
      <a:lnRef idx="0">
        <a:scrgbClr r="0" g="0" b="0"/>
      </a:lnRef>
      <a:fillRef idx="1">
        <a:scrgbClr r="0" g="0" b="0"/>
      </a:fillRef>
      <a:effectRef idx="0">
        <a:scrgbClr r="0" g="0" b="0"/>
      </a:effectRef>
      <a:fontRef idx="minor"/>
    </dgm:style>
  </dgm:styleLbl>
  <dgm:styleLbl name="fgAcc4">
    <dgm:scene3d>
      <a:camera prst="orthographicFront"/>
      <a:lightRig rig="threePt" dir="t"/>
    </dgm:scene3d>
    <dgm:sp3d prstMaterial="matte"/>
    <dgm:txPr/>
    <dgm:style>
      <a:lnRef idx="0">
        <a:scrgbClr r="0" g="0" b="0"/>
      </a:lnRef>
      <a:fillRef idx="1">
        <a:scrgbClr r="0" g="0" b="0"/>
      </a:fillRef>
      <a:effectRef idx="0">
        <a:scrgbClr r="0" g="0" b="0"/>
      </a:effectRef>
      <a:fontRef idx="minor"/>
    </dgm:style>
  </dgm:styleLbl>
  <dgm:styleLbl name="bgShp">
    <dgm:scene3d>
      <a:camera prst="orthographicFront"/>
      <a:lightRig rig="threePt" dir="t"/>
    </dgm:scene3d>
    <dgm:sp3d z="-227350" prstMaterial="matte"/>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z="-227350" prstMaterial="matte"/>
    <dgm:txPr/>
    <dgm:style>
      <a:lnRef idx="0">
        <a:scrgbClr r="0" g="0" b="0"/>
      </a:lnRef>
      <a:fillRef idx="1">
        <a:scrgbClr r="0" g="0" b="0"/>
      </a:fillRef>
      <a:effectRef idx="0">
        <a:scrgbClr r="0" g="0" b="0"/>
      </a:effectRef>
      <a:fontRef idx="minor">
        <a:schemeClr val="lt1"/>
      </a:fontRef>
    </dgm:style>
  </dgm:styleLbl>
  <dgm:styleLbl name="trBgShp">
    <dgm:scene3d>
      <a:camera prst="orthographicFront"/>
      <a:lightRig rig="threePt" dir="t"/>
    </dgm:scene3d>
    <dgm:sp3d z="-227350" prstMaterial="matte"/>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prstMaterial="matte"/>
    <dgm:txPr/>
    <dgm:style>
      <a:lnRef idx="0">
        <a:scrgbClr r="0" g="0" b="0"/>
      </a:lnRef>
      <a:fillRef idx="1">
        <a:scrgbClr r="0" g="0" b="0"/>
      </a:fillRef>
      <a:effectRef idx="0">
        <a:scrgbClr r="0" g="0" b="0"/>
      </a:effectRef>
      <a:fontRef idx="minor">
        <a:schemeClr val="lt1"/>
      </a:fontRef>
    </dgm:style>
  </dgm:styleLbl>
  <dgm:styleLbl name="revTx">
    <dgm:scene3d>
      <a:camera prst="orthographicFront"/>
      <a:lightRig rig="threePt" dir="t"/>
    </dgm:scene3d>
    <dgm:sp3d/>
    <dgm:txPr>
      <a:sp3d extrusionH="28000" prstMaterial="matte"/>
    </dgm:txPr>
    <dgm:style>
      <a:lnRef idx="0">
        <a:scrgbClr r="0" g="0" b="0"/>
      </a:lnRef>
      <a:fillRef idx="0">
        <a:scrgbClr r="0" g="0" b="0"/>
      </a:fillRef>
      <a:effectRef idx="0">
        <a:scrgbClr r="0" g="0" b="0"/>
      </a:effectRef>
      <a:fontRef idx="minor"/>
    </dgm:style>
  </dgm:styleLbl>
</dgm:styleDef>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sz="quarter" idx="1"/>
          </p:nvPr>
        </p:nvSpPr>
        <p:spPr>
          <a:xfrm>
            <a:off x="3884613" y="0"/>
            <a:ext cx="2971800" cy="458788"/>
          </a:xfrm>
          <a:prstGeom prst="rect">
            <a:avLst/>
          </a:prstGeom>
        </p:spPr>
        <p:txBody>
          <a:bodyPr vert="horz" lIns="91440" tIns="45720" rIns="91440" bIns="45720" rtlCol="0"/>
          <a:lstStyle>
            <a:lvl1pPr algn="r">
              <a:defRPr sz="1200"/>
            </a:lvl1pPr>
          </a:lstStyle>
          <a:p>
            <a:fld id="{9021AB0D-0A02-4A32-A4AE-4A2FAB443DF3}" type="datetimeFigureOut">
              <a:rPr lang="en-US" smtClean="0"/>
              <a:t>9/3/2024</a:t>
            </a:fld>
            <a:endParaRPr lang="en-US"/>
          </a:p>
        </p:txBody>
      </p:sp>
      <p:sp>
        <p:nvSpPr>
          <p:cNvPr id="4" name="Footer Placeholder 3"/>
          <p:cNvSpPr>
            <a:spLocks noGrp="1"/>
          </p:cNvSpPr>
          <p:nvPr>
            <p:ph type="ftr" sz="quarter" idx="2"/>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5" name="Slide Number Placeholder 4"/>
          <p:cNvSpPr>
            <a:spLocks noGrp="1"/>
          </p:cNvSpPr>
          <p:nvPr>
            <p:ph type="sldNum" sz="quarter" idx="3"/>
          </p:nvPr>
        </p:nvSpPr>
        <p:spPr>
          <a:xfrm>
            <a:off x="3884613" y="8685213"/>
            <a:ext cx="2971800" cy="458787"/>
          </a:xfrm>
          <a:prstGeom prst="rect">
            <a:avLst/>
          </a:prstGeom>
        </p:spPr>
        <p:txBody>
          <a:bodyPr vert="horz" lIns="91440" tIns="45720" rIns="91440" bIns="45720" rtlCol="0" anchor="b"/>
          <a:lstStyle>
            <a:lvl1pPr algn="r">
              <a:defRPr sz="1200"/>
            </a:lvl1pPr>
          </a:lstStyle>
          <a:p>
            <a:fld id="{3E27A7E7-4352-4BAB-9650-AADCB5F198B2}" type="slidenum">
              <a:rPr lang="en-US" smtClean="0"/>
              <a:t>‹#›</a:t>
            </a:fld>
            <a:endParaRPr lang="en-US"/>
          </a:p>
        </p:txBody>
      </p:sp>
    </p:spTree>
    <p:extLst>
      <p:ext uri="{BB962C8B-B14F-4D97-AF65-F5344CB8AC3E}">
        <p14:creationId xmlns:p14="http://schemas.microsoft.com/office/powerpoint/2010/main" val="1682762126"/>
      </p:ext>
    </p:extLst>
  </p:cSld>
  <p:clrMap bg1="lt1" tx1="dk1" bg2="lt2" tx2="dk2" accent1="accent1" accent2="accent2" accent3="accent3" accent4="accent4" accent5="accent5" accent6="accent6" hlink="hlink" folHlink="folHlink"/>
  <p:hf dt="0"/>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B0732CBA-6203-44A8-8A60-6720B34287C0}" type="datetimeFigureOut">
              <a:rPr lang="en-US" smtClean="0"/>
              <a:t>9/3/2024</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E5933728-E7A9-46A6-9ECB-24B95EB9982E}" type="slidenum">
              <a:rPr lang="en-US" smtClean="0"/>
              <a:t>‹#›</a:t>
            </a:fld>
            <a:endParaRPr lang="en-US"/>
          </a:p>
        </p:txBody>
      </p:sp>
    </p:spTree>
    <p:extLst>
      <p:ext uri="{BB962C8B-B14F-4D97-AF65-F5344CB8AC3E}">
        <p14:creationId xmlns:p14="http://schemas.microsoft.com/office/powerpoint/2010/main" val="1737808480"/>
      </p:ext>
    </p:extLst>
  </p:cSld>
  <p:clrMap bg1="lt1" tx1="dk1" bg2="lt2" tx2="dk2" accent1="accent1" accent2="accent2" accent3="accent3" accent4="accent4" accent5="accent5" accent6="accent6" hlink="hlink" folHlink="folHlink"/>
  <p:hf dt="0"/>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0.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Header Placeholder 3"/>
          <p:cNvSpPr>
            <a:spLocks noGrp="1"/>
          </p:cNvSpPr>
          <p:nvPr>
            <p:ph type="hdr" sz="quarter" idx="10"/>
          </p:nvPr>
        </p:nvSpPr>
        <p:spPr/>
        <p:txBody>
          <a:bodyPr/>
          <a:lstStyle/>
          <a:p>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E5933728-E7A9-46A6-9ECB-24B95EB9982E}" type="slidenum">
              <a:rPr lang="en-US" smtClean="0"/>
              <a:t>1</a:t>
            </a:fld>
            <a:endParaRPr lang="en-US"/>
          </a:p>
        </p:txBody>
      </p:sp>
    </p:spTree>
    <p:extLst>
      <p:ext uri="{BB962C8B-B14F-4D97-AF65-F5344CB8AC3E}">
        <p14:creationId xmlns:p14="http://schemas.microsoft.com/office/powerpoint/2010/main" val="3943670104"/>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Header Placeholder 3"/>
          <p:cNvSpPr>
            <a:spLocks noGrp="1"/>
          </p:cNvSpPr>
          <p:nvPr>
            <p:ph type="hdr" sz="quarter" idx="10"/>
          </p:nvPr>
        </p:nvSpPr>
        <p:spPr/>
        <p:txBody>
          <a:bodyPr/>
          <a:lstStyle/>
          <a:p>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E5933728-E7A9-46A6-9ECB-24B95EB9982E}" type="slidenum">
              <a:rPr lang="en-US" smtClean="0"/>
              <a:t>5</a:t>
            </a:fld>
            <a:endParaRPr lang="en-US"/>
          </a:p>
        </p:txBody>
      </p:sp>
    </p:spTree>
    <p:extLst>
      <p:ext uri="{BB962C8B-B14F-4D97-AF65-F5344CB8AC3E}">
        <p14:creationId xmlns:p14="http://schemas.microsoft.com/office/powerpoint/2010/main" val="415142354"/>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E5933728-E7A9-46A6-9ECB-24B95EB9982E}" type="slidenum">
              <a:rPr lang="en-US" smtClean="0"/>
              <a:t>7</a:t>
            </a:fld>
            <a:endParaRPr lang="en-US"/>
          </a:p>
        </p:txBody>
      </p:sp>
      <p:sp>
        <p:nvSpPr>
          <p:cNvPr id="5" name="Footer Placeholder 4"/>
          <p:cNvSpPr>
            <a:spLocks noGrp="1"/>
          </p:cNvSpPr>
          <p:nvPr>
            <p:ph type="ftr" sz="quarter" idx="11"/>
          </p:nvPr>
        </p:nvSpPr>
        <p:spPr/>
        <p:txBody>
          <a:bodyPr/>
          <a:lstStyle/>
          <a:p>
            <a:endParaRPr lang="en-US"/>
          </a:p>
        </p:txBody>
      </p:sp>
      <p:sp>
        <p:nvSpPr>
          <p:cNvPr id="6" name="Header Placeholder 5"/>
          <p:cNvSpPr>
            <a:spLocks noGrp="1"/>
          </p:cNvSpPr>
          <p:nvPr>
            <p:ph type="hdr" sz="quarter" idx="12"/>
          </p:nvPr>
        </p:nvSpPr>
        <p:spPr/>
        <p:txBody>
          <a:bodyPr/>
          <a:lstStyle/>
          <a:p>
            <a:endParaRPr lang="en-US"/>
          </a:p>
        </p:txBody>
      </p:sp>
    </p:spTree>
    <p:extLst>
      <p:ext uri="{BB962C8B-B14F-4D97-AF65-F5344CB8AC3E}">
        <p14:creationId xmlns:p14="http://schemas.microsoft.com/office/powerpoint/2010/main" val="2759350348"/>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Header Placeholder 3"/>
          <p:cNvSpPr>
            <a:spLocks noGrp="1"/>
          </p:cNvSpPr>
          <p:nvPr>
            <p:ph type="hdr" sz="quarter" idx="10"/>
          </p:nvPr>
        </p:nvSpPr>
        <p:spPr/>
        <p:txBody>
          <a:bodyPr/>
          <a:lstStyle/>
          <a:p>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E5933728-E7A9-46A6-9ECB-24B95EB9982E}" type="slidenum">
              <a:rPr lang="en-US" smtClean="0"/>
              <a:t>40</a:t>
            </a:fld>
            <a:endParaRPr lang="en-US"/>
          </a:p>
        </p:txBody>
      </p:sp>
    </p:spTree>
    <p:extLst>
      <p:ext uri="{BB962C8B-B14F-4D97-AF65-F5344CB8AC3E}">
        <p14:creationId xmlns:p14="http://schemas.microsoft.com/office/powerpoint/2010/main" val="1216795981"/>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p>
        </p:txBody>
      </p:sp>
      <p:sp>
        <p:nvSpPr>
          <p:cNvPr id="3" name="Subtitle 2"/>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4" name="Date Placeholder 3"/>
          <p:cNvSpPr>
            <a:spLocks noGrp="1"/>
          </p:cNvSpPr>
          <p:nvPr>
            <p:ph type="dt" sz="half" idx="10"/>
          </p:nvPr>
        </p:nvSpPr>
        <p:spPr/>
        <p:txBody>
          <a:bodyPr/>
          <a:lstStyle/>
          <a:p>
            <a:fld id="{0C14062A-A6C6-4D7C-941B-E1E876254779}" type="datetime1">
              <a:rPr lang="en-US" smtClean="0"/>
              <a:t>9/3/2024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FECC332B-882E-4129-ABBA-696D76EBE626}" type="slidenum">
              <a:rPr lang="en-US" smtClean="0"/>
              <a:t>‹#›</a:t>
            </a:fld>
            <a:endParaRPr lang="en-US"/>
          </a:p>
        </p:txBody>
      </p:sp>
    </p:spTree>
    <p:extLst>
      <p:ext uri="{BB962C8B-B14F-4D97-AF65-F5344CB8AC3E}">
        <p14:creationId xmlns:p14="http://schemas.microsoft.com/office/powerpoint/2010/main" val="1000362151"/>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A2B0A874-391B-449C-8577-E8EF6BAD5284}" type="datetime1">
              <a:rPr lang="en-US" smtClean="0"/>
              <a:t>9/3/2024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FECC332B-882E-4129-ABBA-696D76EBE626}" type="slidenum">
              <a:rPr lang="en-US" smtClean="0"/>
              <a:t>‹#›</a:t>
            </a:fld>
            <a:endParaRPr lang="en-US"/>
          </a:p>
        </p:txBody>
      </p:sp>
    </p:spTree>
    <p:extLst>
      <p:ext uri="{BB962C8B-B14F-4D97-AF65-F5344CB8AC3E}">
        <p14:creationId xmlns:p14="http://schemas.microsoft.com/office/powerpoint/2010/main" val="1100756460"/>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831850" y="1709738"/>
            <a:ext cx="10515600" cy="2852737"/>
          </a:xfrm>
        </p:spPr>
        <p:txBody>
          <a:bodyPr anchor="b"/>
          <a:lstStyle>
            <a:lvl1pPr>
              <a:defRPr sz="6000"/>
            </a:lvl1pPr>
          </a:lstStyle>
          <a:p>
            <a:r>
              <a:rPr lang="en-US"/>
              <a:t>Click to edit Master title style</a:t>
            </a:r>
          </a:p>
        </p:txBody>
      </p:sp>
      <p:sp>
        <p:nvSpPr>
          <p:cNvPr id="3" name="Text Placeholder 2"/>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5B1DF8CD-9711-4ABC-B020-93CA72D2E689}" type="datetime1">
              <a:rPr lang="en-US" smtClean="0"/>
              <a:t>9/3/2024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FECC332B-882E-4129-ABBA-696D76EBE626}" type="slidenum">
              <a:rPr lang="en-US" smtClean="0"/>
              <a:t>‹#›</a:t>
            </a:fld>
            <a:endParaRPr lang="en-US"/>
          </a:p>
        </p:txBody>
      </p:sp>
    </p:spTree>
    <p:extLst>
      <p:ext uri="{BB962C8B-B14F-4D97-AF65-F5344CB8AC3E}">
        <p14:creationId xmlns:p14="http://schemas.microsoft.com/office/powerpoint/2010/main" val="3382852672"/>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p:txBody>
          <a:bodyPr/>
          <a:lstStyle/>
          <a:p>
            <a:fld id="{2A27365D-956B-4702-9E2C-C830479718A1}" type="datetime1">
              <a:rPr lang="en-US" smtClean="0"/>
              <a:t>9/3/2024</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FECC332B-882E-4129-ABBA-696D76EBE626}" type="slidenum">
              <a:rPr lang="en-US" smtClean="0"/>
              <a:t>‹#›</a:t>
            </a:fld>
            <a:endParaRPr lang="en-US"/>
          </a:p>
        </p:txBody>
      </p:sp>
    </p:spTree>
    <p:extLst>
      <p:ext uri="{BB962C8B-B14F-4D97-AF65-F5344CB8AC3E}">
        <p14:creationId xmlns:p14="http://schemas.microsoft.com/office/powerpoint/2010/main" val="2204397754"/>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839788" y="365125"/>
            <a:ext cx="10515600" cy="1325563"/>
          </a:xfrm>
        </p:spPr>
        <p:txBody>
          <a:bodyPr/>
          <a:lstStyle/>
          <a:p>
            <a:r>
              <a:rPr lang="en-US"/>
              <a:t>Click to edit Master title style</a:t>
            </a:r>
          </a:p>
        </p:txBody>
      </p:sp>
      <p:sp>
        <p:nvSpPr>
          <p:cNvPr id="3" name="Text Placeholder 2"/>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839788"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6172200"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p:txBody>
          <a:bodyPr/>
          <a:lstStyle/>
          <a:p>
            <a:fld id="{37A4B1F5-5BDC-4F64-BB4B-5884770D93D8}" type="datetime1">
              <a:rPr lang="en-US" smtClean="0"/>
              <a:t>9/3/2024</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FECC332B-882E-4129-ABBA-696D76EBE626}" type="slidenum">
              <a:rPr lang="en-US" smtClean="0"/>
              <a:t>‹#›</a:t>
            </a:fld>
            <a:endParaRPr lang="en-US"/>
          </a:p>
        </p:txBody>
      </p:sp>
    </p:spTree>
    <p:extLst>
      <p:ext uri="{BB962C8B-B14F-4D97-AF65-F5344CB8AC3E}">
        <p14:creationId xmlns:p14="http://schemas.microsoft.com/office/powerpoint/2010/main" val="3638803833"/>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p:txBody>
          <a:bodyPr/>
          <a:lstStyle/>
          <a:p>
            <a:fld id="{9C012F13-CD3D-4601-AD63-5174C27FA62E}" type="datetime1">
              <a:rPr lang="en-US" smtClean="0"/>
              <a:t>9/3/2024</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FECC332B-882E-4129-ABBA-696D76EBE626}" type="slidenum">
              <a:rPr lang="en-US" smtClean="0"/>
              <a:t>‹#›</a:t>
            </a:fld>
            <a:endParaRPr lang="en-US"/>
          </a:p>
        </p:txBody>
      </p:sp>
    </p:spTree>
    <p:extLst>
      <p:ext uri="{BB962C8B-B14F-4D97-AF65-F5344CB8AC3E}">
        <p14:creationId xmlns:p14="http://schemas.microsoft.com/office/powerpoint/2010/main" val="3581147410"/>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F6A33F13-782F-4A5D-AFE7-0DFA36F13347}" type="datetime1">
              <a:rPr lang="en-US" smtClean="0"/>
              <a:t>9/3/2024</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FECC332B-882E-4129-ABBA-696D76EBE626}" type="slidenum">
              <a:rPr lang="en-US" smtClean="0"/>
              <a:t>‹#›</a:t>
            </a:fld>
            <a:endParaRPr lang="en-US"/>
          </a:p>
        </p:txBody>
      </p:sp>
    </p:spTree>
    <p:extLst>
      <p:ext uri="{BB962C8B-B14F-4D97-AF65-F5344CB8AC3E}">
        <p14:creationId xmlns:p14="http://schemas.microsoft.com/office/powerpoint/2010/main" val="4268624040"/>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Content Placeholder 2"/>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fld id="{226F073F-9E19-41A0-AA7F-27EF963EC4B7}" type="datetime1">
              <a:rPr lang="en-US" smtClean="0"/>
              <a:t>9/3/2024</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FECC332B-882E-4129-ABBA-696D76EBE626}" type="slidenum">
              <a:rPr lang="en-US" smtClean="0"/>
              <a:t>‹#›</a:t>
            </a:fld>
            <a:endParaRPr lang="en-US"/>
          </a:p>
        </p:txBody>
      </p:sp>
    </p:spTree>
    <p:extLst>
      <p:ext uri="{BB962C8B-B14F-4D97-AF65-F5344CB8AC3E}">
        <p14:creationId xmlns:p14="http://schemas.microsoft.com/office/powerpoint/2010/main" val="3693049221"/>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Picture Placeholder 2"/>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fld id="{F99AD47B-B11E-4458-ADA4-74F9B11A3917}" type="datetime1">
              <a:rPr lang="en-US" smtClean="0"/>
              <a:t>9/3/2024</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FECC332B-882E-4129-ABBA-696D76EBE626}" type="slidenum">
              <a:rPr lang="en-US" smtClean="0"/>
              <a:t>‹#›</a:t>
            </a:fld>
            <a:endParaRPr lang="en-US"/>
          </a:p>
        </p:txBody>
      </p:sp>
    </p:spTree>
    <p:extLst>
      <p:ext uri="{BB962C8B-B14F-4D97-AF65-F5344CB8AC3E}">
        <p14:creationId xmlns:p14="http://schemas.microsoft.com/office/powerpoint/2010/main" val="3990399538"/>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525E5C06-B1EC-48DC-859E-C408FB4779AA}" type="datetime1">
              <a:rPr lang="en-US" smtClean="0"/>
              <a:t>9/3/2024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FECC332B-882E-4129-ABBA-696D76EBE626}" type="slidenum">
              <a:rPr lang="en-US" smtClean="0"/>
              <a:t>‹#›</a:t>
            </a:fld>
            <a:endParaRPr lang="en-US"/>
          </a:p>
        </p:txBody>
      </p:sp>
    </p:spTree>
    <p:extLst>
      <p:ext uri="{BB962C8B-B14F-4D97-AF65-F5344CB8AC3E}">
        <p14:creationId xmlns:p14="http://schemas.microsoft.com/office/powerpoint/2010/main" val="586375803"/>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724900" y="365125"/>
            <a:ext cx="2628900" cy="5811838"/>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838200"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59305A83-77E7-4667-AA3B-77379F354A37}" type="datetime1">
              <a:rPr lang="en-US" smtClean="0"/>
              <a:t>9/3/2024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FECC332B-882E-4129-ABBA-696D76EBE626}" type="slidenum">
              <a:rPr lang="en-US" smtClean="0"/>
              <a:t>‹#›</a:t>
            </a:fld>
            <a:endParaRPr lang="en-US"/>
          </a:p>
        </p:txBody>
      </p:sp>
    </p:spTree>
    <p:extLst>
      <p:ext uri="{BB962C8B-B14F-4D97-AF65-F5344CB8AC3E}">
        <p14:creationId xmlns:p14="http://schemas.microsoft.com/office/powerpoint/2010/main" val="872251664"/>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9ADA9104-55F1-4900-9EC8-DF4EC52BA3D1}" type="datetime1">
              <a:rPr lang="en-US" smtClean="0"/>
              <a:t>9/3/2024</a:t>
            </a:fld>
            <a:endParaRPr lang="en-US"/>
          </a:p>
        </p:txBody>
      </p:sp>
      <p:sp>
        <p:nvSpPr>
          <p:cNvPr id="5" name="Footer Placeholder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FECC332B-882E-4129-ABBA-696D76EBE626}" type="slidenum">
              <a:rPr lang="en-US" smtClean="0"/>
              <a:t>‹#›</a:t>
            </a:fld>
            <a:endParaRPr lang="en-US"/>
          </a:p>
        </p:txBody>
      </p:sp>
    </p:spTree>
    <p:extLst>
      <p:ext uri="{BB962C8B-B14F-4D97-AF65-F5344CB8AC3E}">
        <p14:creationId xmlns:p14="http://schemas.microsoft.com/office/powerpoint/2010/main" val="1411911125"/>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hf hdr="0" ftr="0" dt="0"/>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diagramData" Target="../diagrams/data1.xml"/><Relationship Id="rId7" Type="http://schemas.microsoft.com/office/2007/relationships/diagramDrawing" Target="../diagrams/drawing1.xml"/><Relationship Id="rId2" Type="http://schemas.openxmlformats.org/officeDocument/2006/relationships/notesSlide" Target="../notesSlides/notesSlide1.xml"/><Relationship Id="rId1" Type="http://schemas.openxmlformats.org/officeDocument/2006/relationships/slideLayout" Target="../slideLayouts/slideLayout7.xml"/><Relationship Id="rId6" Type="http://schemas.openxmlformats.org/officeDocument/2006/relationships/diagramColors" Target="../diagrams/colors1.xml"/><Relationship Id="rId5" Type="http://schemas.openxmlformats.org/officeDocument/2006/relationships/diagramQuickStyle" Target="../diagrams/quickStyle1.xml"/><Relationship Id="rId4" Type="http://schemas.openxmlformats.org/officeDocument/2006/relationships/diagramLayout" Target="../diagrams/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xml.rels><?xml version="1.0" encoding="UTF-8" standalone="yes"?>
<Relationships xmlns="http://schemas.openxmlformats.org/package/2006/relationships"><Relationship Id="rId2" Type="http://schemas.openxmlformats.org/officeDocument/2006/relationships/image" Target="../media/image1.jpg"/><Relationship Id="rId1" Type="http://schemas.openxmlformats.org/officeDocument/2006/relationships/slideLayout" Target="../slideLayouts/slideLayout7.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5.xml.rels><?xml version="1.0" encoding="UTF-8" standalone="yes"?>
<Relationships xmlns="http://schemas.openxmlformats.org/package/2006/relationships"><Relationship Id="rId3" Type="http://schemas.openxmlformats.org/officeDocument/2006/relationships/diagramData" Target="../diagrams/data2.xml"/><Relationship Id="rId7" Type="http://schemas.microsoft.com/office/2007/relationships/diagramDrawing" Target="../diagrams/drawing2.xml"/><Relationship Id="rId2" Type="http://schemas.openxmlformats.org/officeDocument/2006/relationships/notesSlide" Target="../notesSlides/notesSlide2.xml"/><Relationship Id="rId1" Type="http://schemas.openxmlformats.org/officeDocument/2006/relationships/slideLayout" Target="../slideLayouts/slideLayout7.xml"/><Relationship Id="rId6" Type="http://schemas.openxmlformats.org/officeDocument/2006/relationships/diagramColors" Target="../diagrams/colors2.xml"/><Relationship Id="rId5" Type="http://schemas.openxmlformats.org/officeDocument/2006/relationships/diagramQuickStyle" Target="../diagrams/quickStyle2.xml"/><Relationship Id="rId4" Type="http://schemas.openxmlformats.org/officeDocument/2006/relationships/diagramLayout" Target="../diagrams/layout2.xml"/></Relationships>
</file>

<file path=ppt/slides/_rels/slide6.xml.rels><?xml version="1.0" encoding="UTF-8" standalone="yes"?>
<Relationships xmlns="http://schemas.openxmlformats.org/package/2006/relationships"><Relationship Id="rId3" Type="http://schemas.openxmlformats.org/officeDocument/2006/relationships/diagramLayout" Target="../diagrams/layout3.xml"/><Relationship Id="rId2" Type="http://schemas.openxmlformats.org/officeDocument/2006/relationships/diagramData" Target="../diagrams/data3.xml"/><Relationship Id="rId1" Type="http://schemas.openxmlformats.org/officeDocument/2006/relationships/slideLayout" Target="../slideLayouts/slideLayout7.xml"/><Relationship Id="rId6" Type="http://schemas.microsoft.com/office/2007/relationships/diagramDrawing" Target="../diagrams/drawing3.xml"/><Relationship Id="rId5" Type="http://schemas.openxmlformats.org/officeDocument/2006/relationships/diagramColors" Target="../diagrams/colors3.xml"/><Relationship Id="rId4" Type="http://schemas.openxmlformats.org/officeDocument/2006/relationships/diagramQuickStyle" Target="../diagrams/quickStyle3.xml"/></Relationships>
</file>

<file path=ppt/slides/_rels/slide7.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notesSlide" Target="../notesSlides/notesSlide3.xml"/><Relationship Id="rId1" Type="http://schemas.openxmlformats.org/officeDocument/2006/relationships/slideLayout" Target="../slideLayouts/slideLayout7.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6.xml.rels><?xml version="1.0" encoding="UTF-8" standalone="yes"?>
<Relationships xmlns="http://schemas.openxmlformats.org/package/2006/relationships"><Relationship Id="rId2" Type="http://schemas.openxmlformats.org/officeDocument/2006/relationships/image" Target="../media/image3.jpg"/><Relationship Id="rId1" Type="http://schemas.openxmlformats.org/officeDocument/2006/relationships/slideLayout" Target="../slideLayouts/slideLayout7.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1.xml.rels><?xml version="1.0" encoding="UTF-8" standalone="yes"?>
<Relationships xmlns="http://schemas.openxmlformats.org/package/2006/relationships"><Relationship Id="rId2" Type="http://schemas.openxmlformats.org/officeDocument/2006/relationships/image" Target="../media/image1.jpg"/><Relationship Id="rId1" Type="http://schemas.openxmlformats.org/officeDocument/2006/relationships/slideLayout" Target="../slideLayouts/slideLayout7.xml"/></Relationships>
</file>

<file path=ppt/slides/_rels/slide22.xml.rels><?xml version="1.0" encoding="UTF-8" standalone="yes"?>
<Relationships xmlns="http://schemas.openxmlformats.org/package/2006/relationships"><Relationship Id="rId2" Type="http://schemas.openxmlformats.org/officeDocument/2006/relationships/image" Target="../media/image1.jpg"/><Relationship Id="rId1" Type="http://schemas.openxmlformats.org/officeDocument/2006/relationships/slideLayout" Target="../slideLayouts/slideLayout7.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6.xml.rels><?xml version="1.0" encoding="UTF-8" standalone="yes"?>
<Relationships xmlns="http://schemas.openxmlformats.org/package/2006/relationships"><Relationship Id="rId3" Type="http://schemas.openxmlformats.org/officeDocument/2006/relationships/image" Target="../media/image5.jpg"/><Relationship Id="rId2" Type="http://schemas.openxmlformats.org/officeDocument/2006/relationships/image" Target="../media/image4.jpg"/><Relationship Id="rId1" Type="http://schemas.openxmlformats.org/officeDocument/2006/relationships/slideLayout" Target="../slideLayouts/slideLayout7.xml"/></Relationships>
</file>

<file path=ppt/slides/_rels/slide27.xml.rels><?xml version="1.0" encoding="UTF-8" standalone="yes"?>
<Relationships xmlns="http://schemas.openxmlformats.org/package/2006/relationships"><Relationship Id="rId2" Type="http://schemas.openxmlformats.org/officeDocument/2006/relationships/hyperlink" Target="https://en.wikipedia.org/wiki/Urwa_ibn_al-Zubayr" TargetMode="External"/><Relationship Id="rId1" Type="http://schemas.openxmlformats.org/officeDocument/2006/relationships/slideLayout" Target="../slideLayouts/slideLayout7.xml"/></Relationships>
</file>

<file path=ppt/slides/_rels/slide28.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Layout" Target="../slideLayouts/slideLayout7.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9.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40.xml.rels><?xml version="1.0" encoding="UTF-8" standalone="yes"?>
<Relationships xmlns="http://schemas.openxmlformats.org/package/2006/relationships"><Relationship Id="rId3" Type="http://schemas.openxmlformats.org/officeDocument/2006/relationships/image" Target="../media/image7.jpg"/><Relationship Id="rId2" Type="http://schemas.openxmlformats.org/officeDocument/2006/relationships/notesSlide" Target="../notesSlides/notesSlide4.xml"/><Relationship Id="rId1" Type="http://schemas.openxmlformats.org/officeDocument/2006/relationships/slideLayout" Target="../slideLayouts/slideLayout7.xml"/></Relationships>
</file>

<file path=ppt/slides/_rels/slide41.xml.rels><?xml version="1.0" encoding="UTF-8" standalone="yes"?>
<Relationships xmlns="http://schemas.openxmlformats.org/package/2006/relationships"><Relationship Id="rId2" Type="http://schemas.openxmlformats.org/officeDocument/2006/relationships/image" Target="../media/image8.JPG"/><Relationship Id="rId1" Type="http://schemas.openxmlformats.org/officeDocument/2006/relationships/slideLayout" Target="../slideLayouts/slideLayout7.xml"/></Relationships>
</file>

<file path=ppt/slides/_rels/slide42.xml.rels><?xml version="1.0" encoding="UTF-8" standalone="yes"?>
<Relationships xmlns="http://schemas.openxmlformats.org/package/2006/relationships"><Relationship Id="rId2" Type="http://schemas.openxmlformats.org/officeDocument/2006/relationships/image" Target="../media/image9.jpg"/><Relationship Id="rId1" Type="http://schemas.openxmlformats.org/officeDocument/2006/relationships/slideLayout" Target="../slideLayouts/slideLayout7.xml"/></Relationships>
</file>

<file path=ppt/slides/_rels/slide4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44.xml.rels><?xml version="1.0" encoding="UTF-8" standalone="yes"?>
<Relationships xmlns="http://schemas.openxmlformats.org/package/2006/relationships"><Relationship Id="rId2" Type="http://schemas.openxmlformats.org/officeDocument/2006/relationships/image" Target="../media/image10.jpg"/><Relationship Id="rId1" Type="http://schemas.openxmlformats.org/officeDocument/2006/relationships/slideLayout" Target="../slideLayouts/slideLayout7.xml"/></Relationships>
</file>

<file path=ppt/slides/_rels/slide45.xml.rels><?xml version="1.0" encoding="UTF-8" standalone="yes"?>
<Relationships xmlns="http://schemas.openxmlformats.org/package/2006/relationships"><Relationship Id="rId2" Type="http://schemas.openxmlformats.org/officeDocument/2006/relationships/hyperlink" Target="https://www.youtube.com/watch?v=LyHGU_mJhqE&amp;list=PLnohonkwbv7KRTJxSmxpNA-jYrGlbEVb2&amp;index=4" TargetMode="External"/><Relationship Id="rId1" Type="http://schemas.openxmlformats.org/officeDocument/2006/relationships/slideLayout" Target="../slideLayouts/slideLayout7.xml"/></Relationships>
</file>

<file path=ppt/slides/_rels/slide46.xml.rels><?xml version="1.0" encoding="UTF-8" standalone="yes"?>
<Relationships xmlns="http://schemas.openxmlformats.org/package/2006/relationships"><Relationship Id="rId2" Type="http://schemas.openxmlformats.org/officeDocument/2006/relationships/image" Target="../media/image11.jpg"/><Relationship Id="rId1" Type="http://schemas.openxmlformats.org/officeDocument/2006/relationships/slideLayout" Target="../slideLayouts/slideLayout7.xml"/></Relationships>
</file>

<file path=ppt/slides/_rels/slide47.xml.rels><?xml version="1.0" encoding="UTF-8" standalone="yes"?>
<Relationships xmlns="http://schemas.openxmlformats.org/package/2006/relationships"><Relationship Id="rId2" Type="http://schemas.openxmlformats.org/officeDocument/2006/relationships/image" Target="../media/image12.jpg"/><Relationship Id="rId1" Type="http://schemas.openxmlformats.org/officeDocument/2006/relationships/slideLayout" Target="../slideLayouts/slideLayout7.xml"/></Relationships>
</file>

<file path=ppt/slides/_rels/slide48.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49.xml.rels><?xml version="1.0" encoding="UTF-8" standalone="yes"?>
<Relationships xmlns="http://schemas.openxmlformats.org/package/2006/relationships"><Relationship Id="rId3" Type="http://schemas.openxmlformats.org/officeDocument/2006/relationships/diagramLayout" Target="../diagrams/layout4.xml"/><Relationship Id="rId2" Type="http://schemas.openxmlformats.org/officeDocument/2006/relationships/diagramData" Target="../diagrams/data4.xml"/><Relationship Id="rId1" Type="http://schemas.openxmlformats.org/officeDocument/2006/relationships/slideLayout" Target="../slideLayouts/slideLayout4.xml"/><Relationship Id="rId6" Type="http://schemas.microsoft.com/office/2007/relationships/diagramDrawing" Target="../diagrams/drawing4.xml"/><Relationship Id="rId5" Type="http://schemas.openxmlformats.org/officeDocument/2006/relationships/diagramColors" Target="../diagrams/colors4.xml"/><Relationship Id="rId4" Type="http://schemas.openxmlformats.org/officeDocument/2006/relationships/diagramQuickStyle" Target="../diagrams/quickStyle4.xml"/></Relationships>
</file>

<file path=ppt/slides/_rels/slide50.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5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5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5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5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5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5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57.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58.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59.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60.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6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6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63.xml.rels><?xml version="1.0" encoding="UTF-8" standalone="yes"?>
<Relationships xmlns="http://schemas.openxmlformats.org/package/2006/relationships"><Relationship Id="rId3" Type="http://schemas.openxmlformats.org/officeDocument/2006/relationships/hyperlink" Target="https://en.wikipedia.org/wiki/Sahih_al-Bukhari" TargetMode="External"/><Relationship Id="rId2" Type="http://schemas.openxmlformats.org/officeDocument/2006/relationships/hyperlink" Target="https://aboutislam.net/reading-islam/why-shirk-is-so-serious/" TargetMode="External"/><Relationship Id="rId1" Type="http://schemas.openxmlformats.org/officeDocument/2006/relationships/slideLayout" Target="../slideLayouts/slideLayout7.xml"/><Relationship Id="rId5" Type="http://schemas.openxmlformats.org/officeDocument/2006/relationships/hyperlink" Target="https://web.archive.org/web/19700101010101/http:/cmje.usc.edu/religious-texts/hadith/bukhari/075-sbt.php#008.075.321" TargetMode="External"/><Relationship Id="rId4" Type="http://schemas.openxmlformats.org/officeDocument/2006/relationships/hyperlink" Target="https://en.wikipedia.org/wiki/Anas_ibn_Malik" TargetMode="External"/></Relationships>
</file>

<file path=ppt/slides/_rels/slide6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6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6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67.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68.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3" name="Diagram 2"/>
          <p:cNvGraphicFramePr/>
          <p:nvPr>
            <p:extLst>
              <p:ext uri="{D42A27DB-BD31-4B8C-83A1-F6EECF244321}">
                <p14:modId xmlns:p14="http://schemas.microsoft.com/office/powerpoint/2010/main" val="3169102205"/>
              </p:ext>
            </p:extLst>
          </p:nvPr>
        </p:nvGraphicFramePr>
        <p:xfrm>
          <a:off x="2032000" y="423029"/>
          <a:ext cx="8128000" cy="5418667"/>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
        <p:nvSpPr>
          <p:cNvPr id="4" name="Cloud Callout 3"/>
          <p:cNvSpPr/>
          <p:nvPr/>
        </p:nvSpPr>
        <p:spPr>
          <a:xfrm>
            <a:off x="8379655" y="0"/>
            <a:ext cx="3812345" cy="2236765"/>
          </a:xfrm>
          <a:prstGeom prst="cloudCallou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err="1"/>
              <a:t>যদি</a:t>
            </a:r>
            <a:r>
              <a:rPr lang="en-US" dirty="0"/>
              <a:t>  </a:t>
            </a:r>
            <a:r>
              <a:rPr lang="en-US" dirty="0" err="1"/>
              <a:t>একটা</a:t>
            </a:r>
            <a:r>
              <a:rPr lang="en-US" dirty="0"/>
              <a:t> </a:t>
            </a:r>
            <a:r>
              <a:rPr lang="en-US" dirty="0" err="1"/>
              <a:t>বাক্যও</a:t>
            </a:r>
            <a:r>
              <a:rPr lang="en-US" dirty="0"/>
              <a:t>  </a:t>
            </a:r>
            <a:r>
              <a:rPr lang="en-US" dirty="0" err="1"/>
              <a:t>জানো</a:t>
            </a:r>
            <a:r>
              <a:rPr lang="en-US" dirty="0"/>
              <a:t>, </a:t>
            </a:r>
            <a:r>
              <a:rPr lang="en-US" dirty="0" err="1"/>
              <a:t>তবে</a:t>
            </a:r>
            <a:r>
              <a:rPr lang="en-US" dirty="0"/>
              <a:t> </a:t>
            </a:r>
            <a:r>
              <a:rPr lang="en-US" dirty="0" err="1"/>
              <a:t>তা</a:t>
            </a:r>
            <a:r>
              <a:rPr lang="en-US" dirty="0"/>
              <a:t> </a:t>
            </a:r>
            <a:r>
              <a:rPr lang="en-US" dirty="0" err="1"/>
              <a:t>মানুষের</a:t>
            </a:r>
            <a:r>
              <a:rPr lang="en-US" dirty="0"/>
              <a:t> </a:t>
            </a:r>
            <a:r>
              <a:rPr lang="en-US" dirty="0" err="1"/>
              <a:t>কাছে</a:t>
            </a:r>
            <a:r>
              <a:rPr lang="en-US" dirty="0"/>
              <a:t> </a:t>
            </a:r>
            <a:r>
              <a:rPr lang="en-US" dirty="0" err="1"/>
              <a:t>পোঁছে</a:t>
            </a:r>
            <a:r>
              <a:rPr lang="en-US" dirty="0"/>
              <a:t> </a:t>
            </a:r>
            <a:r>
              <a:rPr lang="en-US" dirty="0" err="1"/>
              <a:t>দাও</a:t>
            </a:r>
            <a:r>
              <a:rPr lang="en-US" dirty="0"/>
              <a:t>  (</a:t>
            </a:r>
            <a:r>
              <a:rPr lang="en-US" dirty="0" err="1"/>
              <a:t>সহিহ</a:t>
            </a:r>
            <a:r>
              <a:rPr lang="en-US" dirty="0"/>
              <a:t> </a:t>
            </a:r>
            <a:r>
              <a:rPr lang="en-US" dirty="0" err="1"/>
              <a:t>আল</a:t>
            </a:r>
            <a:r>
              <a:rPr lang="en-US" dirty="0"/>
              <a:t> </a:t>
            </a:r>
            <a:r>
              <a:rPr lang="en-US" dirty="0" err="1"/>
              <a:t>বুখারি</a:t>
            </a:r>
            <a:r>
              <a:rPr lang="en-US" dirty="0"/>
              <a:t> ৩২৭৪) </a:t>
            </a:r>
          </a:p>
        </p:txBody>
      </p:sp>
      <p:sp>
        <p:nvSpPr>
          <p:cNvPr id="9" name="Slide Number Placeholder 8"/>
          <p:cNvSpPr>
            <a:spLocks noGrp="1"/>
          </p:cNvSpPr>
          <p:nvPr>
            <p:ph type="sldNum" sz="quarter" idx="12"/>
          </p:nvPr>
        </p:nvSpPr>
        <p:spPr/>
        <p:txBody>
          <a:bodyPr/>
          <a:lstStyle/>
          <a:p>
            <a:fld id="{FECC332B-882E-4129-ABBA-696D76EBE626}" type="slidenum">
              <a:rPr lang="en-US" smtClean="0"/>
              <a:t>1</a:t>
            </a:fld>
            <a:endParaRPr lang="en-US"/>
          </a:p>
        </p:txBody>
      </p:sp>
    </p:spTree>
    <p:extLst>
      <p:ext uri="{BB962C8B-B14F-4D97-AF65-F5344CB8AC3E}">
        <p14:creationId xmlns:p14="http://schemas.microsoft.com/office/powerpoint/2010/main" val="1737133286"/>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p:cNvSpPr>
            <a:spLocks noGrp="1"/>
          </p:cNvSpPr>
          <p:nvPr>
            <p:ph type="sldNum" sz="quarter" idx="12"/>
          </p:nvPr>
        </p:nvSpPr>
        <p:spPr/>
        <p:txBody>
          <a:bodyPr/>
          <a:lstStyle/>
          <a:p>
            <a:fld id="{FECC332B-882E-4129-ABBA-696D76EBE626}" type="slidenum">
              <a:rPr lang="en-US" smtClean="0"/>
              <a:t>2</a:t>
            </a:fld>
            <a:endParaRPr lang="en-US"/>
          </a:p>
        </p:txBody>
      </p:sp>
      <p:sp>
        <p:nvSpPr>
          <p:cNvPr id="3" name="Rectangle 2"/>
          <p:cNvSpPr/>
          <p:nvPr/>
        </p:nvSpPr>
        <p:spPr>
          <a:xfrm>
            <a:off x="1815353" y="215153"/>
            <a:ext cx="9538447" cy="1680882"/>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err="1"/>
              <a:t>শরীয়া</a:t>
            </a:r>
            <a:r>
              <a:rPr lang="en-US" dirty="0"/>
              <a:t> </a:t>
            </a:r>
            <a:r>
              <a:rPr lang="en-US" dirty="0" err="1"/>
              <a:t>অর্থ</a:t>
            </a:r>
            <a:r>
              <a:rPr lang="en-US" dirty="0"/>
              <a:t> </a:t>
            </a:r>
            <a:r>
              <a:rPr lang="en-US" dirty="0" err="1"/>
              <a:t>হচ্ছে</a:t>
            </a:r>
            <a:r>
              <a:rPr lang="en-US" dirty="0"/>
              <a:t>-  </a:t>
            </a:r>
            <a:r>
              <a:rPr lang="en-US" dirty="0" err="1"/>
              <a:t>কিভাবে</a:t>
            </a:r>
            <a:r>
              <a:rPr lang="en-US" dirty="0"/>
              <a:t> </a:t>
            </a:r>
            <a:r>
              <a:rPr lang="en-US" dirty="0" err="1"/>
              <a:t>মানুষকে</a:t>
            </a:r>
            <a:r>
              <a:rPr lang="en-US" dirty="0"/>
              <a:t> </a:t>
            </a:r>
            <a:r>
              <a:rPr lang="en-US" dirty="0" err="1"/>
              <a:t>চলতে</a:t>
            </a:r>
            <a:r>
              <a:rPr lang="en-US" dirty="0"/>
              <a:t> </a:t>
            </a:r>
            <a:r>
              <a:rPr lang="en-US" dirty="0" err="1"/>
              <a:t>হবে</a:t>
            </a:r>
            <a:r>
              <a:rPr lang="en-US" dirty="0"/>
              <a:t> </a:t>
            </a:r>
            <a:r>
              <a:rPr lang="en-US" dirty="0" err="1"/>
              <a:t>তার</a:t>
            </a:r>
            <a:r>
              <a:rPr lang="en-US" dirty="0"/>
              <a:t> </a:t>
            </a:r>
            <a:r>
              <a:rPr lang="en-US" dirty="0" err="1"/>
              <a:t>পদ্ধতি</a:t>
            </a:r>
            <a:r>
              <a:rPr lang="en-US" dirty="0"/>
              <a:t> । </a:t>
            </a:r>
          </a:p>
          <a:p>
            <a:pPr algn="ctr"/>
            <a:r>
              <a:rPr lang="en-US" dirty="0" err="1"/>
              <a:t>যেমনঃ</a:t>
            </a:r>
            <a:r>
              <a:rPr lang="en-US" dirty="0"/>
              <a:t> </a:t>
            </a:r>
            <a:r>
              <a:rPr lang="en-US" dirty="0" err="1"/>
              <a:t>একটি</a:t>
            </a:r>
            <a:r>
              <a:rPr lang="en-US" dirty="0"/>
              <a:t> </a:t>
            </a:r>
            <a:r>
              <a:rPr lang="en-US" dirty="0" err="1"/>
              <a:t>অফিস</a:t>
            </a:r>
            <a:r>
              <a:rPr lang="en-US" dirty="0"/>
              <a:t> </a:t>
            </a:r>
            <a:r>
              <a:rPr lang="en-US" dirty="0" err="1"/>
              <a:t>কিভাবে</a:t>
            </a:r>
            <a:r>
              <a:rPr lang="en-US" dirty="0"/>
              <a:t> </a:t>
            </a:r>
            <a:r>
              <a:rPr lang="en-US" dirty="0" err="1"/>
              <a:t>চলবে</a:t>
            </a:r>
            <a:r>
              <a:rPr lang="en-US" dirty="0"/>
              <a:t> </a:t>
            </a:r>
            <a:r>
              <a:rPr lang="en-US" dirty="0" err="1"/>
              <a:t>তার</a:t>
            </a:r>
            <a:r>
              <a:rPr lang="en-US" dirty="0"/>
              <a:t> </a:t>
            </a:r>
            <a:r>
              <a:rPr lang="en-US" dirty="0" err="1"/>
              <a:t>একটি</a:t>
            </a:r>
            <a:r>
              <a:rPr lang="en-US" dirty="0"/>
              <a:t> </a:t>
            </a:r>
            <a:r>
              <a:rPr lang="en-US" dirty="0" err="1"/>
              <a:t>পদ্ধতি</a:t>
            </a:r>
            <a:r>
              <a:rPr lang="en-US" dirty="0"/>
              <a:t> </a:t>
            </a:r>
            <a:r>
              <a:rPr lang="en-US" dirty="0" err="1"/>
              <a:t>থাকে</a:t>
            </a:r>
            <a:r>
              <a:rPr lang="en-US" dirty="0"/>
              <a:t>,  </a:t>
            </a:r>
            <a:r>
              <a:rPr lang="en-US" dirty="0" err="1"/>
              <a:t>একটি</a:t>
            </a:r>
            <a:r>
              <a:rPr lang="en-US" dirty="0"/>
              <a:t> </a:t>
            </a:r>
            <a:r>
              <a:rPr lang="en-US" dirty="0" err="1"/>
              <a:t>বিমান</a:t>
            </a:r>
            <a:r>
              <a:rPr lang="en-US" dirty="0"/>
              <a:t> </a:t>
            </a:r>
            <a:r>
              <a:rPr lang="en-US" dirty="0" err="1"/>
              <a:t>কিভাবে</a:t>
            </a:r>
            <a:r>
              <a:rPr lang="en-US" dirty="0"/>
              <a:t> </a:t>
            </a:r>
            <a:r>
              <a:rPr lang="en-US" dirty="0" err="1"/>
              <a:t>চলবে</a:t>
            </a:r>
            <a:r>
              <a:rPr lang="en-US" dirty="0"/>
              <a:t> </a:t>
            </a:r>
            <a:r>
              <a:rPr lang="en-US" dirty="0" err="1"/>
              <a:t>তার</a:t>
            </a:r>
            <a:r>
              <a:rPr lang="en-US" dirty="0"/>
              <a:t> </a:t>
            </a:r>
            <a:r>
              <a:rPr lang="en-US" dirty="0" err="1"/>
              <a:t>একটি</a:t>
            </a:r>
            <a:r>
              <a:rPr lang="en-US" dirty="0"/>
              <a:t> </a:t>
            </a:r>
            <a:r>
              <a:rPr lang="en-US" dirty="0" err="1"/>
              <a:t>পদ্ধতি</a:t>
            </a:r>
            <a:r>
              <a:rPr lang="en-US" dirty="0"/>
              <a:t> </a:t>
            </a:r>
            <a:r>
              <a:rPr lang="en-US" dirty="0" err="1"/>
              <a:t>থাকে</a:t>
            </a:r>
            <a:r>
              <a:rPr lang="en-US" dirty="0"/>
              <a:t>, </a:t>
            </a:r>
            <a:r>
              <a:rPr lang="en-US" dirty="0" err="1"/>
              <a:t>ছাত্রদের</a:t>
            </a:r>
            <a:r>
              <a:rPr lang="en-US" dirty="0"/>
              <a:t> </a:t>
            </a:r>
            <a:r>
              <a:rPr lang="en-US" dirty="0" err="1"/>
              <a:t>জন্য</a:t>
            </a:r>
            <a:r>
              <a:rPr lang="en-US" dirty="0"/>
              <a:t> </a:t>
            </a:r>
            <a:r>
              <a:rPr lang="en-US" dirty="0" err="1"/>
              <a:t>স্কুল</a:t>
            </a:r>
            <a:r>
              <a:rPr lang="en-US" dirty="0"/>
              <a:t> </a:t>
            </a:r>
            <a:r>
              <a:rPr lang="en-US" dirty="0" err="1"/>
              <a:t>অথবা</a:t>
            </a:r>
            <a:r>
              <a:rPr lang="en-US" dirty="0"/>
              <a:t> </a:t>
            </a:r>
            <a:r>
              <a:rPr lang="en-US" dirty="0" err="1"/>
              <a:t>বিশ্ববিদ্যালয়ে</a:t>
            </a:r>
            <a:r>
              <a:rPr lang="en-US" dirty="0"/>
              <a:t> </a:t>
            </a:r>
            <a:r>
              <a:rPr lang="en-US" dirty="0" err="1"/>
              <a:t>কিভাবে</a:t>
            </a:r>
            <a:r>
              <a:rPr lang="en-US" dirty="0"/>
              <a:t> </a:t>
            </a:r>
            <a:r>
              <a:rPr lang="en-US" dirty="0" err="1"/>
              <a:t>চলবে</a:t>
            </a:r>
            <a:r>
              <a:rPr lang="en-US" dirty="0"/>
              <a:t> </a:t>
            </a:r>
            <a:r>
              <a:rPr lang="en-US" dirty="0" err="1"/>
              <a:t>তার</a:t>
            </a:r>
            <a:r>
              <a:rPr lang="en-US" dirty="0"/>
              <a:t> </a:t>
            </a:r>
            <a:r>
              <a:rPr lang="en-US" dirty="0" err="1"/>
              <a:t>পদ্ধতি</a:t>
            </a:r>
            <a:r>
              <a:rPr lang="en-US" dirty="0"/>
              <a:t> </a:t>
            </a:r>
            <a:r>
              <a:rPr lang="en-US" dirty="0" err="1"/>
              <a:t>থাকে</a:t>
            </a:r>
            <a:r>
              <a:rPr lang="en-US" dirty="0"/>
              <a:t> ।</a:t>
            </a:r>
          </a:p>
          <a:p>
            <a:pPr algn="ctr"/>
            <a:r>
              <a:rPr lang="en-US" dirty="0" err="1"/>
              <a:t>শরীয়া</a:t>
            </a:r>
            <a:r>
              <a:rPr lang="en-US" dirty="0"/>
              <a:t> </a:t>
            </a:r>
            <a:r>
              <a:rPr lang="en-US" dirty="0" err="1"/>
              <a:t>আইন</a:t>
            </a:r>
            <a:r>
              <a:rPr lang="en-US" dirty="0"/>
              <a:t> </a:t>
            </a:r>
            <a:r>
              <a:rPr lang="en-US" dirty="0" err="1"/>
              <a:t>হচ্ছে</a:t>
            </a:r>
            <a:r>
              <a:rPr lang="en-US" dirty="0"/>
              <a:t>- </a:t>
            </a:r>
            <a:r>
              <a:rPr lang="en-US" dirty="0" err="1"/>
              <a:t>আল্লাহ</a:t>
            </a:r>
            <a:r>
              <a:rPr lang="en-US" dirty="0"/>
              <a:t> </a:t>
            </a:r>
            <a:r>
              <a:rPr lang="en-US" dirty="0" err="1"/>
              <a:t>এর</a:t>
            </a:r>
            <a:r>
              <a:rPr lang="en-US" dirty="0"/>
              <a:t> </a:t>
            </a:r>
            <a:r>
              <a:rPr lang="en-US" dirty="0" err="1"/>
              <a:t>শিখিয়ে</a:t>
            </a:r>
            <a:r>
              <a:rPr lang="en-US" dirty="0"/>
              <a:t> </a:t>
            </a:r>
            <a:r>
              <a:rPr lang="en-US" dirty="0" err="1"/>
              <a:t>দেওয়া</a:t>
            </a:r>
            <a:r>
              <a:rPr lang="en-US" dirty="0"/>
              <a:t> </a:t>
            </a:r>
            <a:r>
              <a:rPr lang="en-US" dirty="0" err="1"/>
              <a:t>পদ্ধতি</a:t>
            </a:r>
            <a:r>
              <a:rPr lang="en-US" dirty="0"/>
              <a:t>,  </a:t>
            </a:r>
            <a:r>
              <a:rPr lang="en-US" dirty="0" err="1"/>
              <a:t>কিভাবে</a:t>
            </a:r>
            <a:r>
              <a:rPr lang="en-US" dirty="0"/>
              <a:t> </a:t>
            </a:r>
            <a:r>
              <a:rPr lang="en-US" dirty="0" err="1"/>
              <a:t>মানুষ</a:t>
            </a:r>
            <a:r>
              <a:rPr lang="en-US" dirty="0"/>
              <a:t> </a:t>
            </a:r>
            <a:r>
              <a:rPr lang="en-US" dirty="0" err="1"/>
              <a:t>তার</a:t>
            </a:r>
            <a:r>
              <a:rPr lang="en-US" dirty="0"/>
              <a:t> </a:t>
            </a:r>
            <a:r>
              <a:rPr lang="en-US" dirty="0" err="1"/>
              <a:t>জীবন</a:t>
            </a:r>
            <a:r>
              <a:rPr lang="en-US" dirty="0"/>
              <a:t> </a:t>
            </a:r>
            <a:r>
              <a:rPr lang="en-US" dirty="0" err="1"/>
              <a:t>অতিবাহিত</a:t>
            </a:r>
            <a:r>
              <a:rPr lang="en-US" dirty="0"/>
              <a:t> </a:t>
            </a:r>
            <a:r>
              <a:rPr lang="en-US" dirty="0" err="1"/>
              <a:t>করবে</a:t>
            </a:r>
            <a:r>
              <a:rPr lang="en-US" dirty="0"/>
              <a:t>।  </a:t>
            </a:r>
          </a:p>
        </p:txBody>
      </p:sp>
      <p:sp>
        <p:nvSpPr>
          <p:cNvPr id="6" name="Rectangle 5"/>
          <p:cNvSpPr/>
          <p:nvPr/>
        </p:nvSpPr>
        <p:spPr>
          <a:xfrm>
            <a:off x="1815353" y="2394654"/>
            <a:ext cx="9538447" cy="1680882"/>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en-US" dirty="0" err="1"/>
              <a:t>শরীয়া</a:t>
            </a:r>
            <a:r>
              <a:rPr lang="en-US" dirty="0"/>
              <a:t> </a:t>
            </a:r>
            <a:r>
              <a:rPr lang="en-US" dirty="0" err="1"/>
              <a:t>আইন</a:t>
            </a:r>
            <a:r>
              <a:rPr lang="en-US" dirty="0"/>
              <a:t> – </a:t>
            </a:r>
            <a:r>
              <a:rPr lang="en-US" dirty="0" err="1"/>
              <a:t>আল্লাহ</a:t>
            </a:r>
            <a:r>
              <a:rPr lang="en-US" dirty="0"/>
              <a:t> </a:t>
            </a:r>
            <a:r>
              <a:rPr lang="en-US" dirty="0" err="1"/>
              <a:t>ইশা</a:t>
            </a:r>
            <a:r>
              <a:rPr lang="en-US" dirty="0"/>
              <a:t> (</a:t>
            </a:r>
            <a:r>
              <a:rPr lang="en-US" dirty="0" err="1"/>
              <a:t>আঃ</a:t>
            </a:r>
            <a:r>
              <a:rPr lang="en-US" dirty="0"/>
              <a:t>) , </a:t>
            </a:r>
            <a:r>
              <a:rPr lang="en-US" dirty="0" err="1"/>
              <a:t>মুসা</a:t>
            </a:r>
            <a:r>
              <a:rPr lang="en-US" dirty="0"/>
              <a:t> (</a:t>
            </a:r>
            <a:r>
              <a:rPr lang="en-US" dirty="0" err="1"/>
              <a:t>আঃ</a:t>
            </a:r>
            <a:r>
              <a:rPr lang="en-US" dirty="0"/>
              <a:t>) </a:t>
            </a:r>
            <a:r>
              <a:rPr lang="en-US" dirty="0" err="1"/>
              <a:t>এবং</a:t>
            </a:r>
            <a:r>
              <a:rPr lang="en-US" dirty="0"/>
              <a:t> </a:t>
            </a:r>
            <a:r>
              <a:rPr lang="en-US" dirty="0" err="1"/>
              <a:t>তার</a:t>
            </a:r>
            <a:r>
              <a:rPr lang="en-US" dirty="0"/>
              <a:t> </a:t>
            </a:r>
            <a:r>
              <a:rPr lang="en-US" dirty="0" err="1"/>
              <a:t>আগের</a:t>
            </a:r>
            <a:r>
              <a:rPr lang="en-US" dirty="0"/>
              <a:t> </a:t>
            </a:r>
            <a:r>
              <a:rPr lang="en-US" dirty="0" err="1"/>
              <a:t>কার</a:t>
            </a:r>
            <a:r>
              <a:rPr lang="en-US" dirty="0"/>
              <a:t> </a:t>
            </a:r>
            <a:r>
              <a:rPr lang="en-US" dirty="0" err="1"/>
              <a:t>নবীদের</a:t>
            </a:r>
            <a:r>
              <a:rPr lang="en-US" dirty="0"/>
              <a:t> </a:t>
            </a:r>
            <a:r>
              <a:rPr lang="en-US" dirty="0" err="1"/>
              <a:t>কাছেও</a:t>
            </a:r>
            <a:r>
              <a:rPr lang="en-US" dirty="0"/>
              <a:t> </a:t>
            </a:r>
            <a:r>
              <a:rPr lang="en-US" dirty="0" err="1"/>
              <a:t>পাঠিয়েছিল</a:t>
            </a:r>
            <a:r>
              <a:rPr lang="en-US" dirty="0"/>
              <a:t> , </a:t>
            </a:r>
            <a:r>
              <a:rPr lang="en-US" dirty="0" err="1"/>
              <a:t>সে</a:t>
            </a:r>
            <a:r>
              <a:rPr lang="en-US" dirty="0"/>
              <a:t> </a:t>
            </a:r>
            <a:r>
              <a:rPr lang="en-US" dirty="0" err="1"/>
              <a:t>আইন</a:t>
            </a:r>
            <a:r>
              <a:rPr lang="en-US" dirty="0"/>
              <a:t> </a:t>
            </a:r>
            <a:r>
              <a:rPr lang="en-US" dirty="0" err="1"/>
              <a:t>গুলো</a:t>
            </a:r>
            <a:r>
              <a:rPr lang="en-US" dirty="0"/>
              <a:t> </a:t>
            </a:r>
            <a:r>
              <a:rPr lang="en-US" dirty="0" err="1"/>
              <a:t>মোহাম্মদ</a:t>
            </a:r>
            <a:r>
              <a:rPr lang="en-US" dirty="0"/>
              <a:t> (</a:t>
            </a:r>
            <a:r>
              <a:rPr lang="en-US" dirty="0" err="1"/>
              <a:t>সঃ</a:t>
            </a:r>
            <a:r>
              <a:rPr lang="en-US" dirty="0"/>
              <a:t>) </a:t>
            </a:r>
            <a:r>
              <a:rPr lang="en-US" dirty="0" err="1"/>
              <a:t>কাছেও</a:t>
            </a:r>
            <a:r>
              <a:rPr lang="en-US" dirty="0"/>
              <a:t> </a:t>
            </a:r>
            <a:r>
              <a:rPr lang="en-US" dirty="0" err="1"/>
              <a:t>পাঠানো</a:t>
            </a:r>
            <a:r>
              <a:rPr lang="en-US" dirty="0"/>
              <a:t> </a:t>
            </a:r>
            <a:r>
              <a:rPr lang="en-US" dirty="0" err="1"/>
              <a:t>হয়েছে</a:t>
            </a:r>
            <a:r>
              <a:rPr lang="en-US" dirty="0"/>
              <a:t>। </a:t>
            </a:r>
          </a:p>
        </p:txBody>
      </p:sp>
      <p:sp>
        <p:nvSpPr>
          <p:cNvPr id="7" name="Rectangle 6"/>
          <p:cNvSpPr/>
          <p:nvPr/>
        </p:nvSpPr>
        <p:spPr>
          <a:xfrm>
            <a:off x="1815353" y="4675468"/>
            <a:ext cx="9538447" cy="1680882"/>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en-US" dirty="0" err="1"/>
              <a:t>মানুষ</a:t>
            </a:r>
            <a:r>
              <a:rPr lang="en-US" dirty="0"/>
              <a:t> </a:t>
            </a:r>
            <a:r>
              <a:rPr lang="en-US" dirty="0" err="1"/>
              <a:t>যখন</a:t>
            </a:r>
            <a:r>
              <a:rPr lang="en-US" dirty="0"/>
              <a:t> </a:t>
            </a:r>
            <a:r>
              <a:rPr lang="en-US" dirty="0" err="1"/>
              <a:t>শরিয়া</a:t>
            </a:r>
            <a:r>
              <a:rPr lang="en-US" dirty="0"/>
              <a:t> </a:t>
            </a:r>
            <a:r>
              <a:rPr lang="en-US" dirty="0" err="1"/>
              <a:t>আইনের</a:t>
            </a:r>
            <a:r>
              <a:rPr lang="en-US" dirty="0"/>
              <a:t> </a:t>
            </a:r>
            <a:r>
              <a:rPr lang="en-US" dirty="0" err="1"/>
              <a:t>কথা</a:t>
            </a:r>
            <a:r>
              <a:rPr lang="en-US" dirty="0"/>
              <a:t> </a:t>
            </a:r>
            <a:r>
              <a:rPr lang="en-US" dirty="0" err="1"/>
              <a:t>বলে</a:t>
            </a:r>
            <a:r>
              <a:rPr lang="en-US" dirty="0"/>
              <a:t> –</a:t>
            </a:r>
            <a:r>
              <a:rPr lang="en-US" dirty="0" err="1"/>
              <a:t>আমাদের</a:t>
            </a:r>
            <a:r>
              <a:rPr lang="en-US" dirty="0"/>
              <a:t> </a:t>
            </a:r>
            <a:r>
              <a:rPr lang="en-US" dirty="0" err="1"/>
              <a:t>মাথায়</a:t>
            </a:r>
            <a:r>
              <a:rPr lang="en-US" dirty="0"/>
              <a:t> </a:t>
            </a:r>
            <a:r>
              <a:rPr lang="en-US" dirty="0" err="1"/>
              <a:t>কাজ</a:t>
            </a:r>
            <a:r>
              <a:rPr lang="en-US" dirty="0"/>
              <a:t> </a:t>
            </a:r>
            <a:r>
              <a:rPr lang="en-US" dirty="0" err="1"/>
              <a:t>করে</a:t>
            </a:r>
            <a:r>
              <a:rPr lang="en-US" dirty="0"/>
              <a:t>- </a:t>
            </a:r>
            <a:r>
              <a:rPr lang="en-US" dirty="0" err="1"/>
              <a:t>চুরি</a:t>
            </a:r>
            <a:r>
              <a:rPr lang="en-US" dirty="0"/>
              <a:t> </a:t>
            </a:r>
            <a:r>
              <a:rPr lang="en-US" dirty="0" err="1"/>
              <a:t>করার</a:t>
            </a:r>
            <a:r>
              <a:rPr lang="en-US" dirty="0"/>
              <a:t> </a:t>
            </a:r>
            <a:r>
              <a:rPr lang="en-US" dirty="0" err="1"/>
              <a:t>অপরাধে</a:t>
            </a:r>
            <a:r>
              <a:rPr lang="en-US" dirty="0"/>
              <a:t>  </a:t>
            </a:r>
            <a:r>
              <a:rPr lang="en-US" dirty="0" err="1"/>
              <a:t>হাত</a:t>
            </a:r>
            <a:r>
              <a:rPr lang="en-US" dirty="0"/>
              <a:t> </a:t>
            </a:r>
            <a:r>
              <a:rPr lang="en-US" dirty="0" err="1"/>
              <a:t>কেটে</a:t>
            </a:r>
            <a:r>
              <a:rPr lang="en-US" dirty="0"/>
              <a:t> </a:t>
            </a:r>
            <a:r>
              <a:rPr lang="en-US" dirty="0" err="1"/>
              <a:t>পেলা</a:t>
            </a:r>
            <a:r>
              <a:rPr lang="en-US" dirty="0"/>
              <a:t> </a:t>
            </a:r>
            <a:r>
              <a:rPr lang="en-US" dirty="0" err="1"/>
              <a:t>হচ্ছে</a:t>
            </a:r>
            <a:r>
              <a:rPr lang="en-US" dirty="0"/>
              <a:t>,  </a:t>
            </a:r>
            <a:r>
              <a:rPr lang="en-US" dirty="0" err="1"/>
              <a:t>হত্যার</a:t>
            </a:r>
            <a:r>
              <a:rPr lang="en-US" dirty="0"/>
              <a:t> </a:t>
            </a:r>
            <a:r>
              <a:rPr lang="en-US" dirty="0" err="1"/>
              <a:t>অপরাধে</a:t>
            </a:r>
            <a:r>
              <a:rPr lang="en-US" dirty="0"/>
              <a:t> </a:t>
            </a:r>
            <a:r>
              <a:rPr lang="en-US" dirty="0" err="1"/>
              <a:t>মাথা</a:t>
            </a:r>
            <a:r>
              <a:rPr lang="en-US" dirty="0"/>
              <a:t> </a:t>
            </a:r>
            <a:r>
              <a:rPr lang="en-US" dirty="0" err="1"/>
              <a:t>আলাদা</a:t>
            </a:r>
            <a:r>
              <a:rPr lang="en-US" dirty="0"/>
              <a:t> </a:t>
            </a:r>
            <a:r>
              <a:rPr lang="en-US" dirty="0" err="1"/>
              <a:t>করা</a:t>
            </a:r>
            <a:r>
              <a:rPr lang="en-US" dirty="0"/>
              <a:t> </a:t>
            </a:r>
            <a:r>
              <a:rPr lang="en-US" dirty="0" err="1"/>
              <a:t>হচ্ছে</a:t>
            </a:r>
            <a:r>
              <a:rPr lang="en-US" dirty="0"/>
              <a:t>। </a:t>
            </a:r>
          </a:p>
        </p:txBody>
      </p:sp>
    </p:spTree>
    <p:extLst>
      <p:ext uri="{BB962C8B-B14F-4D97-AF65-F5344CB8AC3E}">
        <p14:creationId xmlns:p14="http://schemas.microsoft.com/office/powerpoint/2010/main" val="3253433984"/>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p:cNvSpPr>
            <a:spLocks noGrp="1"/>
          </p:cNvSpPr>
          <p:nvPr>
            <p:ph type="sldNum" sz="quarter" idx="12"/>
          </p:nvPr>
        </p:nvSpPr>
        <p:spPr/>
        <p:txBody>
          <a:bodyPr/>
          <a:lstStyle/>
          <a:p>
            <a:fld id="{FECC332B-882E-4129-ABBA-696D76EBE626}" type="slidenum">
              <a:rPr lang="en-US" smtClean="0"/>
              <a:t>3</a:t>
            </a:fld>
            <a:endParaRPr lang="en-US"/>
          </a:p>
        </p:txBody>
      </p:sp>
      <p:sp>
        <p:nvSpPr>
          <p:cNvPr id="5" name="Rounded Rectangular Callout 4"/>
          <p:cNvSpPr/>
          <p:nvPr/>
        </p:nvSpPr>
        <p:spPr>
          <a:xfrm>
            <a:off x="4908175" y="501265"/>
            <a:ext cx="6911789" cy="2887395"/>
          </a:xfrm>
          <a:prstGeom prst="wedgeRoundRectCallout">
            <a:avLst/>
          </a:prstGeom>
        </p:spPr>
        <p:style>
          <a:lnRef idx="1">
            <a:schemeClr val="accent5"/>
          </a:lnRef>
          <a:fillRef idx="2">
            <a:schemeClr val="accent5"/>
          </a:fillRef>
          <a:effectRef idx="1">
            <a:schemeClr val="accent5"/>
          </a:effectRef>
          <a:fontRef idx="minor">
            <a:schemeClr val="dk1"/>
          </a:fontRef>
        </p:style>
        <p:txBody>
          <a:bodyPr rtlCol="0" anchor="ctr"/>
          <a:lstStyle/>
          <a:p>
            <a:pPr algn="ctr"/>
            <a:r>
              <a:rPr lang="en-US" dirty="0"/>
              <a:t>২.</a:t>
            </a:r>
          </a:p>
          <a:p>
            <a:pPr algn="ctr"/>
            <a:r>
              <a:rPr lang="en-US" dirty="0"/>
              <a:t> </a:t>
            </a:r>
            <a:r>
              <a:rPr lang="en-US" dirty="0" err="1"/>
              <a:t>আপনি</a:t>
            </a:r>
            <a:r>
              <a:rPr lang="en-US" dirty="0"/>
              <a:t> </a:t>
            </a:r>
            <a:r>
              <a:rPr lang="en-US" dirty="0" err="1"/>
              <a:t>বলা</a:t>
            </a:r>
            <a:r>
              <a:rPr lang="en-US" dirty="0"/>
              <a:t> </a:t>
            </a:r>
            <a:r>
              <a:rPr lang="en-US" dirty="0" err="1"/>
              <a:t>শুরু</a:t>
            </a:r>
            <a:r>
              <a:rPr lang="en-US" dirty="0"/>
              <a:t> </a:t>
            </a:r>
            <a:r>
              <a:rPr lang="en-US" dirty="0" err="1"/>
              <a:t>করলেন</a:t>
            </a:r>
            <a:r>
              <a:rPr lang="en-US" dirty="0"/>
              <a:t>, </a:t>
            </a:r>
            <a:r>
              <a:rPr lang="en-US" dirty="0" err="1"/>
              <a:t>আমেরিকার</a:t>
            </a:r>
            <a:r>
              <a:rPr lang="en-US" dirty="0"/>
              <a:t> </a:t>
            </a:r>
            <a:r>
              <a:rPr lang="en-US" dirty="0" err="1"/>
              <a:t>বিচার</a:t>
            </a:r>
            <a:r>
              <a:rPr lang="en-US" dirty="0"/>
              <a:t> </a:t>
            </a:r>
            <a:r>
              <a:rPr lang="en-US" dirty="0" err="1"/>
              <a:t>ব্যবস্থা</a:t>
            </a:r>
            <a:r>
              <a:rPr lang="en-US" dirty="0"/>
              <a:t> </a:t>
            </a:r>
            <a:r>
              <a:rPr lang="en-US" dirty="0" err="1"/>
              <a:t>খুব</a:t>
            </a:r>
            <a:r>
              <a:rPr lang="en-US" dirty="0"/>
              <a:t> </a:t>
            </a:r>
            <a:r>
              <a:rPr lang="en-US" dirty="0" err="1"/>
              <a:t>বর্বর</a:t>
            </a:r>
            <a:r>
              <a:rPr lang="en-US" dirty="0"/>
              <a:t>। </a:t>
            </a:r>
          </a:p>
          <a:p>
            <a:pPr algn="ctr"/>
            <a:endParaRPr lang="en-US" dirty="0"/>
          </a:p>
          <a:p>
            <a:pPr marL="285750" indent="-285750">
              <a:buFont typeface="Wingdings" panose="05000000000000000000" pitchFamily="2" charset="2"/>
              <a:buChar char="Ø"/>
            </a:pPr>
            <a:r>
              <a:rPr lang="en-US" dirty="0" err="1"/>
              <a:t>তারা</a:t>
            </a:r>
            <a:r>
              <a:rPr lang="en-US" dirty="0"/>
              <a:t> </a:t>
            </a:r>
            <a:r>
              <a:rPr lang="en-US" dirty="0" err="1"/>
              <a:t>আরিযোনা</a:t>
            </a:r>
            <a:r>
              <a:rPr lang="en-US" dirty="0"/>
              <a:t> (Arizona) </a:t>
            </a:r>
            <a:r>
              <a:rPr lang="en-US" dirty="0" err="1"/>
              <a:t>অঙ্গরাজ্যে</a:t>
            </a:r>
            <a:r>
              <a:rPr lang="en-US" dirty="0"/>
              <a:t> </a:t>
            </a:r>
            <a:r>
              <a:rPr lang="en-US" dirty="0" err="1"/>
              <a:t>লেথাল</a:t>
            </a:r>
            <a:r>
              <a:rPr lang="en-US" dirty="0"/>
              <a:t> </a:t>
            </a:r>
            <a:r>
              <a:rPr lang="en-US" dirty="0" err="1"/>
              <a:t>ইঞ্জেকশান</a:t>
            </a:r>
            <a:r>
              <a:rPr lang="en-US" dirty="0"/>
              <a:t> </a:t>
            </a:r>
            <a:r>
              <a:rPr lang="en-US" dirty="0" err="1"/>
              <a:t>দিয়ে</a:t>
            </a:r>
            <a:r>
              <a:rPr lang="en-US" dirty="0"/>
              <a:t> </a:t>
            </a:r>
            <a:r>
              <a:rPr lang="en-US" dirty="0" err="1"/>
              <a:t>মৃত্যদন্ড</a:t>
            </a:r>
            <a:r>
              <a:rPr lang="en-US" dirty="0"/>
              <a:t> </a:t>
            </a:r>
            <a:r>
              <a:rPr lang="en-US" dirty="0" err="1"/>
              <a:t>দেয়</a:t>
            </a:r>
            <a:r>
              <a:rPr lang="en-US" dirty="0"/>
              <a:t>।</a:t>
            </a:r>
          </a:p>
          <a:p>
            <a:pPr marL="285750" indent="-285750">
              <a:buFont typeface="Wingdings" panose="05000000000000000000" pitchFamily="2" charset="2"/>
              <a:buChar char="Ø"/>
            </a:pPr>
            <a:r>
              <a:rPr lang="en-US" dirty="0" err="1"/>
              <a:t>তারা</a:t>
            </a:r>
            <a:r>
              <a:rPr lang="en-US" dirty="0"/>
              <a:t> </a:t>
            </a:r>
            <a:r>
              <a:rPr lang="en-US" dirty="0" err="1"/>
              <a:t>ভারজিনিয়া</a:t>
            </a:r>
            <a:r>
              <a:rPr lang="en-US" dirty="0"/>
              <a:t> (</a:t>
            </a:r>
            <a:r>
              <a:rPr lang="en-US" dirty="0" err="1"/>
              <a:t>virginia</a:t>
            </a:r>
            <a:r>
              <a:rPr lang="en-US" dirty="0"/>
              <a:t>)</a:t>
            </a:r>
            <a:r>
              <a:rPr lang="en-US" dirty="0" err="1"/>
              <a:t>অঙ্গরাজ্যে</a:t>
            </a:r>
            <a:r>
              <a:rPr lang="en-US" dirty="0"/>
              <a:t> </a:t>
            </a:r>
            <a:r>
              <a:rPr lang="en-US" dirty="0" err="1"/>
              <a:t>ইলেকট্রিক</a:t>
            </a:r>
            <a:r>
              <a:rPr lang="en-US" dirty="0"/>
              <a:t>  </a:t>
            </a:r>
            <a:r>
              <a:rPr lang="en-US" dirty="0" err="1"/>
              <a:t>সক</a:t>
            </a:r>
            <a:r>
              <a:rPr lang="en-US" dirty="0"/>
              <a:t>  </a:t>
            </a:r>
            <a:r>
              <a:rPr lang="en-US" dirty="0" err="1"/>
              <a:t>দিয়ে</a:t>
            </a:r>
            <a:r>
              <a:rPr lang="en-US" dirty="0"/>
              <a:t> </a:t>
            </a:r>
            <a:r>
              <a:rPr lang="en-US" dirty="0" err="1"/>
              <a:t>মৃত্যদন্ড</a:t>
            </a:r>
            <a:r>
              <a:rPr lang="en-US" dirty="0"/>
              <a:t> </a:t>
            </a:r>
            <a:r>
              <a:rPr lang="en-US" dirty="0" err="1"/>
              <a:t>দেয়</a:t>
            </a:r>
            <a:r>
              <a:rPr lang="en-US" dirty="0"/>
              <a:t>।</a:t>
            </a:r>
          </a:p>
          <a:p>
            <a:pPr marL="285750" indent="-285750">
              <a:buFont typeface="Wingdings" panose="05000000000000000000" pitchFamily="2" charset="2"/>
              <a:buChar char="Ø"/>
            </a:pPr>
            <a:r>
              <a:rPr lang="en-US" dirty="0" err="1"/>
              <a:t>তারা</a:t>
            </a:r>
            <a:r>
              <a:rPr lang="en-US" dirty="0"/>
              <a:t> </a:t>
            </a:r>
            <a:r>
              <a:rPr lang="en-US" dirty="0" err="1"/>
              <a:t>দিলাওয়ার</a:t>
            </a:r>
            <a:r>
              <a:rPr lang="en-US" dirty="0"/>
              <a:t>  (Delaware)</a:t>
            </a:r>
            <a:r>
              <a:rPr lang="en-US" dirty="0" err="1"/>
              <a:t>অঙ্গরাজ্যে</a:t>
            </a:r>
            <a:r>
              <a:rPr lang="en-US" dirty="0"/>
              <a:t> </a:t>
            </a:r>
            <a:r>
              <a:rPr lang="en-US" dirty="0" err="1"/>
              <a:t>ফাঁশি</a:t>
            </a:r>
            <a:r>
              <a:rPr lang="en-US" dirty="0"/>
              <a:t>  </a:t>
            </a:r>
            <a:r>
              <a:rPr lang="en-US" dirty="0" err="1"/>
              <a:t>দিয়ে</a:t>
            </a:r>
            <a:r>
              <a:rPr lang="en-US" dirty="0"/>
              <a:t> </a:t>
            </a:r>
            <a:r>
              <a:rPr lang="en-US" dirty="0" err="1"/>
              <a:t>মৃত্যদন্ড</a:t>
            </a:r>
            <a:r>
              <a:rPr lang="en-US" dirty="0"/>
              <a:t> </a:t>
            </a:r>
            <a:r>
              <a:rPr lang="en-US" dirty="0" err="1"/>
              <a:t>দেয়</a:t>
            </a:r>
            <a:r>
              <a:rPr lang="en-US" dirty="0"/>
              <a:t>।</a:t>
            </a:r>
          </a:p>
          <a:p>
            <a:pPr marL="285750" indent="-285750">
              <a:buFont typeface="Wingdings" panose="05000000000000000000" pitchFamily="2" charset="2"/>
              <a:buChar char="Ø"/>
            </a:pPr>
            <a:r>
              <a:rPr lang="en-US" dirty="0" err="1"/>
              <a:t>তারা</a:t>
            </a:r>
            <a:r>
              <a:rPr lang="en-US" dirty="0"/>
              <a:t> </a:t>
            </a:r>
            <a:r>
              <a:rPr lang="en-US" dirty="0" err="1"/>
              <a:t>উথা</a:t>
            </a:r>
            <a:r>
              <a:rPr lang="en-US" dirty="0"/>
              <a:t> (</a:t>
            </a:r>
            <a:r>
              <a:rPr lang="en-US" dirty="0" err="1"/>
              <a:t>Utha</a:t>
            </a:r>
            <a:r>
              <a:rPr lang="en-US" dirty="0"/>
              <a:t>)</a:t>
            </a:r>
            <a:r>
              <a:rPr lang="en-US" dirty="0" err="1"/>
              <a:t>অঙ্গরাজ্যে</a:t>
            </a:r>
            <a:r>
              <a:rPr lang="en-US" dirty="0"/>
              <a:t> </a:t>
            </a:r>
            <a:r>
              <a:rPr lang="en-US" dirty="0" err="1"/>
              <a:t>গুলি</a:t>
            </a:r>
            <a:r>
              <a:rPr lang="en-US" dirty="0"/>
              <a:t> </a:t>
            </a:r>
            <a:r>
              <a:rPr lang="en-US" dirty="0" err="1"/>
              <a:t>করে</a:t>
            </a:r>
            <a:r>
              <a:rPr lang="en-US" dirty="0"/>
              <a:t> </a:t>
            </a:r>
            <a:r>
              <a:rPr lang="en-US" dirty="0" err="1"/>
              <a:t>মৃত্যদন্ড</a:t>
            </a:r>
            <a:r>
              <a:rPr lang="en-US" dirty="0"/>
              <a:t> </a:t>
            </a:r>
            <a:r>
              <a:rPr lang="en-US" dirty="0" err="1"/>
              <a:t>দেয়</a:t>
            </a:r>
            <a:r>
              <a:rPr lang="en-US" dirty="0"/>
              <a:t>।</a:t>
            </a:r>
          </a:p>
          <a:p>
            <a:pPr algn="ctr"/>
            <a:endParaRPr lang="en-US" dirty="0"/>
          </a:p>
          <a:p>
            <a:pPr algn="ctr"/>
            <a:endParaRPr lang="en-US" dirty="0"/>
          </a:p>
          <a:p>
            <a:pPr algn="ctr"/>
            <a:endParaRPr lang="en-US" dirty="0"/>
          </a:p>
        </p:txBody>
      </p:sp>
      <p:sp>
        <p:nvSpPr>
          <p:cNvPr id="7" name="Oval Callout 6"/>
          <p:cNvSpPr/>
          <p:nvPr/>
        </p:nvSpPr>
        <p:spPr>
          <a:xfrm>
            <a:off x="51726" y="501265"/>
            <a:ext cx="4211392" cy="2358981"/>
          </a:xfrm>
          <a:prstGeom prst="wedgeEllipseCallout">
            <a:avLst/>
          </a:prstGeom>
        </p:spPr>
        <p:style>
          <a:lnRef idx="1">
            <a:schemeClr val="accent4"/>
          </a:lnRef>
          <a:fillRef idx="3">
            <a:schemeClr val="accent4"/>
          </a:fillRef>
          <a:effectRef idx="2">
            <a:schemeClr val="accent4"/>
          </a:effectRef>
          <a:fontRef idx="minor">
            <a:schemeClr val="lt1"/>
          </a:fontRef>
        </p:style>
        <p:txBody>
          <a:bodyPr rtlCol="0" anchor="ctr"/>
          <a:lstStyle/>
          <a:p>
            <a:pPr algn="ctr"/>
            <a:r>
              <a:rPr lang="en-US" dirty="0"/>
              <a:t>১।</a:t>
            </a:r>
          </a:p>
          <a:p>
            <a:pPr algn="ctr"/>
            <a:r>
              <a:rPr lang="en-US" dirty="0"/>
              <a:t> </a:t>
            </a:r>
            <a:r>
              <a:rPr lang="en-US" dirty="0" err="1"/>
              <a:t>ধরুন</a:t>
            </a:r>
            <a:r>
              <a:rPr lang="en-US" dirty="0"/>
              <a:t>, </a:t>
            </a:r>
            <a:r>
              <a:rPr lang="en-US" dirty="0" err="1"/>
              <a:t>ভিনগ্রহ</a:t>
            </a:r>
            <a:r>
              <a:rPr lang="en-US" dirty="0"/>
              <a:t> </a:t>
            </a:r>
            <a:r>
              <a:rPr lang="en-US" dirty="0" err="1"/>
              <a:t>থেকে</a:t>
            </a:r>
            <a:r>
              <a:rPr lang="en-US" dirty="0"/>
              <a:t> </a:t>
            </a:r>
            <a:r>
              <a:rPr lang="en-US" dirty="0" err="1"/>
              <a:t>একদল</a:t>
            </a:r>
            <a:r>
              <a:rPr lang="en-US" dirty="0"/>
              <a:t> </a:t>
            </a:r>
            <a:r>
              <a:rPr lang="en-US" dirty="0" err="1"/>
              <a:t>এলিয়েন</a:t>
            </a:r>
            <a:r>
              <a:rPr lang="en-US" dirty="0"/>
              <a:t> </a:t>
            </a:r>
            <a:r>
              <a:rPr lang="en-US" dirty="0" err="1"/>
              <a:t>এশে</a:t>
            </a:r>
            <a:r>
              <a:rPr lang="en-US" dirty="0"/>
              <a:t>  </a:t>
            </a:r>
            <a:r>
              <a:rPr lang="en-US" dirty="0" err="1"/>
              <a:t>আপনাকে</a:t>
            </a:r>
            <a:r>
              <a:rPr lang="en-US" dirty="0"/>
              <a:t> </a:t>
            </a:r>
            <a:r>
              <a:rPr lang="en-US" dirty="0" err="1"/>
              <a:t>জিজ্ঞেস</a:t>
            </a:r>
            <a:r>
              <a:rPr lang="en-US" dirty="0"/>
              <a:t> </a:t>
            </a:r>
            <a:r>
              <a:rPr lang="en-US" dirty="0" err="1"/>
              <a:t>করল</a:t>
            </a:r>
            <a:r>
              <a:rPr lang="en-US" dirty="0"/>
              <a:t> , </a:t>
            </a:r>
            <a:r>
              <a:rPr lang="en-US" dirty="0" err="1"/>
              <a:t>আমেরিকার</a:t>
            </a:r>
            <a:r>
              <a:rPr lang="en-US" dirty="0"/>
              <a:t> </a:t>
            </a:r>
            <a:r>
              <a:rPr lang="en-US" dirty="0" err="1"/>
              <a:t>শাসন</a:t>
            </a:r>
            <a:r>
              <a:rPr lang="en-US" dirty="0"/>
              <a:t> </a:t>
            </a:r>
            <a:r>
              <a:rPr lang="en-US" dirty="0" err="1"/>
              <a:t>ব্যবস্থা</a:t>
            </a:r>
            <a:r>
              <a:rPr lang="en-US" dirty="0"/>
              <a:t> </a:t>
            </a:r>
            <a:r>
              <a:rPr lang="en-US" dirty="0" err="1"/>
              <a:t>কেমন</a:t>
            </a:r>
            <a:r>
              <a:rPr lang="en-US" dirty="0"/>
              <a:t>??</a:t>
            </a:r>
          </a:p>
        </p:txBody>
      </p:sp>
      <p:sp>
        <p:nvSpPr>
          <p:cNvPr id="8" name="Slide Number Placeholder 8"/>
          <p:cNvSpPr txBox="1">
            <a:spLocks/>
          </p:cNvSpPr>
          <p:nvPr/>
        </p:nvSpPr>
        <p:spPr>
          <a:xfrm>
            <a:off x="8610600" y="6356350"/>
            <a:ext cx="2743200" cy="365125"/>
          </a:xfrm>
          <a:prstGeom prst="rect">
            <a:avLst/>
          </a:prstGeom>
        </p:spPr>
        <p:txBody>
          <a:bodyPr vert="horz" lIns="91440" tIns="45720" rIns="91440" bIns="45720" rtlCol="0" anchor="ctr"/>
          <a:lstStyle>
            <a:defPPr>
              <a:defRPr lang="en-US"/>
            </a:defPPr>
            <a:lvl1pPr marL="0" algn="r" defTabSz="914400" rtl="0" eaLnBrk="1" latinLnBrk="0" hangingPunct="1">
              <a:defRPr sz="12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FECC332B-882E-4129-ABBA-696D76EBE626}" type="slidenum">
              <a:rPr lang="en-US" smtClean="0"/>
              <a:pPr/>
              <a:t>3</a:t>
            </a:fld>
            <a:endParaRPr lang="en-US"/>
          </a:p>
        </p:txBody>
      </p:sp>
      <p:sp>
        <p:nvSpPr>
          <p:cNvPr id="11" name="TextBox 10"/>
          <p:cNvSpPr txBox="1"/>
          <p:nvPr/>
        </p:nvSpPr>
        <p:spPr>
          <a:xfrm>
            <a:off x="4532059" y="36342"/>
            <a:ext cx="2003612" cy="369332"/>
          </a:xfrm>
          <a:prstGeom prst="rect">
            <a:avLst/>
          </a:prstGeom>
          <a:noFill/>
        </p:spPr>
        <p:txBody>
          <a:bodyPr wrap="square" rtlCol="0">
            <a:spAutoFit/>
          </a:bodyPr>
          <a:lstStyle/>
          <a:p>
            <a:r>
              <a:rPr lang="en-US" b="1" u="sng" dirty="0" err="1"/>
              <a:t>একটা</a:t>
            </a:r>
            <a:r>
              <a:rPr lang="en-US" b="1" u="sng" dirty="0"/>
              <a:t> </a:t>
            </a:r>
            <a:r>
              <a:rPr lang="en-US" b="1" u="sng" dirty="0" err="1"/>
              <a:t>উপমা</a:t>
            </a:r>
            <a:endParaRPr lang="en-US" b="1" u="sng" dirty="0"/>
          </a:p>
        </p:txBody>
      </p:sp>
      <p:pic>
        <p:nvPicPr>
          <p:cNvPr id="12" name="Picture 11"/>
          <p:cNvPicPr>
            <a:picLocks noChangeAspect="1"/>
          </p:cNvPicPr>
          <p:nvPr/>
        </p:nvPicPr>
        <p:blipFill rotWithShape="1">
          <a:blip r:embed="rId2" cstate="print">
            <a:extLst>
              <a:ext uri="{28A0092B-C50C-407E-A947-70E740481C1C}">
                <a14:useLocalDpi xmlns:a14="http://schemas.microsoft.com/office/drawing/2010/main" val="0"/>
              </a:ext>
            </a:extLst>
          </a:blip>
          <a:srcRect b="12014"/>
          <a:stretch/>
        </p:blipFill>
        <p:spPr>
          <a:xfrm>
            <a:off x="2329173" y="689575"/>
            <a:ext cx="804793" cy="574449"/>
          </a:xfrm>
          <a:prstGeom prst="rect">
            <a:avLst/>
          </a:prstGeom>
        </p:spPr>
      </p:pic>
      <p:sp>
        <p:nvSpPr>
          <p:cNvPr id="14" name="Rounded Rectangular Callout 13"/>
          <p:cNvSpPr/>
          <p:nvPr/>
        </p:nvSpPr>
        <p:spPr>
          <a:xfrm>
            <a:off x="1452280" y="3484251"/>
            <a:ext cx="6911789" cy="2887395"/>
          </a:xfrm>
          <a:prstGeom prst="wedgeRoundRectCallout">
            <a:avLst/>
          </a:prstGeom>
        </p:spPr>
        <p:style>
          <a:lnRef idx="1">
            <a:schemeClr val="accent5"/>
          </a:lnRef>
          <a:fillRef idx="2">
            <a:schemeClr val="accent5"/>
          </a:fillRef>
          <a:effectRef idx="1">
            <a:schemeClr val="accent5"/>
          </a:effectRef>
          <a:fontRef idx="minor">
            <a:schemeClr val="dk1"/>
          </a:fontRef>
        </p:style>
        <p:txBody>
          <a:bodyPr rtlCol="0" anchor="ctr"/>
          <a:lstStyle/>
          <a:p>
            <a:pPr algn="ctr"/>
            <a:r>
              <a:rPr lang="en-US" dirty="0"/>
              <a:t>২.</a:t>
            </a:r>
          </a:p>
          <a:p>
            <a:pPr algn="ctr"/>
            <a:r>
              <a:rPr lang="en-US" dirty="0"/>
              <a:t> </a:t>
            </a:r>
            <a:r>
              <a:rPr lang="en-US" dirty="0" err="1"/>
              <a:t>এলিয়ান</a:t>
            </a:r>
            <a:r>
              <a:rPr lang="en-US" dirty="0"/>
              <a:t> </a:t>
            </a:r>
            <a:r>
              <a:rPr lang="en-US" dirty="0" err="1"/>
              <a:t>নিজ</a:t>
            </a:r>
            <a:r>
              <a:rPr lang="en-US" dirty="0"/>
              <a:t> </a:t>
            </a:r>
            <a:r>
              <a:rPr lang="en-US" dirty="0" err="1"/>
              <a:t>গ্রহে</a:t>
            </a:r>
            <a:r>
              <a:rPr lang="en-US" dirty="0"/>
              <a:t> </a:t>
            </a:r>
            <a:r>
              <a:rPr lang="en-US" dirty="0" err="1"/>
              <a:t>গিয়ে</a:t>
            </a:r>
            <a:r>
              <a:rPr lang="en-US" dirty="0"/>
              <a:t> </a:t>
            </a:r>
            <a:r>
              <a:rPr lang="en-US" dirty="0" err="1"/>
              <a:t>বলা</a:t>
            </a:r>
            <a:r>
              <a:rPr lang="en-US" dirty="0"/>
              <a:t> </a:t>
            </a:r>
            <a:r>
              <a:rPr lang="en-US" dirty="0" err="1"/>
              <a:t>শুরু</a:t>
            </a:r>
            <a:r>
              <a:rPr lang="en-US" dirty="0"/>
              <a:t> </a:t>
            </a:r>
            <a:r>
              <a:rPr lang="en-US" dirty="0" err="1"/>
              <a:t>করলো</a:t>
            </a:r>
            <a:r>
              <a:rPr lang="en-US" dirty="0"/>
              <a:t>, </a:t>
            </a:r>
            <a:r>
              <a:rPr lang="en-US" dirty="0" err="1"/>
              <a:t>পৃথিবীর</a:t>
            </a:r>
            <a:r>
              <a:rPr lang="en-US" dirty="0"/>
              <a:t> </a:t>
            </a:r>
            <a:r>
              <a:rPr lang="en-US" dirty="0" err="1"/>
              <a:t>মানুষ</a:t>
            </a:r>
            <a:r>
              <a:rPr lang="en-US" dirty="0"/>
              <a:t> </a:t>
            </a:r>
            <a:r>
              <a:rPr lang="en-US" dirty="0" err="1"/>
              <a:t>অনেক</a:t>
            </a:r>
            <a:r>
              <a:rPr lang="en-US" dirty="0"/>
              <a:t> </a:t>
            </a:r>
            <a:r>
              <a:rPr lang="en-US" dirty="0" err="1"/>
              <a:t>বর্বর</a:t>
            </a:r>
            <a:r>
              <a:rPr lang="en-US" dirty="0"/>
              <a:t>। </a:t>
            </a:r>
            <a:r>
              <a:rPr lang="en-US" dirty="0" err="1"/>
              <a:t>সেখানে</a:t>
            </a:r>
            <a:r>
              <a:rPr lang="en-US" dirty="0"/>
              <a:t> </a:t>
            </a:r>
            <a:r>
              <a:rPr lang="en-US" dirty="0" err="1"/>
              <a:t>আমেরিকা</a:t>
            </a:r>
            <a:r>
              <a:rPr lang="en-US" dirty="0"/>
              <a:t> </a:t>
            </a:r>
            <a:r>
              <a:rPr lang="en-US" dirty="0" err="1"/>
              <a:t>নামে</a:t>
            </a:r>
            <a:r>
              <a:rPr lang="en-US" dirty="0"/>
              <a:t> </a:t>
            </a:r>
            <a:r>
              <a:rPr lang="en-US" dirty="0" err="1"/>
              <a:t>একটা</a:t>
            </a:r>
            <a:r>
              <a:rPr lang="en-US" dirty="0"/>
              <a:t> </a:t>
            </a:r>
            <a:r>
              <a:rPr lang="en-US" dirty="0" err="1"/>
              <a:t>দেশ</a:t>
            </a:r>
            <a:r>
              <a:rPr lang="en-US" dirty="0"/>
              <a:t> </a:t>
            </a:r>
            <a:r>
              <a:rPr lang="en-US" dirty="0" err="1"/>
              <a:t>আছে</a:t>
            </a:r>
            <a:r>
              <a:rPr lang="en-US" dirty="0"/>
              <a:t>, </a:t>
            </a:r>
            <a:r>
              <a:rPr lang="en-US" dirty="0" err="1"/>
              <a:t>তারা</a:t>
            </a:r>
            <a:r>
              <a:rPr lang="en-US" dirty="0"/>
              <a:t> </a:t>
            </a:r>
            <a:r>
              <a:rPr lang="en-US" dirty="0" err="1"/>
              <a:t>বিভিন্ন</a:t>
            </a:r>
            <a:r>
              <a:rPr lang="en-US" dirty="0"/>
              <a:t> </a:t>
            </a:r>
            <a:r>
              <a:rPr lang="en-US" dirty="0" err="1"/>
              <a:t>পদ্ধতিতে</a:t>
            </a:r>
            <a:r>
              <a:rPr lang="en-US" dirty="0"/>
              <a:t> </a:t>
            </a:r>
            <a:r>
              <a:rPr lang="en-US" dirty="0" err="1"/>
              <a:t>মৃত্যদন্ড</a:t>
            </a:r>
            <a:r>
              <a:rPr lang="en-US" dirty="0"/>
              <a:t> </a:t>
            </a:r>
            <a:r>
              <a:rPr lang="en-US" dirty="0" err="1"/>
              <a:t>দেয়</a:t>
            </a:r>
            <a:r>
              <a:rPr lang="en-US" dirty="0"/>
              <a:t>।</a:t>
            </a:r>
          </a:p>
          <a:p>
            <a:pPr algn="ctr"/>
            <a:r>
              <a:rPr lang="en-US" dirty="0" err="1"/>
              <a:t>আপনি</a:t>
            </a:r>
            <a:r>
              <a:rPr lang="en-US" dirty="0"/>
              <a:t> </a:t>
            </a:r>
            <a:r>
              <a:rPr lang="en-US" dirty="0" err="1"/>
              <a:t>আমেরিকার</a:t>
            </a:r>
            <a:r>
              <a:rPr lang="en-US" dirty="0"/>
              <a:t> </a:t>
            </a:r>
            <a:r>
              <a:rPr lang="en-US" dirty="0" err="1"/>
              <a:t>সংবিধানের</a:t>
            </a:r>
            <a:r>
              <a:rPr lang="en-US" dirty="0"/>
              <a:t> ০.১%-০.২% </a:t>
            </a:r>
            <a:r>
              <a:rPr lang="en-US" dirty="0" err="1"/>
              <a:t>এর</a:t>
            </a:r>
            <a:r>
              <a:rPr lang="en-US" dirty="0"/>
              <a:t> </a:t>
            </a:r>
            <a:r>
              <a:rPr lang="en-US" dirty="0" err="1"/>
              <a:t>কথা</a:t>
            </a:r>
            <a:r>
              <a:rPr lang="en-US" dirty="0"/>
              <a:t> </a:t>
            </a:r>
            <a:r>
              <a:rPr lang="en-US" dirty="0" err="1"/>
              <a:t>বললেন</a:t>
            </a:r>
            <a:r>
              <a:rPr lang="en-US" dirty="0"/>
              <a:t> </a:t>
            </a:r>
            <a:r>
              <a:rPr lang="en-US" dirty="0" err="1"/>
              <a:t>অথচ</a:t>
            </a:r>
            <a:r>
              <a:rPr lang="en-US" dirty="0"/>
              <a:t> </a:t>
            </a:r>
            <a:r>
              <a:rPr lang="en-US" dirty="0" err="1"/>
              <a:t>তাদের</a:t>
            </a:r>
            <a:r>
              <a:rPr lang="en-US" dirty="0"/>
              <a:t> </a:t>
            </a:r>
            <a:r>
              <a:rPr lang="en-US" dirty="0" err="1"/>
              <a:t>সংবিধানে</a:t>
            </a:r>
            <a:r>
              <a:rPr lang="en-US" dirty="0"/>
              <a:t> </a:t>
            </a:r>
            <a:r>
              <a:rPr lang="en-US" dirty="0" err="1"/>
              <a:t>শিক্ষাব্যবস্থা</a:t>
            </a:r>
            <a:r>
              <a:rPr lang="en-US" dirty="0"/>
              <a:t> , </a:t>
            </a:r>
            <a:r>
              <a:rPr lang="en-US" dirty="0" err="1"/>
              <a:t>গণতন্ত্র</a:t>
            </a:r>
            <a:r>
              <a:rPr lang="en-US" dirty="0"/>
              <a:t>, </a:t>
            </a:r>
            <a:r>
              <a:rPr lang="en-US" dirty="0" err="1"/>
              <a:t>রাজনীতি</a:t>
            </a:r>
            <a:r>
              <a:rPr lang="en-US" dirty="0"/>
              <a:t>, </a:t>
            </a:r>
            <a:r>
              <a:rPr lang="en-US" dirty="0" err="1"/>
              <a:t>ট্রাফিক</a:t>
            </a:r>
            <a:r>
              <a:rPr lang="en-US" dirty="0"/>
              <a:t> </a:t>
            </a:r>
            <a:r>
              <a:rPr lang="en-US" dirty="0" err="1"/>
              <a:t>সিস্টেম</a:t>
            </a:r>
            <a:r>
              <a:rPr lang="en-US" dirty="0"/>
              <a:t>, </a:t>
            </a:r>
            <a:r>
              <a:rPr lang="en-US" dirty="0" err="1"/>
              <a:t>অর্থনীতি</a:t>
            </a:r>
            <a:r>
              <a:rPr lang="en-US" dirty="0"/>
              <a:t>, </a:t>
            </a:r>
            <a:r>
              <a:rPr lang="en-US" dirty="0" err="1"/>
              <a:t>সাস্থ্যসেবা</a:t>
            </a:r>
            <a:r>
              <a:rPr lang="en-US" dirty="0"/>
              <a:t>, </a:t>
            </a:r>
            <a:r>
              <a:rPr lang="en-US" dirty="0" err="1"/>
              <a:t>বিচার</a:t>
            </a:r>
            <a:r>
              <a:rPr lang="en-US" dirty="0"/>
              <a:t> </a:t>
            </a:r>
            <a:r>
              <a:rPr lang="en-US" dirty="0" err="1"/>
              <a:t>ব্যবস্থা</a:t>
            </a:r>
            <a:r>
              <a:rPr lang="en-US" dirty="0"/>
              <a:t>, </a:t>
            </a:r>
            <a:r>
              <a:rPr lang="en-US" dirty="0" err="1"/>
              <a:t>ফৌজদারি</a:t>
            </a:r>
            <a:r>
              <a:rPr lang="en-US" dirty="0"/>
              <a:t> </a:t>
            </a:r>
            <a:r>
              <a:rPr lang="en-US" dirty="0" err="1"/>
              <a:t>বা</a:t>
            </a:r>
            <a:r>
              <a:rPr lang="en-US" dirty="0"/>
              <a:t> </a:t>
            </a:r>
            <a:r>
              <a:rPr lang="en-US" dirty="0" err="1"/>
              <a:t>দন্ডবিধান</a:t>
            </a:r>
            <a:r>
              <a:rPr lang="en-US" dirty="0"/>
              <a:t>, </a:t>
            </a:r>
            <a:r>
              <a:rPr lang="en-US" dirty="0" err="1"/>
              <a:t>লেনদেন</a:t>
            </a:r>
            <a:r>
              <a:rPr lang="en-US" dirty="0"/>
              <a:t> , </a:t>
            </a:r>
            <a:r>
              <a:rPr lang="en-US" dirty="0" err="1"/>
              <a:t>মানবসম্পদ</a:t>
            </a:r>
            <a:r>
              <a:rPr lang="en-US" dirty="0"/>
              <a:t>, </a:t>
            </a:r>
            <a:r>
              <a:rPr lang="en-US" dirty="0" err="1"/>
              <a:t>ধর্ম</a:t>
            </a:r>
            <a:r>
              <a:rPr lang="en-US" dirty="0"/>
              <a:t> </a:t>
            </a:r>
            <a:r>
              <a:rPr lang="en-US" dirty="0" err="1"/>
              <a:t>এমন</a:t>
            </a:r>
            <a:r>
              <a:rPr lang="en-US" dirty="0"/>
              <a:t> </a:t>
            </a:r>
            <a:r>
              <a:rPr lang="en-US" dirty="0" err="1"/>
              <a:t>শত</a:t>
            </a:r>
            <a:r>
              <a:rPr lang="en-US" dirty="0"/>
              <a:t> </a:t>
            </a:r>
            <a:r>
              <a:rPr lang="en-US" dirty="0" err="1"/>
              <a:t>শত</a:t>
            </a:r>
            <a:r>
              <a:rPr lang="en-US" dirty="0"/>
              <a:t> </a:t>
            </a:r>
            <a:r>
              <a:rPr lang="en-US" dirty="0" err="1"/>
              <a:t>চমৎকার</a:t>
            </a:r>
            <a:r>
              <a:rPr lang="en-US" dirty="0"/>
              <a:t> </a:t>
            </a:r>
            <a:r>
              <a:rPr lang="en-US" dirty="0" err="1"/>
              <a:t>বিষয়ের</a:t>
            </a:r>
            <a:r>
              <a:rPr lang="en-US" dirty="0"/>
              <a:t>  </a:t>
            </a:r>
            <a:r>
              <a:rPr lang="en-US" dirty="0" err="1"/>
              <a:t>সমষ্টি</a:t>
            </a:r>
            <a:r>
              <a:rPr lang="en-US" dirty="0"/>
              <a:t>।</a:t>
            </a:r>
          </a:p>
          <a:p>
            <a:pPr algn="ctr"/>
            <a:endParaRPr lang="en-US" dirty="0"/>
          </a:p>
          <a:p>
            <a:pPr algn="ctr"/>
            <a:endParaRPr lang="en-US" dirty="0"/>
          </a:p>
          <a:p>
            <a:pPr algn="ctr"/>
            <a:endParaRPr lang="en-US" dirty="0"/>
          </a:p>
        </p:txBody>
      </p:sp>
    </p:spTree>
    <p:extLst>
      <p:ext uri="{BB962C8B-B14F-4D97-AF65-F5344CB8AC3E}">
        <p14:creationId xmlns:p14="http://schemas.microsoft.com/office/powerpoint/2010/main" val="858881217"/>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p:cNvSpPr>
            <a:spLocks noGrp="1"/>
          </p:cNvSpPr>
          <p:nvPr>
            <p:ph type="sldNum" sz="quarter" idx="12"/>
          </p:nvPr>
        </p:nvSpPr>
        <p:spPr/>
        <p:txBody>
          <a:bodyPr/>
          <a:lstStyle/>
          <a:p>
            <a:fld id="{FECC332B-882E-4129-ABBA-696D76EBE626}" type="slidenum">
              <a:rPr lang="en-US" smtClean="0"/>
              <a:t>4</a:t>
            </a:fld>
            <a:endParaRPr lang="en-US"/>
          </a:p>
        </p:txBody>
      </p:sp>
      <p:sp>
        <p:nvSpPr>
          <p:cNvPr id="4" name="Rounded Rectangular Callout 3"/>
          <p:cNvSpPr/>
          <p:nvPr/>
        </p:nvSpPr>
        <p:spPr>
          <a:xfrm>
            <a:off x="349623" y="134471"/>
            <a:ext cx="8390965" cy="4750405"/>
          </a:xfrm>
          <a:prstGeom prst="wedgeRoundRectCallout">
            <a:avLst/>
          </a:prstGeom>
        </p:spPr>
        <p:style>
          <a:lnRef idx="1">
            <a:schemeClr val="accent5"/>
          </a:lnRef>
          <a:fillRef idx="2">
            <a:schemeClr val="accent5"/>
          </a:fillRef>
          <a:effectRef idx="1">
            <a:schemeClr val="accent5"/>
          </a:effectRef>
          <a:fontRef idx="minor">
            <a:schemeClr val="dk1"/>
          </a:fontRef>
        </p:style>
        <p:txBody>
          <a:bodyPr rtlCol="0" anchor="ctr"/>
          <a:lstStyle/>
          <a:p>
            <a:r>
              <a:rPr lang="en-US" dirty="0" err="1"/>
              <a:t>তেমনি</a:t>
            </a:r>
            <a:r>
              <a:rPr lang="en-US" dirty="0"/>
              <a:t> </a:t>
            </a:r>
            <a:r>
              <a:rPr lang="en-US" dirty="0" err="1"/>
              <a:t>ভাবে</a:t>
            </a:r>
            <a:r>
              <a:rPr lang="en-US" dirty="0"/>
              <a:t> </a:t>
            </a:r>
            <a:r>
              <a:rPr lang="en-US" dirty="0" err="1"/>
              <a:t>আমরা</a:t>
            </a:r>
            <a:r>
              <a:rPr lang="en-US" dirty="0"/>
              <a:t> </a:t>
            </a:r>
            <a:r>
              <a:rPr lang="en-US" dirty="0" err="1"/>
              <a:t>যখন</a:t>
            </a:r>
            <a:r>
              <a:rPr lang="en-US" dirty="0"/>
              <a:t> </a:t>
            </a:r>
            <a:r>
              <a:rPr lang="en-US" dirty="0" err="1"/>
              <a:t>শরিয়া</a:t>
            </a:r>
            <a:r>
              <a:rPr lang="en-US" dirty="0"/>
              <a:t> </a:t>
            </a:r>
            <a:r>
              <a:rPr lang="en-US" dirty="0" err="1"/>
              <a:t>আইন</a:t>
            </a:r>
            <a:r>
              <a:rPr lang="en-US" dirty="0"/>
              <a:t> </a:t>
            </a:r>
            <a:r>
              <a:rPr lang="en-US" dirty="0" err="1"/>
              <a:t>নিয়ে</a:t>
            </a:r>
            <a:r>
              <a:rPr lang="en-US" dirty="0"/>
              <a:t> </a:t>
            </a:r>
            <a:r>
              <a:rPr lang="en-US" dirty="0" err="1"/>
              <a:t>কথা</a:t>
            </a:r>
            <a:r>
              <a:rPr lang="en-US" dirty="0"/>
              <a:t> </a:t>
            </a:r>
            <a:r>
              <a:rPr lang="en-US" dirty="0" err="1"/>
              <a:t>বলি</a:t>
            </a:r>
            <a:r>
              <a:rPr lang="en-US" dirty="0"/>
              <a:t>, </a:t>
            </a:r>
            <a:r>
              <a:rPr lang="en-US" dirty="0" err="1"/>
              <a:t>শুধুমাত্র</a:t>
            </a:r>
            <a:r>
              <a:rPr lang="en-US" dirty="0"/>
              <a:t> </a:t>
            </a:r>
            <a:r>
              <a:rPr lang="en-US" dirty="0" err="1"/>
              <a:t>শাস্তি</a:t>
            </a:r>
            <a:r>
              <a:rPr lang="en-US" dirty="0"/>
              <a:t> </a:t>
            </a:r>
            <a:r>
              <a:rPr lang="en-US" dirty="0" err="1"/>
              <a:t>বিধানের</a:t>
            </a:r>
            <a:r>
              <a:rPr lang="en-US" dirty="0"/>
              <a:t> ৪-৫ </a:t>
            </a:r>
            <a:r>
              <a:rPr lang="en-US" dirty="0" err="1"/>
              <a:t>টি</a:t>
            </a:r>
            <a:r>
              <a:rPr lang="en-US" dirty="0"/>
              <a:t> </a:t>
            </a:r>
            <a:r>
              <a:rPr lang="en-US" dirty="0" err="1"/>
              <a:t>বিষয়</a:t>
            </a:r>
            <a:r>
              <a:rPr lang="en-US" dirty="0"/>
              <a:t> </a:t>
            </a:r>
            <a:r>
              <a:rPr lang="en-US" dirty="0" err="1"/>
              <a:t>নিয়ে</a:t>
            </a:r>
            <a:r>
              <a:rPr lang="en-US" dirty="0"/>
              <a:t> </a:t>
            </a:r>
            <a:r>
              <a:rPr lang="en-US" dirty="0" err="1"/>
              <a:t>কথা</a:t>
            </a:r>
            <a:r>
              <a:rPr lang="en-US" dirty="0"/>
              <a:t> </a:t>
            </a:r>
            <a:r>
              <a:rPr lang="en-US" dirty="0" err="1"/>
              <a:t>বলি</a:t>
            </a:r>
            <a:r>
              <a:rPr lang="en-US" dirty="0"/>
              <a:t>, </a:t>
            </a:r>
            <a:r>
              <a:rPr lang="en-US" dirty="0" err="1"/>
              <a:t>যেটি</a:t>
            </a:r>
            <a:r>
              <a:rPr lang="en-US" dirty="0"/>
              <a:t> </a:t>
            </a:r>
            <a:r>
              <a:rPr lang="en-US" dirty="0" err="1"/>
              <a:t>শরিয়া</a:t>
            </a:r>
            <a:r>
              <a:rPr lang="en-US" dirty="0"/>
              <a:t> </a:t>
            </a:r>
            <a:r>
              <a:rPr lang="en-US" dirty="0" err="1"/>
              <a:t>আইনের</a:t>
            </a:r>
            <a:r>
              <a:rPr lang="en-US" dirty="0"/>
              <a:t> </a:t>
            </a:r>
            <a:r>
              <a:rPr lang="en-US" dirty="0" err="1"/>
              <a:t>সম্ভবত</a:t>
            </a:r>
            <a:r>
              <a:rPr lang="en-US" dirty="0"/>
              <a:t>  ০.০১%-০.০২%  (</a:t>
            </a:r>
            <a:r>
              <a:rPr lang="en-US" dirty="0" err="1"/>
              <a:t>কোরানের</a:t>
            </a:r>
            <a:r>
              <a:rPr lang="en-US" dirty="0"/>
              <a:t> ৮-১০ </a:t>
            </a:r>
            <a:r>
              <a:rPr lang="en-US" dirty="0" err="1"/>
              <a:t>টি</a:t>
            </a:r>
            <a:r>
              <a:rPr lang="en-US" dirty="0"/>
              <a:t> </a:t>
            </a:r>
            <a:r>
              <a:rPr lang="en-US" dirty="0" err="1"/>
              <a:t>আয়াত</a:t>
            </a:r>
            <a:r>
              <a:rPr lang="en-US" dirty="0"/>
              <a:t>) </a:t>
            </a:r>
            <a:r>
              <a:rPr lang="en-US" dirty="0" err="1"/>
              <a:t>এর</a:t>
            </a:r>
            <a:r>
              <a:rPr lang="en-US" dirty="0"/>
              <a:t> </a:t>
            </a:r>
            <a:r>
              <a:rPr lang="en-US" dirty="0" err="1"/>
              <a:t>বেশী</a:t>
            </a:r>
            <a:r>
              <a:rPr lang="en-US" dirty="0"/>
              <a:t> </a:t>
            </a:r>
            <a:r>
              <a:rPr lang="en-US" dirty="0" err="1"/>
              <a:t>নয়</a:t>
            </a:r>
            <a:r>
              <a:rPr lang="en-US" dirty="0"/>
              <a:t>। </a:t>
            </a:r>
            <a:r>
              <a:rPr lang="en-US" dirty="0" err="1"/>
              <a:t>ভারসাম্য</a:t>
            </a:r>
            <a:r>
              <a:rPr lang="en-US" dirty="0"/>
              <a:t> </a:t>
            </a:r>
            <a:r>
              <a:rPr lang="en-US" dirty="0" err="1"/>
              <a:t>ঠিক</a:t>
            </a:r>
            <a:r>
              <a:rPr lang="en-US" dirty="0"/>
              <a:t> </a:t>
            </a:r>
            <a:r>
              <a:rPr lang="en-US" dirty="0" err="1"/>
              <a:t>রাখার</a:t>
            </a:r>
            <a:r>
              <a:rPr lang="en-US" dirty="0"/>
              <a:t> </a:t>
            </a:r>
            <a:r>
              <a:rPr lang="en-US" dirty="0" err="1"/>
              <a:t>জন্য</a:t>
            </a:r>
            <a:r>
              <a:rPr lang="en-US" dirty="0"/>
              <a:t>, </a:t>
            </a:r>
            <a:r>
              <a:rPr lang="en-US" dirty="0" err="1"/>
              <a:t>পৃথিবীর</a:t>
            </a:r>
            <a:r>
              <a:rPr lang="en-US" dirty="0"/>
              <a:t> </a:t>
            </a:r>
            <a:r>
              <a:rPr lang="en-US" dirty="0" err="1"/>
              <a:t>প্রত্যেক</a:t>
            </a:r>
            <a:r>
              <a:rPr lang="en-US" dirty="0"/>
              <a:t> </a:t>
            </a:r>
            <a:r>
              <a:rPr lang="en-US" dirty="0" err="1"/>
              <a:t>সংবিধানেই</a:t>
            </a:r>
            <a:r>
              <a:rPr lang="en-US" dirty="0"/>
              <a:t> </a:t>
            </a:r>
            <a:r>
              <a:rPr lang="en-US" dirty="0" err="1"/>
              <a:t>কিন্তু</a:t>
            </a:r>
            <a:r>
              <a:rPr lang="en-US" dirty="0"/>
              <a:t> </a:t>
            </a:r>
            <a:r>
              <a:rPr lang="en-US" dirty="0" err="1"/>
              <a:t>শাস্তি</a:t>
            </a:r>
            <a:r>
              <a:rPr lang="en-US" dirty="0"/>
              <a:t> </a:t>
            </a:r>
            <a:r>
              <a:rPr lang="en-US" dirty="0" err="1"/>
              <a:t>নিয়ে</a:t>
            </a:r>
            <a:r>
              <a:rPr lang="en-US" dirty="0"/>
              <a:t> </a:t>
            </a:r>
            <a:r>
              <a:rPr lang="en-US" dirty="0" err="1"/>
              <a:t>কথা</a:t>
            </a:r>
            <a:r>
              <a:rPr lang="en-US" dirty="0"/>
              <a:t> </a:t>
            </a:r>
            <a:r>
              <a:rPr lang="en-US" dirty="0" err="1"/>
              <a:t>বলে</a:t>
            </a:r>
            <a:r>
              <a:rPr lang="en-US" dirty="0"/>
              <a:t>। </a:t>
            </a:r>
          </a:p>
          <a:p>
            <a:r>
              <a:rPr lang="en-US" dirty="0" err="1"/>
              <a:t>বাকি</a:t>
            </a:r>
            <a:r>
              <a:rPr lang="en-US" dirty="0"/>
              <a:t> </a:t>
            </a:r>
            <a:r>
              <a:rPr lang="en-US" dirty="0" err="1"/>
              <a:t>শরিয়া</a:t>
            </a:r>
            <a:r>
              <a:rPr lang="en-US" dirty="0"/>
              <a:t> </a:t>
            </a:r>
            <a:r>
              <a:rPr lang="en-US" dirty="0" err="1"/>
              <a:t>আইন</a:t>
            </a:r>
            <a:r>
              <a:rPr lang="en-US" dirty="0"/>
              <a:t> </a:t>
            </a:r>
            <a:r>
              <a:rPr lang="en-US" dirty="0" err="1"/>
              <a:t>সমূহ</a:t>
            </a:r>
            <a:r>
              <a:rPr lang="en-US" dirty="0"/>
              <a:t> - </a:t>
            </a:r>
            <a:r>
              <a:rPr lang="en-US" dirty="0" err="1"/>
              <a:t>গরিব</a:t>
            </a:r>
            <a:r>
              <a:rPr lang="en-US" dirty="0"/>
              <a:t>, </a:t>
            </a:r>
            <a:r>
              <a:rPr lang="en-US" dirty="0" err="1"/>
              <a:t>এতিম</a:t>
            </a:r>
            <a:r>
              <a:rPr lang="en-US" dirty="0"/>
              <a:t>, </a:t>
            </a:r>
            <a:r>
              <a:rPr lang="en-US" dirty="0" err="1"/>
              <a:t>প্রতিবেশি</a:t>
            </a:r>
            <a:r>
              <a:rPr lang="en-US" dirty="0"/>
              <a:t>, </a:t>
            </a:r>
            <a:r>
              <a:rPr lang="en-US" dirty="0" err="1"/>
              <a:t>যাকাত</a:t>
            </a:r>
            <a:r>
              <a:rPr lang="en-US" dirty="0"/>
              <a:t>, </a:t>
            </a:r>
            <a:r>
              <a:rPr lang="en-US" dirty="0" err="1"/>
              <a:t>শিক্ষাব্যবস্থা</a:t>
            </a:r>
            <a:r>
              <a:rPr lang="en-US" dirty="0"/>
              <a:t>, </a:t>
            </a:r>
            <a:r>
              <a:rPr lang="en-US" dirty="0" err="1"/>
              <a:t>পরিবার</a:t>
            </a:r>
            <a:r>
              <a:rPr lang="en-US" dirty="0"/>
              <a:t>, </a:t>
            </a:r>
            <a:r>
              <a:rPr lang="en-US" dirty="0" err="1"/>
              <a:t>অর্থনীতি</a:t>
            </a:r>
            <a:r>
              <a:rPr lang="en-US" dirty="0"/>
              <a:t>, </a:t>
            </a:r>
            <a:r>
              <a:rPr lang="en-US" dirty="0" err="1"/>
              <a:t>লেনদেন</a:t>
            </a:r>
            <a:r>
              <a:rPr lang="en-US" dirty="0"/>
              <a:t>, </a:t>
            </a:r>
            <a:r>
              <a:rPr lang="en-US" dirty="0" err="1"/>
              <a:t>আচরন</a:t>
            </a:r>
            <a:r>
              <a:rPr lang="en-US" dirty="0"/>
              <a:t>, </a:t>
            </a:r>
            <a:r>
              <a:rPr lang="en-US" dirty="0" err="1"/>
              <a:t>পররাষ্ট্র</a:t>
            </a:r>
            <a:r>
              <a:rPr lang="en-US" dirty="0"/>
              <a:t> </a:t>
            </a:r>
            <a:r>
              <a:rPr lang="en-US" dirty="0" err="1"/>
              <a:t>নীতি</a:t>
            </a:r>
            <a:r>
              <a:rPr lang="en-US" dirty="0"/>
              <a:t>, </a:t>
            </a:r>
            <a:r>
              <a:rPr lang="en-US" dirty="0" err="1"/>
              <a:t>স্ব-রাষ্ট্রনীতি</a:t>
            </a:r>
            <a:r>
              <a:rPr lang="en-US" dirty="0"/>
              <a:t> , </a:t>
            </a:r>
            <a:r>
              <a:rPr lang="en-US" dirty="0" err="1"/>
              <a:t>বিচার</a:t>
            </a:r>
            <a:r>
              <a:rPr lang="en-US" dirty="0"/>
              <a:t> </a:t>
            </a:r>
            <a:r>
              <a:rPr lang="en-US" dirty="0" err="1"/>
              <a:t>ব্যবস্থা</a:t>
            </a:r>
            <a:r>
              <a:rPr lang="en-US" dirty="0"/>
              <a:t>, </a:t>
            </a:r>
            <a:r>
              <a:rPr lang="en-US" dirty="0" err="1"/>
              <a:t>পৌশাক</a:t>
            </a:r>
            <a:r>
              <a:rPr lang="en-US" dirty="0"/>
              <a:t>, </a:t>
            </a:r>
            <a:r>
              <a:rPr lang="en-US" dirty="0" err="1"/>
              <a:t>রাজনীতি</a:t>
            </a:r>
            <a:r>
              <a:rPr lang="en-US" dirty="0"/>
              <a:t>,  </a:t>
            </a:r>
            <a:r>
              <a:rPr lang="en-US" dirty="0" err="1"/>
              <a:t>ফৌজদারি</a:t>
            </a:r>
            <a:r>
              <a:rPr lang="en-US" dirty="0"/>
              <a:t> </a:t>
            </a:r>
            <a:r>
              <a:rPr lang="en-US" dirty="0" err="1"/>
              <a:t>বা</a:t>
            </a:r>
            <a:r>
              <a:rPr lang="en-US" dirty="0"/>
              <a:t> </a:t>
            </a:r>
            <a:r>
              <a:rPr lang="en-US" dirty="0" err="1"/>
              <a:t>দন্ডবিধান</a:t>
            </a:r>
            <a:r>
              <a:rPr lang="en-US" dirty="0"/>
              <a:t> </a:t>
            </a:r>
            <a:r>
              <a:rPr lang="en-US" dirty="0" err="1"/>
              <a:t>সহ</a:t>
            </a:r>
            <a:r>
              <a:rPr lang="en-US" dirty="0"/>
              <a:t> </a:t>
            </a:r>
            <a:r>
              <a:rPr lang="en-US" dirty="0" err="1"/>
              <a:t>নানান</a:t>
            </a:r>
            <a:r>
              <a:rPr lang="en-US" dirty="0"/>
              <a:t> </a:t>
            </a:r>
            <a:r>
              <a:rPr lang="en-US" dirty="0" err="1"/>
              <a:t>বিষয়</a:t>
            </a:r>
            <a:r>
              <a:rPr lang="en-US" dirty="0"/>
              <a:t>। </a:t>
            </a:r>
          </a:p>
          <a:p>
            <a:r>
              <a:rPr lang="en-US" dirty="0" err="1"/>
              <a:t>শিক্ষা</a:t>
            </a:r>
            <a:r>
              <a:rPr lang="en-US" dirty="0"/>
              <a:t> </a:t>
            </a:r>
            <a:r>
              <a:rPr lang="en-US" dirty="0" err="1"/>
              <a:t>গ্রহন</a:t>
            </a:r>
            <a:r>
              <a:rPr lang="en-US" dirty="0"/>
              <a:t>, </a:t>
            </a:r>
            <a:r>
              <a:rPr lang="en-US" dirty="0" err="1"/>
              <a:t>বাবা</a:t>
            </a:r>
            <a:r>
              <a:rPr lang="en-US" dirty="0"/>
              <a:t> </a:t>
            </a:r>
            <a:r>
              <a:rPr lang="en-US" dirty="0" err="1"/>
              <a:t>মায়ের</a:t>
            </a:r>
            <a:r>
              <a:rPr lang="en-US" dirty="0"/>
              <a:t> </a:t>
            </a:r>
            <a:r>
              <a:rPr lang="en-US" dirty="0" err="1"/>
              <a:t>সেবা</a:t>
            </a:r>
            <a:r>
              <a:rPr lang="en-US" dirty="0"/>
              <a:t>, </a:t>
            </a:r>
            <a:r>
              <a:rPr lang="en-US" dirty="0" err="1"/>
              <a:t>প্রতিবেশির</a:t>
            </a:r>
            <a:r>
              <a:rPr lang="en-US" dirty="0"/>
              <a:t> </a:t>
            </a:r>
            <a:r>
              <a:rPr lang="en-US" dirty="0" err="1"/>
              <a:t>হক</a:t>
            </a:r>
            <a:r>
              <a:rPr lang="en-US" dirty="0"/>
              <a:t> </a:t>
            </a:r>
            <a:r>
              <a:rPr lang="en-US" dirty="0" err="1"/>
              <a:t>আদায়</a:t>
            </a:r>
            <a:r>
              <a:rPr lang="en-US" dirty="0"/>
              <a:t> </a:t>
            </a:r>
            <a:r>
              <a:rPr lang="en-US" dirty="0" err="1"/>
              <a:t>করা</a:t>
            </a:r>
            <a:r>
              <a:rPr lang="en-US" dirty="0"/>
              <a:t>, </a:t>
            </a:r>
            <a:r>
              <a:rPr lang="en-US" dirty="0" err="1"/>
              <a:t>সত্য</a:t>
            </a:r>
            <a:r>
              <a:rPr lang="en-US" dirty="0"/>
              <a:t> </a:t>
            </a:r>
            <a:r>
              <a:rPr lang="en-US" dirty="0" err="1"/>
              <a:t>কথা</a:t>
            </a:r>
            <a:r>
              <a:rPr lang="en-US" dirty="0"/>
              <a:t> </a:t>
            </a:r>
            <a:r>
              <a:rPr lang="en-US" dirty="0" err="1"/>
              <a:t>বলা</a:t>
            </a:r>
            <a:r>
              <a:rPr lang="en-US" dirty="0"/>
              <a:t>, </a:t>
            </a:r>
            <a:r>
              <a:rPr lang="en-US" dirty="0" err="1"/>
              <a:t>অসহায়কে</a:t>
            </a:r>
            <a:r>
              <a:rPr lang="en-US" dirty="0"/>
              <a:t> </a:t>
            </a:r>
            <a:r>
              <a:rPr lang="en-US" dirty="0" err="1"/>
              <a:t>সাহায্য</a:t>
            </a:r>
            <a:r>
              <a:rPr lang="en-US" dirty="0"/>
              <a:t> </a:t>
            </a:r>
            <a:r>
              <a:rPr lang="en-US" dirty="0" err="1"/>
              <a:t>করা</a:t>
            </a:r>
            <a:r>
              <a:rPr lang="en-US" dirty="0"/>
              <a:t>, </a:t>
            </a:r>
            <a:r>
              <a:rPr lang="en-US" dirty="0" err="1"/>
              <a:t>হাসি</a:t>
            </a:r>
            <a:r>
              <a:rPr lang="en-US" dirty="0"/>
              <a:t> </a:t>
            </a:r>
            <a:r>
              <a:rPr lang="en-US" dirty="0" err="1"/>
              <a:t>মুখে</a:t>
            </a:r>
            <a:r>
              <a:rPr lang="en-US" dirty="0"/>
              <a:t> </a:t>
            </a:r>
            <a:r>
              <a:rPr lang="en-US" dirty="0" err="1"/>
              <a:t>কথা</a:t>
            </a:r>
            <a:r>
              <a:rPr lang="en-US" dirty="0"/>
              <a:t> </a:t>
            </a:r>
            <a:r>
              <a:rPr lang="en-US" dirty="0" err="1"/>
              <a:t>বলা</a:t>
            </a:r>
            <a:r>
              <a:rPr lang="en-US" dirty="0"/>
              <a:t>  </a:t>
            </a:r>
            <a:r>
              <a:rPr lang="en-US" dirty="0" err="1"/>
              <a:t>এইগুলো</a:t>
            </a:r>
            <a:r>
              <a:rPr lang="en-US" dirty="0"/>
              <a:t> </a:t>
            </a:r>
            <a:r>
              <a:rPr lang="en-US" dirty="0" err="1"/>
              <a:t>সবই</a:t>
            </a:r>
            <a:r>
              <a:rPr lang="en-US" dirty="0"/>
              <a:t> </a:t>
            </a:r>
            <a:r>
              <a:rPr lang="en-US" dirty="0" err="1"/>
              <a:t>শরীয়া</a:t>
            </a:r>
            <a:r>
              <a:rPr lang="en-US" dirty="0"/>
              <a:t> </a:t>
            </a:r>
            <a:r>
              <a:rPr lang="en-US" dirty="0" err="1"/>
              <a:t>আইনের</a:t>
            </a:r>
            <a:r>
              <a:rPr lang="en-US" dirty="0"/>
              <a:t> </a:t>
            </a:r>
            <a:r>
              <a:rPr lang="en-US" dirty="0" err="1"/>
              <a:t>অংশ</a:t>
            </a:r>
            <a:r>
              <a:rPr lang="en-US" dirty="0"/>
              <a:t>। </a:t>
            </a:r>
          </a:p>
          <a:p>
            <a:pPr algn="ctr"/>
            <a:endParaRPr lang="en-US" dirty="0"/>
          </a:p>
          <a:p>
            <a:pPr algn="ctr"/>
            <a:endParaRPr lang="en-US" dirty="0"/>
          </a:p>
          <a:p>
            <a:pPr algn="ctr"/>
            <a:endParaRPr lang="en-US" dirty="0"/>
          </a:p>
        </p:txBody>
      </p:sp>
      <p:sp>
        <p:nvSpPr>
          <p:cNvPr id="5" name="Rounded Rectangular Callout 4"/>
          <p:cNvSpPr/>
          <p:nvPr/>
        </p:nvSpPr>
        <p:spPr>
          <a:xfrm>
            <a:off x="8338692" y="4488913"/>
            <a:ext cx="3515932" cy="1867437"/>
          </a:xfrm>
          <a:prstGeom prst="wedgeRoundRectCallout">
            <a:avLst/>
          </a:prstGeom>
        </p:spPr>
        <p:style>
          <a:lnRef idx="1">
            <a:schemeClr val="accent6"/>
          </a:lnRef>
          <a:fillRef idx="2">
            <a:schemeClr val="accent6"/>
          </a:fillRef>
          <a:effectRef idx="1">
            <a:schemeClr val="accent6"/>
          </a:effectRef>
          <a:fontRef idx="minor">
            <a:schemeClr val="dk1"/>
          </a:fontRef>
        </p:style>
        <p:txBody>
          <a:bodyPr rtlCol="0" anchor="ctr"/>
          <a:lstStyle/>
          <a:p>
            <a:pPr algn="ctr"/>
            <a:r>
              <a:rPr lang="en-US" dirty="0" err="1"/>
              <a:t>শরিয়া</a:t>
            </a:r>
            <a:r>
              <a:rPr lang="en-US" dirty="0"/>
              <a:t> </a:t>
            </a:r>
            <a:r>
              <a:rPr lang="en-US" dirty="0" err="1"/>
              <a:t>আইন</a:t>
            </a:r>
            <a:r>
              <a:rPr lang="en-US" dirty="0"/>
              <a:t> </a:t>
            </a:r>
            <a:r>
              <a:rPr lang="en-US" dirty="0" err="1"/>
              <a:t>সম্পর্কে</a:t>
            </a:r>
            <a:r>
              <a:rPr lang="en-US" dirty="0"/>
              <a:t> </a:t>
            </a:r>
            <a:r>
              <a:rPr lang="en-US" dirty="0" err="1"/>
              <a:t>মুসলিম</a:t>
            </a:r>
            <a:r>
              <a:rPr lang="en-US" dirty="0"/>
              <a:t> </a:t>
            </a:r>
            <a:r>
              <a:rPr lang="en-US" dirty="0" err="1"/>
              <a:t>অমুসলিম</a:t>
            </a:r>
            <a:r>
              <a:rPr lang="en-US" dirty="0"/>
              <a:t> </a:t>
            </a:r>
            <a:r>
              <a:rPr lang="en-US" dirty="0" err="1"/>
              <a:t>সকলের</a:t>
            </a:r>
            <a:r>
              <a:rPr lang="en-US" dirty="0"/>
              <a:t> </a:t>
            </a:r>
            <a:r>
              <a:rPr lang="en-US" dirty="0" err="1"/>
              <a:t>মাঝে</a:t>
            </a:r>
            <a:r>
              <a:rPr lang="en-US" dirty="0"/>
              <a:t> </a:t>
            </a:r>
            <a:r>
              <a:rPr lang="en-US" dirty="0" err="1"/>
              <a:t>সবচেয়ে</a:t>
            </a:r>
            <a:r>
              <a:rPr lang="en-US" dirty="0"/>
              <a:t> </a:t>
            </a:r>
            <a:r>
              <a:rPr lang="en-US" dirty="0" err="1"/>
              <a:t>বড়</a:t>
            </a:r>
            <a:r>
              <a:rPr lang="en-US" dirty="0"/>
              <a:t> </a:t>
            </a:r>
            <a:r>
              <a:rPr lang="en-US" dirty="0" err="1"/>
              <a:t>ভুল</a:t>
            </a:r>
            <a:r>
              <a:rPr lang="en-US" dirty="0"/>
              <a:t> </a:t>
            </a:r>
            <a:r>
              <a:rPr lang="en-US" dirty="0" err="1"/>
              <a:t>ধারনাটাই</a:t>
            </a:r>
            <a:r>
              <a:rPr lang="en-US" dirty="0"/>
              <a:t> </a:t>
            </a:r>
            <a:r>
              <a:rPr lang="en-US" dirty="0" err="1"/>
              <a:t>হল</a:t>
            </a:r>
            <a:r>
              <a:rPr lang="en-US" dirty="0"/>
              <a:t>- ২-৪ </a:t>
            </a:r>
            <a:r>
              <a:rPr lang="en-US" dirty="0" err="1"/>
              <a:t>টা</a:t>
            </a:r>
            <a:r>
              <a:rPr lang="en-US" dirty="0"/>
              <a:t> </a:t>
            </a:r>
            <a:r>
              <a:rPr lang="en-US" dirty="0" err="1"/>
              <a:t>দন্ড</a:t>
            </a:r>
            <a:r>
              <a:rPr lang="en-US" dirty="0"/>
              <a:t> </a:t>
            </a:r>
            <a:r>
              <a:rPr lang="en-US" dirty="0" err="1"/>
              <a:t>বিধানের</a:t>
            </a:r>
            <a:r>
              <a:rPr lang="en-US" dirty="0"/>
              <a:t> </a:t>
            </a:r>
            <a:r>
              <a:rPr lang="en-US" dirty="0" err="1"/>
              <a:t>পদ্ধতিকে</a:t>
            </a:r>
            <a:r>
              <a:rPr lang="en-US" dirty="0"/>
              <a:t> </a:t>
            </a:r>
            <a:r>
              <a:rPr lang="en-US" dirty="0" err="1"/>
              <a:t>শরিয়া</a:t>
            </a:r>
            <a:r>
              <a:rPr lang="en-US" dirty="0"/>
              <a:t> </a:t>
            </a:r>
            <a:r>
              <a:rPr lang="en-US" dirty="0" err="1"/>
              <a:t>আইন</a:t>
            </a:r>
            <a:r>
              <a:rPr lang="en-US" dirty="0"/>
              <a:t> </a:t>
            </a:r>
            <a:r>
              <a:rPr lang="en-US" dirty="0" err="1"/>
              <a:t>মনে</a:t>
            </a:r>
            <a:r>
              <a:rPr lang="en-US" dirty="0"/>
              <a:t> </a:t>
            </a:r>
            <a:r>
              <a:rPr lang="en-US" dirty="0" err="1"/>
              <a:t>করা</a:t>
            </a:r>
            <a:r>
              <a:rPr lang="en-US" dirty="0"/>
              <a:t>। </a:t>
            </a:r>
          </a:p>
        </p:txBody>
      </p:sp>
    </p:spTree>
    <p:extLst>
      <p:ext uri="{BB962C8B-B14F-4D97-AF65-F5344CB8AC3E}">
        <p14:creationId xmlns:p14="http://schemas.microsoft.com/office/powerpoint/2010/main" val="3552829455"/>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3" name="Diagram 2"/>
          <p:cNvGraphicFramePr/>
          <p:nvPr>
            <p:extLst>
              <p:ext uri="{D42A27DB-BD31-4B8C-83A1-F6EECF244321}">
                <p14:modId xmlns:p14="http://schemas.microsoft.com/office/powerpoint/2010/main" val="3169102205"/>
              </p:ext>
            </p:extLst>
          </p:nvPr>
        </p:nvGraphicFramePr>
        <p:xfrm>
          <a:off x="2032000" y="423029"/>
          <a:ext cx="8128000" cy="5418667"/>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
        <p:nvSpPr>
          <p:cNvPr id="4" name="Cloud Callout 3"/>
          <p:cNvSpPr/>
          <p:nvPr/>
        </p:nvSpPr>
        <p:spPr>
          <a:xfrm>
            <a:off x="8379655" y="0"/>
            <a:ext cx="3812345" cy="2236765"/>
          </a:xfrm>
          <a:prstGeom prst="cloudCallou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err="1"/>
              <a:t>যদি</a:t>
            </a:r>
            <a:r>
              <a:rPr lang="en-US" dirty="0"/>
              <a:t>  </a:t>
            </a:r>
            <a:r>
              <a:rPr lang="en-US" dirty="0" err="1"/>
              <a:t>একটা</a:t>
            </a:r>
            <a:r>
              <a:rPr lang="en-US" dirty="0"/>
              <a:t> </a:t>
            </a:r>
            <a:r>
              <a:rPr lang="en-US" dirty="0" err="1"/>
              <a:t>বাক্যও</a:t>
            </a:r>
            <a:r>
              <a:rPr lang="en-US" dirty="0"/>
              <a:t>  </a:t>
            </a:r>
            <a:r>
              <a:rPr lang="en-US" dirty="0" err="1"/>
              <a:t>জানো</a:t>
            </a:r>
            <a:r>
              <a:rPr lang="en-US" dirty="0"/>
              <a:t>, </a:t>
            </a:r>
            <a:r>
              <a:rPr lang="en-US" dirty="0" err="1"/>
              <a:t>তবে</a:t>
            </a:r>
            <a:r>
              <a:rPr lang="en-US" dirty="0"/>
              <a:t> </a:t>
            </a:r>
            <a:r>
              <a:rPr lang="en-US" dirty="0" err="1"/>
              <a:t>তা</a:t>
            </a:r>
            <a:r>
              <a:rPr lang="en-US" dirty="0"/>
              <a:t> </a:t>
            </a:r>
            <a:r>
              <a:rPr lang="en-US" dirty="0" err="1"/>
              <a:t>মানুষের</a:t>
            </a:r>
            <a:r>
              <a:rPr lang="en-US" dirty="0"/>
              <a:t> </a:t>
            </a:r>
            <a:r>
              <a:rPr lang="en-US" dirty="0" err="1"/>
              <a:t>কাছে</a:t>
            </a:r>
            <a:r>
              <a:rPr lang="en-US" dirty="0"/>
              <a:t> </a:t>
            </a:r>
            <a:r>
              <a:rPr lang="en-US" dirty="0" err="1"/>
              <a:t>পোঁছে</a:t>
            </a:r>
            <a:r>
              <a:rPr lang="en-US" dirty="0"/>
              <a:t> </a:t>
            </a:r>
            <a:r>
              <a:rPr lang="en-US" dirty="0" err="1"/>
              <a:t>দাও</a:t>
            </a:r>
            <a:r>
              <a:rPr lang="en-US" dirty="0"/>
              <a:t>  (</a:t>
            </a:r>
            <a:r>
              <a:rPr lang="en-US" dirty="0" err="1"/>
              <a:t>সহিহ</a:t>
            </a:r>
            <a:r>
              <a:rPr lang="en-US" dirty="0"/>
              <a:t> </a:t>
            </a:r>
            <a:r>
              <a:rPr lang="en-US" dirty="0" err="1"/>
              <a:t>আল</a:t>
            </a:r>
            <a:r>
              <a:rPr lang="en-US" dirty="0"/>
              <a:t> </a:t>
            </a:r>
            <a:r>
              <a:rPr lang="en-US" dirty="0" err="1"/>
              <a:t>বুখারি</a:t>
            </a:r>
            <a:r>
              <a:rPr lang="en-US" dirty="0"/>
              <a:t> ৩২৭৪) </a:t>
            </a:r>
          </a:p>
        </p:txBody>
      </p:sp>
      <p:sp>
        <p:nvSpPr>
          <p:cNvPr id="9" name="Slide Number Placeholder 8"/>
          <p:cNvSpPr>
            <a:spLocks noGrp="1"/>
          </p:cNvSpPr>
          <p:nvPr>
            <p:ph type="sldNum" sz="quarter" idx="12"/>
          </p:nvPr>
        </p:nvSpPr>
        <p:spPr/>
        <p:txBody>
          <a:bodyPr/>
          <a:lstStyle/>
          <a:p>
            <a:fld id="{FECC332B-882E-4129-ABBA-696D76EBE626}" type="slidenum">
              <a:rPr lang="en-US" smtClean="0"/>
              <a:t>5</a:t>
            </a:fld>
            <a:endParaRPr lang="en-US"/>
          </a:p>
        </p:txBody>
      </p:sp>
    </p:spTree>
    <p:extLst>
      <p:ext uri="{BB962C8B-B14F-4D97-AF65-F5344CB8AC3E}">
        <p14:creationId xmlns:p14="http://schemas.microsoft.com/office/powerpoint/2010/main" val="3143163522"/>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p:cNvSpPr>
            <a:spLocks noGrp="1"/>
          </p:cNvSpPr>
          <p:nvPr>
            <p:ph type="sldNum" sz="quarter" idx="12"/>
          </p:nvPr>
        </p:nvSpPr>
        <p:spPr/>
        <p:txBody>
          <a:bodyPr/>
          <a:lstStyle/>
          <a:p>
            <a:fld id="{FECC332B-882E-4129-ABBA-696D76EBE626}" type="slidenum">
              <a:rPr lang="en-US" smtClean="0"/>
              <a:t>6</a:t>
            </a:fld>
            <a:endParaRPr lang="en-US"/>
          </a:p>
        </p:txBody>
      </p:sp>
      <p:graphicFrame>
        <p:nvGraphicFramePr>
          <p:cNvPr id="4" name="Diagram 3"/>
          <p:cNvGraphicFramePr/>
          <p:nvPr>
            <p:extLst>
              <p:ext uri="{D42A27DB-BD31-4B8C-83A1-F6EECF244321}">
                <p14:modId xmlns:p14="http://schemas.microsoft.com/office/powerpoint/2010/main" val="1245122094"/>
              </p:ext>
            </p:extLst>
          </p:nvPr>
        </p:nvGraphicFramePr>
        <p:xfrm>
          <a:off x="2058894" y="1277472"/>
          <a:ext cx="7663330" cy="4860862"/>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2761796167"/>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val Callout 1"/>
          <p:cNvSpPr/>
          <p:nvPr/>
        </p:nvSpPr>
        <p:spPr>
          <a:xfrm>
            <a:off x="2584097" y="134815"/>
            <a:ext cx="6542467" cy="2691684"/>
          </a:xfrm>
          <a:prstGeom prst="wedgeEllipseCallout">
            <a:avLst/>
          </a:prstGeom>
          <a:ln>
            <a:noFill/>
          </a:ln>
          <a:effectLst>
            <a:outerShdw blurRad="107950" dist="12700" dir="5400000" algn="ctr">
              <a:srgbClr val="000000"/>
            </a:outerShdw>
          </a:effectLst>
          <a:scene3d>
            <a:camera prst="orthographicFront">
              <a:rot lat="0" lon="0" rev="0"/>
            </a:camera>
            <a:lightRig rig="soft" dir="t">
              <a:rot lat="0" lon="0" rev="0"/>
            </a:lightRig>
          </a:scene3d>
          <a:sp3d contourW="44450" prstMaterial="matte">
            <a:bevelT w="63500" h="63500" prst="artDeco"/>
            <a:contourClr>
              <a:srgbClr val="FFFFFF"/>
            </a:contourClr>
          </a:sp3d>
        </p:spPr>
        <p:style>
          <a:lnRef idx="2">
            <a:schemeClr val="accent1">
              <a:shade val="50000"/>
            </a:schemeClr>
          </a:lnRef>
          <a:fillRef idx="1">
            <a:schemeClr val="accent1"/>
          </a:fillRef>
          <a:effectRef idx="0">
            <a:schemeClr val="accent1"/>
          </a:effectRef>
          <a:fontRef idx="minor">
            <a:schemeClr val="lt1"/>
          </a:fontRef>
        </p:style>
        <p:txBody>
          <a:bodyPr numCol="1" rtlCol="0" anchor="ctr"/>
          <a:lstStyle/>
          <a:p>
            <a:pPr algn="ctr"/>
            <a:r>
              <a:rPr lang="en-US" dirty="0" err="1">
                <a:latin typeface="Comic Sans MS" panose="030F0702030302020204" pitchFamily="66" charset="0"/>
              </a:rPr>
              <a:t>ভাই</a:t>
            </a:r>
            <a:r>
              <a:rPr lang="en-US" dirty="0">
                <a:latin typeface="Comic Sans MS" panose="030F0702030302020204" pitchFamily="66" charset="0"/>
              </a:rPr>
              <a:t>, </a:t>
            </a:r>
            <a:r>
              <a:rPr lang="en-US" dirty="0" err="1">
                <a:latin typeface="Comic Sans MS" panose="030F0702030302020204" pitchFamily="66" charset="0"/>
              </a:rPr>
              <a:t>শরীয়া</a:t>
            </a:r>
            <a:r>
              <a:rPr lang="en-US" dirty="0">
                <a:latin typeface="Comic Sans MS" panose="030F0702030302020204" pitchFamily="66" charset="0"/>
              </a:rPr>
              <a:t> </a:t>
            </a:r>
            <a:r>
              <a:rPr lang="en-US" dirty="0" err="1">
                <a:latin typeface="Comic Sans MS" panose="030F0702030302020204" pitchFamily="66" charset="0"/>
              </a:rPr>
              <a:t>আইন</a:t>
            </a:r>
            <a:r>
              <a:rPr lang="en-US" dirty="0">
                <a:latin typeface="Comic Sans MS" panose="030F0702030302020204" pitchFamily="66" charset="0"/>
              </a:rPr>
              <a:t> </a:t>
            </a:r>
            <a:r>
              <a:rPr lang="en-US" dirty="0" err="1">
                <a:latin typeface="Comic Sans MS" panose="030F0702030302020204" pitchFamily="66" charset="0"/>
              </a:rPr>
              <a:t>নিয়ে</a:t>
            </a:r>
            <a:r>
              <a:rPr lang="en-US" dirty="0">
                <a:latin typeface="Comic Sans MS" panose="030F0702030302020204" pitchFamily="66" charset="0"/>
              </a:rPr>
              <a:t> </a:t>
            </a:r>
            <a:r>
              <a:rPr lang="en-US" dirty="0" err="1">
                <a:latin typeface="Comic Sans MS" panose="030F0702030302020204" pitchFamily="66" charset="0"/>
              </a:rPr>
              <a:t>কথা</a:t>
            </a:r>
            <a:r>
              <a:rPr lang="en-US" dirty="0">
                <a:latin typeface="Comic Sans MS" panose="030F0702030302020204" pitchFamily="66" charset="0"/>
              </a:rPr>
              <a:t> </a:t>
            </a:r>
            <a:r>
              <a:rPr lang="en-US" dirty="0" err="1">
                <a:latin typeface="Comic Sans MS" panose="030F0702030302020204" pitchFamily="66" charset="0"/>
              </a:rPr>
              <a:t>বইলেন</a:t>
            </a:r>
            <a:r>
              <a:rPr lang="en-US" dirty="0">
                <a:latin typeface="Comic Sans MS" panose="030F0702030302020204" pitchFamily="66" charset="0"/>
              </a:rPr>
              <a:t> </a:t>
            </a:r>
            <a:r>
              <a:rPr lang="en-US" dirty="0" err="1">
                <a:latin typeface="Comic Sans MS" panose="030F0702030302020204" pitchFamily="66" charset="0"/>
              </a:rPr>
              <a:t>না</a:t>
            </a:r>
            <a:r>
              <a:rPr lang="en-US" dirty="0">
                <a:latin typeface="Comic Sans MS" panose="030F0702030302020204" pitchFamily="66" charset="0"/>
              </a:rPr>
              <a:t>,  </a:t>
            </a:r>
            <a:r>
              <a:rPr lang="en-US" dirty="0" err="1">
                <a:latin typeface="Comic Sans MS" panose="030F0702030302020204" pitchFamily="66" charset="0"/>
              </a:rPr>
              <a:t>এটা</a:t>
            </a:r>
            <a:r>
              <a:rPr lang="en-US" dirty="0">
                <a:latin typeface="Comic Sans MS" panose="030F0702030302020204" pitchFamily="66" charset="0"/>
              </a:rPr>
              <a:t> </a:t>
            </a:r>
            <a:r>
              <a:rPr lang="en-US" dirty="0" err="1">
                <a:latin typeface="Comic Sans MS" panose="030F0702030302020204" pitchFamily="66" charset="0"/>
              </a:rPr>
              <a:t>কিছু</a:t>
            </a:r>
            <a:r>
              <a:rPr lang="en-US" dirty="0">
                <a:latin typeface="Comic Sans MS" panose="030F0702030302020204" pitchFamily="66" charset="0"/>
              </a:rPr>
              <a:t> </a:t>
            </a:r>
            <a:r>
              <a:rPr lang="en-US" dirty="0" err="1">
                <a:latin typeface="Comic Sans MS" panose="030F0702030302020204" pitchFamily="66" charset="0"/>
              </a:rPr>
              <a:t>আদিম</a:t>
            </a:r>
            <a:r>
              <a:rPr lang="en-US" dirty="0">
                <a:latin typeface="Comic Sans MS" panose="030F0702030302020204" pitchFamily="66" charset="0"/>
              </a:rPr>
              <a:t>, </a:t>
            </a:r>
            <a:r>
              <a:rPr lang="en-US" dirty="0" err="1">
                <a:latin typeface="Comic Sans MS" panose="030F0702030302020204" pitchFamily="66" charset="0"/>
              </a:rPr>
              <a:t>বর্বর</a:t>
            </a:r>
            <a:r>
              <a:rPr lang="en-US" dirty="0">
                <a:latin typeface="Comic Sans MS" panose="030F0702030302020204" pitchFamily="66" charset="0"/>
              </a:rPr>
              <a:t> </a:t>
            </a:r>
            <a:r>
              <a:rPr lang="en-US" dirty="0" err="1">
                <a:latin typeface="Comic Sans MS" panose="030F0702030302020204" pitchFamily="66" charset="0"/>
              </a:rPr>
              <a:t>সুলভ</a:t>
            </a:r>
            <a:r>
              <a:rPr lang="en-US" dirty="0">
                <a:latin typeface="Comic Sans MS" panose="030F0702030302020204" pitchFamily="66" charset="0"/>
              </a:rPr>
              <a:t> </a:t>
            </a:r>
            <a:r>
              <a:rPr lang="en-US" dirty="0" err="1">
                <a:latin typeface="Comic Sans MS" panose="030F0702030302020204" pitchFamily="66" charset="0"/>
              </a:rPr>
              <a:t>নিয়ম</a:t>
            </a:r>
            <a:r>
              <a:rPr lang="en-US" dirty="0">
                <a:latin typeface="Comic Sans MS" panose="030F0702030302020204" pitchFamily="66" charset="0"/>
              </a:rPr>
              <a:t> </a:t>
            </a:r>
            <a:r>
              <a:rPr lang="en-US" dirty="0" err="1">
                <a:latin typeface="Comic Sans MS" panose="030F0702030302020204" pitchFamily="66" charset="0"/>
              </a:rPr>
              <a:t>কানুন</a:t>
            </a:r>
            <a:r>
              <a:rPr lang="en-US" dirty="0">
                <a:latin typeface="Comic Sans MS" panose="030F0702030302020204" pitchFamily="66" charset="0"/>
              </a:rPr>
              <a:t>??</a:t>
            </a:r>
          </a:p>
        </p:txBody>
      </p:sp>
      <p:sp>
        <p:nvSpPr>
          <p:cNvPr id="4" name="Oval Callout 3"/>
          <p:cNvSpPr/>
          <p:nvPr/>
        </p:nvSpPr>
        <p:spPr>
          <a:xfrm>
            <a:off x="4456288" y="4203070"/>
            <a:ext cx="3000778" cy="1584101"/>
          </a:xfrm>
          <a:prstGeom prst="wedgeEllipseCallout">
            <a:avLst/>
          </a:prstGeom>
          <a:ln>
            <a:noFill/>
          </a:ln>
          <a:effectLst>
            <a:outerShdw blurRad="149987" dist="250190" dir="8460000" algn="ctr">
              <a:srgbClr val="000000">
                <a:alpha val="28000"/>
              </a:srgbClr>
            </a:outerShdw>
          </a:effectLst>
          <a:scene3d>
            <a:camera prst="orthographicFront">
              <a:rot lat="0" lon="0" rev="0"/>
            </a:camera>
            <a:lightRig rig="contrasting" dir="t">
              <a:rot lat="0" lon="0" rev="1500000"/>
            </a:lightRig>
          </a:scene3d>
          <a:sp3d prstMaterial="metal">
            <a:bevelT w="88900" h="88900"/>
          </a:sp3d>
        </p:spPr>
        <p:style>
          <a:lnRef idx="2">
            <a:schemeClr val="accent6">
              <a:shade val="50000"/>
            </a:schemeClr>
          </a:lnRef>
          <a:fillRef idx="1">
            <a:schemeClr val="accent6"/>
          </a:fillRef>
          <a:effectRef idx="0">
            <a:schemeClr val="accent6"/>
          </a:effectRef>
          <a:fontRef idx="minor">
            <a:schemeClr val="lt1"/>
          </a:fontRef>
        </p:style>
        <p:txBody>
          <a:bodyPr numCol="1" rtlCol="0" anchor="ctr"/>
          <a:lstStyle/>
          <a:p>
            <a:pPr algn="ctr"/>
            <a:r>
              <a:rPr lang="en-US" dirty="0" err="1"/>
              <a:t>তুমি</a:t>
            </a:r>
            <a:r>
              <a:rPr lang="en-US" dirty="0"/>
              <a:t> </a:t>
            </a:r>
            <a:r>
              <a:rPr lang="en-US" dirty="0" err="1"/>
              <a:t>শরীয়া</a:t>
            </a:r>
            <a:r>
              <a:rPr lang="en-US" dirty="0"/>
              <a:t> </a:t>
            </a:r>
            <a:r>
              <a:rPr lang="en-US" dirty="0" err="1"/>
              <a:t>আইন</a:t>
            </a:r>
            <a:r>
              <a:rPr lang="en-US" dirty="0"/>
              <a:t> </a:t>
            </a:r>
            <a:r>
              <a:rPr lang="en-US" dirty="0" err="1"/>
              <a:t>সম্পর্কে</a:t>
            </a:r>
            <a:r>
              <a:rPr lang="en-US" dirty="0"/>
              <a:t> </a:t>
            </a:r>
            <a:r>
              <a:rPr lang="en-US" dirty="0" err="1"/>
              <a:t>আর</a:t>
            </a:r>
            <a:r>
              <a:rPr lang="en-US" dirty="0"/>
              <a:t>  </a:t>
            </a:r>
            <a:r>
              <a:rPr lang="en-US" dirty="0" err="1"/>
              <a:t>কি</a:t>
            </a:r>
            <a:r>
              <a:rPr lang="en-US" dirty="0"/>
              <a:t> </a:t>
            </a:r>
            <a:r>
              <a:rPr lang="en-US" dirty="0" err="1"/>
              <a:t>জানো</a:t>
            </a:r>
            <a:r>
              <a:rPr lang="en-US" dirty="0"/>
              <a:t>??</a:t>
            </a:r>
          </a:p>
        </p:txBody>
      </p:sp>
      <p:sp>
        <p:nvSpPr>
          <p:cNvPr id="8" name="Oval Callout 7"/>
          <p:cNvSpPr/>
          <p:nvPr/>
        </p:nvSpPr>
        <p:spPr>
          <a:xfrm>
            <a:off x="0" y="6254897"/>
            <a:ext cx="1026941" cy="466578"/>
          </a:xfrm>
          <a:prstGeom prst="wedgeEllipseCallout">
            <a:avLst/>
          </a:prstGeom>
          <a:ln>
            <a:noFill/>
          </a:ln>
          <a:effectLst>
            <a:outerShdw blurRad="149987" dist="250190" dir="8460000" algn="ctr">
              <a:srgbClr val="000000">
                <a:alpha val="28000"/>
              </a:srgbClr>
            </a:outerShdw>
          </a:effectLst>
          <a:scene3d>
            <a:camera prst="orthographicFront">
              <a:rot lat="0" lon="0" rev="0"/>
            </a:camera>
            <a:lightRig rig="contrasting" dir="t">
              <a:rot lat="0" lon="0" rev="1500000"/>
            </a:lightRig>
          </a:scene3d>
          <a:sp3d prstMaterial="metal">
            <a:bevelT w="88900" h="88900"/>
          </a:sp3d>
        </p:spPr>
        <p:style>
          <a:lnRef idx="2">
            <a:schemeClr val="accent6">
              <a:shade val="50000"/>
            </a:schemeClr>
          </a:lnRef>
          <a:fillRef idx="1">
            <a:schemeClr val="accent6"/>
          </a:fillRef>
          <a:effectRef idx="0">
            <a:schemeClr val="accent6"/>
          </a:effectRef>
          <a:fontRef idx="minor">
            <a:schemeClr val="lt1"/>
          </a:fontRef>
        </p:style>
        <p:txBody>
          <a:bodyPr rtlCol="0" anchor="ctr"/>
          <a:lstStyle/>
          <a:p>
            <a:pPr algn="ctr"/>
            <a:r>
              <a:rPr lang="en-US" dirty="0"/>
              <a:t>উত্তর  </a:t>
            </a:r>
          </a:p>
        </p:txBody>
      </p:sp>
      <p:sp>
        <p:nvSpPr>
          <p:cNvPr id="10" name="Oval Callout 9"/>
          <p:cNvSpPr/>
          <p:nvPr/>
        </p:nvSpPr>
        <p:spPr>
          <a:xfrm>
            <a:off x="0" y="0"/>
            <a:ext cx="1026941" cy="466578"/>
          </a:xfrm>
          <a:prstGeom prst="wedgeEllipseCallout">
            <a:avLst/>
          </a:prstGeom>
          <a:ln>
            <a:noFill/>
          </a:ln>
          <a:effectLst>
            <a:outerShdw blurRad="107950" dist="12700" dir="5400000" algn="ctr">
              <a:srgbClr val="000000"/>
            </a:outerShdw>
          </a:effectLst>
          <a:scene3d>
            <a:camera prst="orthographicFront">
              <a:rot lat="0" lon="0" rev="0"/>
            </a:camera>
            <a:lightRig rig="soft" dir="t">
              <a:rot lat="0" lon="0" rev="0"/>
            </a:lightRig>
          </a:scene3d>
          <a:sp3d contourW="44450" prstMaterial="matte">
            <a:bevelT w="63500" h="63500" prst="artDeco"/>
            <a:contourClr>
              <a:srgbClr val="FFFFFF"/>
            </a:contourClr>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err="1"/>
              <a:t>প্রশ্ন</a:t>
            </a:r>
            <a:r>
              <a:rPr lang="en-US" dirty="0"/>
              <a:t> </a:t>
            </a:r>
          </a:p>
        </p:txBody>
      </p:sp>
      <p:sp>
        <p:nvSpPr>
          <p:cNvPr id="15" name="Slide Number Placeholder 14"/>
          <p:cNvSpPr>
            <a:spLocks noGrp="1"/>
          </p:cNvSpPr>
          <p:nvPr>
            <p:ph type="sldNum" sz="quarter" idx="12"/>
          </p:nvPr>
        </p:nvSpPr>
        <p:spPr/>
        <p:txBody>
          <a:bodyPr/>
          <a:lstStyle/>
          <a:p>
            <a:fld id="{FECC332B-882E-4129-ABBA-696D76EBE626}" type="slidenum">
              <a:rPr lang="en-US" smtClean="0"/>
              <a:t>7</a:t>
            </a:fld>
            <a:endParaRPr lang="en-US"/>
          </a:p>
        </p:txBody>
      </p:sp>
      <p:pic>
        <p:nvPicPr>
          <p:cNvPr id="3" name="Picture 2"/>
          <p:cNvPicPr>
            <a:picLocks noChangeAspect="1"/>
          </p:cNvPicPr>
          <p:nvPr/>
        </p:nvPicPr>
        <p:blipFill rotWithShape="1">
          <a:blip r:embed="rId3" cstate="print">
            <a:extLst>
              <a:ext uri="{28A0092B-C50C-407E-A947-70E740481C1C}">
                <a14:useLocalDpi xmlns:a14="http://schemas.microsoft.com/office/drawing/2010/main" val="0"/>
              </a:ext>
            </a:extLst>
          </a:blip>
          <a:srcRect l="53732" t="2647" r="1788" b="37208"/>
          <a:stretch/>
        </p:blipFill>
        <p:spPr>
          <a:xfrm>
            <a:off x="8465073" y="4192720"/>
            <a:ext cx="661492" cy="503105"/>
          </a:xfrm>
          <a:prstGeom prst="rect">
            <a:avLst/>
          </a:prstGeom>
        </p:spPr>
      </p:pic>
    </p:spTree>
    <p:extLst>
      <p:ext uri="{BB962C8B-B14F-4D97-AF65-F5344CB8AC3E}">
        <p14:creationId xmlns:p14="http://schemas.microsoft.com/office/powerpoint/2010/main" val="175876779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iterate type="wd">
                                    <p:tmAbs val="500"/>
                                  </p:iterate>
                                  <p:childTnLst>
                                    <p:set>
                                      <p:cBhvr>
                                        <p:cTn id="6" dur="1" fill="hold">
                                          <p:stCondLst>
                                            <p:cond delay="0"/>
                                          </p:stCondLst>
                                        </p:cTn>
                                        <p:tgtEl>
                                          <p:spTgt spid="2">
                                            <p:txEl>
                                              <p:pRg st="0" end="0"/>
                                            </p:txEl>
                                          </p:spTgt>
                                        </p:tgtEl>
                                        <p:attrNameLst>
                                          <p:attrName>style.visibility</p:attrName>
                                        </p:attrNameLst>
                                      </p:cBhvr>
                                      <p:to>
                                        <p:strVal val="visible"/>
                                      </p:to>
                                    </p:set>
                                  </p:childTnLst>
                                </p:cTn>
                              </p:par>
                              <p:par>
                                <p:cTn id="7" presetID="0" presetClass="path" presetSubtype="0" accel="50000" decel="50000" fill="hold" nodeType="withEffect">
                                  <p:stCondLst>
                                    <p:cond delay="0"/>
                                  </p:stCondLst>
                                  <p:childTnLst>
                                    <p:animMotion origin="layout" path="M -0.3901 -0.45232 L -0.3901 -0.45232 C -0.38776 -0.45139 -0.38541 -0.45047 -0.38307 -0.44954 C -0.38229 -0.44908 -0.38151 -0.44815 -0.38072 -0.44815 C -0.37838 -0.44815 -0.37604 -0.44908 -0.37369 -0.44954 C -0.36744 -0.45324 -0.37474 -0.44769 -0.37057 -0.4551 C -0.37005 -0.45602 -0.36901 -0.45602 -0.36822 -0.45648 C -0.36341 -0.4507 -0.36836 -0.4551 -0.36354 -0.4551 C -0.36145 -0.4551 -0.35937 -0.45417 -0.35729 -0.45371 C -0.35651 -0.45324 -0.35559 -0.45301 -0.35494 -0.45232 C -0.34908 -0.44537 -0.35586 -0.45 -0.35026 -0.44676 C -0.34974 -0.44815 -0.34908 -0.44931 -0.34869 -0.45093 C -0.3483 -0.45301 -0.34869 -0.45579 -0.34791 -0.45787 C -0.34752 -0.45903 -0.34635 -0.4588 -0.34557 -0.45926 C -0.34479 -0.4588 -0.34401 -0.45834 -0.34322 -0.45787 C -0.34023 -0.4551 -0.34088 -0.45186 -0.33932 -0.46065 C -0.33919 -0.46135 -0.33932 -0.4625 -0.33932 -0.46343 L -0.33932 -0.46343 C -0.3375 -0.46019 -0.33554 -0.45718 -0.33385 -0.45371 C -0.3289 -0.44329 -0.33307 -0.44676 -0.32838 -0.44398 C -0.32708 -0.45116 -0.32812 -0.44676 -0.32447 -0.45648 L -0.32291 -0.46065 C -0.32031 -0.46019 -0.31757 -0.46042 -0.3151 -0.45926 C -0.31367 -0.45834 -0.31067 -0.45278 -0.30963 -0.45093 C -0.30885 -0.45139 -0.30781 -0.45093 -0.30729 -0.45232 C -0.30651 -0.45417 -0.30781 -0.45834 -0.30651 -0.45926 C -0.30546 -0.45973 -0.30559 -0.45533 -0.30494 -0.45371 C -0.30455 -0.45209 -0.30377 -0.45093 -0.30338 -0.44954 C -0.30273 -0.44676 -0.30338 -0.44213 -0.30182 -0.44121 L -0.29713 -0.43843 C -0.29609 -0.43889 -0.29492 -0.43866 -0.29401 -0.43982 C -0.29296 -0.44098 -0.29257 -0.44375 -0.29166 -0.44537 C -0.29101 -0.44653 -0.2901 -0.44723 -0.28932 -0.44815 C -0.28776 -0.45672 -0.28776 -0.45348 -0.28776 -0.45787 L -0.28776 -0.45787 C -0.28554 -0.45741 -0.27981 -0.45764 -0.27682 -0.4551 C -0.27604 -0.45417 -0.27526 -0.45301 -0.27447 -0.45232 C -0.27343 -0.45116 -0.27239 -0.45047 -0.27135 -0.44954 C -0.26718 -0.44514 -0.27096 -0.44792 -0.26666 -0.44537 C -0.26588 -0.44584 -0.26484 -0.44537 -0.26432 -0.44676 C -0.26341 -0.44908 -0.26328 -0.45232 -0.26276 -0.4551 C -0.2625 -0.45648 -0.26276 -0.4588 -0.26197 -0.45926 L -0.25963 -0.46065 C -0.2539 -0.45371 -0.26093 -0.4625 -0.25494 -0.45371 C -0.25429 -0.45255 -0.25338 -0.45186 -0.2526 -0.45093 C -0.25182 -0.45139 -0.25104 -0.45139 -0.25026 -0.45232 C -0.24362 -0.45903 -0.25026 -0.45463 -0.24479 -0.45787 C -0.24036 -0.45741 -0.23593 -0.45718 -0.23151 -0.45648 C -0.23072 -0.45625 -0.22994 -0.45579 -0.22916 -0.4551 C -0.2276 -0.45348 -0.22447 -0.44954 -0.22447 -0.44954 C -0.22369 -0.45 -0.22278 -0.44977 -0.22213 -0.45093 C -0.21796 -0.45834 -0.22526 -0.45278 -0.21901 -0.45648 C -0.21692 -0.45602 -0.21484 -0.4551 -0.21276 -0.4551 C -0.21171 -0.4551 -0.20963 -0.45648 -0.20963 -0.45648 L -0.20963 -0.45648 C -0.20651 -0.45556 -0.20338 -0.45486 -0.20026 -0.45371 C -0.19869 -0.45301 -0.19713 -0.45186 -0.19557 -0.45093 C -0.19479 -0.45047 -0.19401 -0.45023 -0.19322 -0.44954 C -0.19244 -0.44861 -0.19179 -0.44723 -0.19088 -0.44676 C -0.18919 -0.44584 -0.18724 -0.44584 -0.18541 -0.44537 C -0.18046 -0.45186 -0.18372 -0.4463 -0.18072 -0.4551 C -0.17981 -0.45787 -0.1776 -0.46343 -0.1776 -0.46343 C -0.17474 -0.46297 -0.17187 -0.4625 -0.16901 -0.46204 C -0.16679 -0.46135 -0.16575 -0.46019 -0.16354 -0.45926 C -0.1625 -0.45857 -0.16145 -0.45834 -0.16041 -0.45787 C -0.15963 -0.45741 -0.15898 -0.45672 -0.15807 -0.45648 C -0.1552 -0.4551 -0.15442 -0.45556 -0.15182 -0.45371 C -0.14231 -0.4463 -0.15429 -0.4551 -0.14635 -0.44815 C -0.1457 -0.44746 -0.14479 -0.44723 -0.14401 -0.44676 C -0.13854 -0.45 -0.14088 -0.45047 -0.13697 -0.44815 C -0.13593 -0.44676 -0.13502 -0.44514 -0.13385 -0.44398 C -0.1332 -0.44283 -0.13229 -0.44236 -0.13151 -0.44121 C -0.1263 -0.43195 -0.13385 -0.44167 -0.1276 -0.43426 C -0.1263 -0.43473 -0.12487 -0.43426 -0.12369 -0.43565 C -0.12278 -0.43681 -0.12278 -0.43936 -0.12213 -0.44121 C -0.12122 -0.44398 -0.11966 -0.4463 -0.11901 -0.44954 C -0.11875 -0.45093 -0.11901 -0.45278 -0.11822 -0.45371 C -0.11783 -0.45417 -0.11718 -0.45278 -0.11666 -0.45232 L -0.11666 -0.45232 C -0.11588 -0.45209 -0.10377 -0.45023 -0.10182 -0.44954 C -0.09869 -0.44792 -0.0957 -0.44514 -0.09244 -0.44398 C -0.08697 -0.4419 -0.08984 -0.44329 -0.08385 -0.43982 C -0.07968 -0.44028 -0.07552 -0.43959 -0.07135 -0.44121 C -0.07044 -0.44144 -0.07031 -0.44375 -0.06992 -0.44537 C -0.06953 -0.44653 -0.0694 -0.44815 -0.06914 -0.44954 C -0.06862 -0.45139 -0.06796 -0.45301 -0.06757 -0.4551 C -0.06692 -0.45764 -0.06653 -0.46065 -0.06601 -0.46343 L -0.06523 -0.46736 C -0.06445 -0.46621 -0.06341 -0.46505 -0.06289 -0.46343 C -0.06184 -0.46088 -0.06171 -0.45741 -0.06289 -0.4551 C -0.06341 -0.45371 -0.06445 -0.45324 -0.06523 -0.45232 C -0.06627 -0.45093 -0.06718 -0.44931 -0.06836 -0.44815 C -0.06979 -0.44607 -0.07122 -0.44352 -0.07291 -0.4426 C -0.08398 -0.43611 -0.07643 -0.43982 -0.08932 -0.43565 C -0.09205 -0.43473 -0.09713 -0.43287 -0.09713 -0.43287 C -0.10468 -0.4338 -0.11237 -0.43426 -0.11979 -0.43565 C -0.12239 -0.43588 -0.12447 -0.4382 -0.12682 -0.43982 C -0.12786 -0.44028 -0.12903 -0.44051 -0.12994 -0.44121 C -0.13164 -0.4419 -0.13307 -0.44306 -0.13463 -0.44398 C -0.13567 -0.44445 -0.13684 -0.44468 -0.13776 -0.44537 C -0.13919 -0.44607 -0.14036 -0.44746 -0.14166 -0.44815 C -0.14322 -0.44885 -0.14492 -0.44885 -0.14635 -0.44954 C -0.14726 -0.44977 -0.14791 -0.45047 -0.14869 -0.45093 C -0.1513 -0.45186 -0.1539 -0.45278 -0.15651 -0.45371 C -0.15781 -0.45417 -0.15911 -0.45486 -0.16041 -0.4551 L -0.16901 -0.45648 C -0.17578 -0.45602 -0.18255 -0.45579 -0.18932 -0.4551 C -0.19023 -0.45486 -0.19088 -0.45394 -0.19166 -0.45371 C -0.19322 -0.45301 -0.19492 -0.45301 -0.19635 -0.45232 C -0.19804 -0.45162 -0.19947 -0.45047 -0.20104 -0.44954 L -0.20572 -0.44676 C -0.20651 -0.4463 -0.20742 -0.44607 -0.20807 -0.44537 C -0.20963 -0.44352 -0.21119 -0.44144 -0.21276 -0.43982 C -0.21406 -0.4382 -0.21523 -0.43588 -0.21666 -0.43565 C -0.22708 -0.43287 -0.22031 -0.43426 -0.23697 -0.43287 C -0.25364 -0.42917 -0.23046 -0.43496 -0.25182 -0.42593 C -0.25859 -0.42292 -0.26549 -0.42246 -0.27213 -0.41898 C -0.27526 -0.41713 -0.3026 -0.40232 -0.30963 -0.39954 C -0.31302 -0.39815 -0.3164 -0.39653 -0.31979 -0.39537 C -0.32786 -0.39236 -0.33593 -0.38936 -0.34401 -0.38704 C -0.38125 -0.37662 -0.36744 -0.37986 -0.38541 -0.37593 C -0.3914 -0.37639 -0.39778 -0.37361 -0.40338 -0.37732 C -0.4052 -0.37848 -0.4013 -0.38287 -0.40026 -0.38565 C -0.39974 -0.38704 -0.39921 -0.38843 -0.39869 -0.38982 C -0.39583 -0.39676 -0.39713 -0.39352 -0.39479 -0.39954 C -0.39479 -0.39954 -0.39362 -0.40857 -0.39322 -0.40926 C -0.39192 -0.41158 -0.38854 -0.41482 -0.38854 -0.41482 C -0.38567 -0.41389 -0.38255 -0.41436 -0.37994 -0.41204 C -0.37825 -0.41042 -0.37682 -0.40371 -0.37682 -0.40371 C -0.37656 -0.40602 -0.37708 -0.40926 -0.37604 -0.41065 C -0.37526 -0.41158 -0.37434 -0.40903 -0.37369 -0.40787 C -0.37018 -0.40162 -0.37434 -0.40486 -0.36979 -0.40232 C -0.36901 -0.4044 -0.3677 -0.4088 -0.36588 -0.40926 C -0.36432 -0.40949 -0.36276 -0.40834 -0.36119 -0.40787 C -0.35364 -0.41667 -0.35833 -0.4132 -0.34635 -0.41482 C -0.33945 -0.42292 -0.34349 -0.42061 -0.33385 -0.41898 C -0.33281 -0.41806 -0.33164 -0.41736 -0.33072 -0.41621 C -0.32981 -0.41505 -0.32929 -0.4132 -0.32838 -0.41204 C -0.32773 -0.41088 -0.32682 -0.41019 -0.32604 -0.40926 C -0.32161 -0.41436 -0.32369 -0.4132 -0.3151 -0.41065 C -0.31354 -0.41019 -0.31197 -0.4088 -0.31041 -0.40787 L -0.30807 -0.40648 C -0.30546 -0.40787 -0.30651 -0.40787 -0.30494 -0.40787 L -0.30494 -0.40787 C -0.3026 -0.4088 -0.30026 -0.40949 -0.29791 -0.41065 C -0.29713 -0.41088 -0.29622 -0.41111 -0.29557 -0.41204 C -0.29414 -0.41366 -0.29257 -0.4176 -0.29166 -0.42037 C -0.29114 -0.42176 -0.28958 -0.42871 -0.28854 -0.4301 C -0.28789 -0.43102 -0.28697 -0.43102 -0.28619 -0.43148 C -0.28437 -0.43102 -0.28242 -0.43125 -0.28072 -0.4301 C -0.27968 -0.4294 -0.27903 -0.42755 -0.27838 -0.42593 C -0.27799 -0.42454 -0.27838 -0.42223 -0.2776 -0.42176 C -0.275 -0.41968 -0.27187 -0.41991 -0.26901 -0.41898 C -0.26354 -0.4125 -0.26536 -0.41621 -0.26276 -0.40926 C -0.2625 -0.41065 -0.26276 -0.41273 -0.26197 -0.41343 C -0.26106 -0.41412 -0.25976 -0.41297 -0.25885 -0.41204 C -0.25703 -0.40973 -0.25572 -0.40648 -0.25416 -0.40371 C -0.25351 -0.40255 -0.2526 -0.40186 -0.25182 -0.40093 C -0.2513 -0.39954 -0.25117 -0.39723 -0.25026 -0.39676 C -0.24687 -0.39491 -0.24296 -0.40301 -0.24166 -0.40648 L -0.23854 -0.41482 L -0.23854 -0.41482 C -0.23398 -0.41297 -0.23151 -0.41273 -0.2276 -0.40926 C -0.22682 -0.40857 -0.22617 -0.40695 -0.22526 -0.40648 C -0.22408 -0.40556 -0.22265 -0.40556 -0.22135 -0.4051 C -0.22057 -0.40463 -0.21979 -0.40417 -0.21901 -0.40371 C -0.21796 -0.40324 -0.21692 -0.40278 -0.21588 -0.40232 C -0.21484 -0.40371 -0.21328 -0.4044 -0.21276 -0.40648 C -0.21197 -0.40973 -0.21302 -0.41436 -0.21197 -0.4176 C -0.21158 -0.41875 -0.21041 -0.4169 -0.20963 -0.41621 C -0.20885 -0.41551 -0.20807 -0.41436 -0.20729 -0.41343 C -0.20677 -0.41204 -0.20664 -0.40949 -0.20572 -0.40926 C -0.1983 -0.40764 -0.19674 -0.40903 -0.19166 -0.41204 C -0.19036 -0.41158 -0.18906 -0.41111 -0.18776 -0.41065 C -0.18619 -0.40973 -0.18307 -0.40787 -0.18307 -0.40787 C -0.18281 -0.40973 -0.18255 -0.41158 -0.18229 -0.41343 C -0.18203 -0.41574 -0.18255 -0.41875 -0.18151 -0.42037 C -0.18099 -0.4213 -0.17994 -0.41945 -0.17916 -0.41898 C -0.1789 -0.41713 -0.17825 -0.41111 -0.1776 -0.40926 C -0.17461 -0.39838 -0.17721 -0.41135 -0.17526 -0.40093 C -0.17343 -0.40232 -0.17057 -0.40371 -0.16901 -0.40648 C -0.16836 -0.40764 -0.16822 -0.40949 -0.16744 -0.41065 C -0.16614 -0.4125 -0.16354 -0.41204 -0.16197 -0.41204 L -0.08854 -0.40648 " pathEditMode="relative" ptsTypes="AAAAAAAAAAAAAAAAAAAAAAAAAAAAAAAAAAAAAAAAAAAAAAAAAAAAAAAAAAAAAAAAAAAAAAAAAAAAAAAAAAAAAAAAAAAAAAAAAAAAAAAAAAAAAAAAAAAAAAAAAAAAAAAAAAAAAAAAAAAAAAAAAAAAAAAAAAAAAAAAAAAAAAAAAAAAAAAAAAAAAAAA">
                                      <p:cBhvr>
                                        <p:cTn id="8" dur="7000" fill="hold"/>
                                        <p:tgtEl>
                                          <p:spTgt spid="3"/>
                                        </p:tgtEl>
                                        <p:attrNameLst>
                                          <p:attrName>ppt_x</p:attrName>
                                          <p:attrName>ppt_y</p:attrName>
                                        </p:attrNameLst>
                                      </p:cBhvr>
                                    </p:animMotion>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val Callout 1"/>
          <p:cNvSpPr/>
          <p:nvPr/>
        </p:nvSpPr>
        <p:spPr>
          <a:xfrm>
            <a:off x="1955409" y="1"/>
            <a:ext cx="9200271" cy="3362178"/>
          </a:xfrm>
          <a:prstGeom prst="wedgeEllipseCallout">
            <a:avLst/>
          </a:prstGeom>
          <a:ln>
            <a:noFill/>
          </a:ln>
          <a:effectLst>
            <a:outerShdw blurRad="107950" dist="12700" dir="5400000" algn="ctr">
              <a:srgbClr val="000000"/>
            </a:outerShdw>
          </a:effectLst>
          <a:scene3d>
            <a:camera prst="orthographicFront">
              <a:rot lat="0" lon="0" rev="0"/>
            </a:camera>
            <a:lightRig rig="soft" dir="t">
              <a:rot lat="0" lon="0" rev="0"/>
            </a:lightRig>
          </a:scene3d>
          <a:sp3d contourW="44450" prstMaterial="matte">
            <a:bevelT w="63500" h="63500" prst="artDeco"/>
            <a:contourClr>
              <a:srgbClr val="FFFFFF"/>
            </a:contourClr>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err="1"/>
              <a:t>শরীয়া</a:t>
            </a:r>
            <a:r>
              <a:rPr lang="en-US" dirty="0"/>
              <a:t> </a:t>
            </a:r>
            <a:r>
              <a:rPr lang="en-US" dirty="0" err="1"/>
              <a:t>আইন</a:t>
            </a:r>
            <a:r>
              <a:rPr lang="en-US" dirty="0"/>
              <a:t> </a:t>
            </a:r>
            <a:r>
              <a:rPr lang="en-US" dirty="0" err="1"/>
              <a:t>সম্পর্কে</a:t>
            </a:r>
            <a:r>
              <a:rPr lang="en-US" dirty="0"/>
              <a:t> পৃথিবীর </a:t>
            </a:r>
            <a:r>
              <a:rPr lang="en-US" dirty="0" err="1"/>
              <a:t>সবাই</a:t>
            </a:r>
            <a:r>
              <a:rPr lang="en-US" dirty="0"/>
              <a:t> </a:t>
            </a:r>
            <a:r>
              <a:rPr lang="en-US" dirty="0" err="1"/>
              <a:t>জানে</a:t>
            </a:r>
            <a:r>
              <a:rPr lang="en-US" dirty="0"/>
              <a:t> </a:t>
            </a:r>
            <a:r>
              <a:rPr lang="en-US" dirty="0" err="1"/>
              <a:t>এখন</a:t>
            </a:r>
            <a:r>
              <a:rPr lang="en-US" dirty="0"/>
              <a:t>, </a:t>
            </a:r>
            <a:r>
              <a:rPr lang="en-US" dirty="0" err="1"/>
              <a:t>আমাদের</a:t>
            </a:r>
            <a:r>
              <a:rPr lang="en-US" dirty="0"/>
              <a:t> </a:t>
            </a:r>
            <a:r>
              <a:rPr lang="en-US" dirty="0" err="1"/>
              <a:t>দেশের</a:t>
            </a:r>
            <a:r>
              <a:rPr lang="en-US" dirty="0"/>
              <a:t> </a:t>
            </a:r>
            <a:r>
              <a:rPr lang="en-US" dirty="0" err="1"/>
              <a:t>মিডিয়া</a:t>
            </a:r>
            <a:r>
              <a:rPr lang="en-US" dirty="0"/>
              <a:t> </a:t>
            </a:r>
            <a:r>
              <a:rPr lang="en-US" dirty="0" err="1"/>
              <a:t>সহ</a:t>
            </a:r>
            <a:r>
              <a:rPr lang="en-US" dirty="0"/>
              <a:t> </a:t>
            </a:r>
            <a:r>
              <a:rPr lang="en-US" dirty="0" err="1"/>
              <a:t>বিভিন্ন</a:t>
            </a:r>
            <a:r>
              <a:rPr lang="en-US" dirty="0"/>
              <a:t> </a:t>
            </a:r>
            <a:r>
              <a:rPr lang="en-US" dirty="0" err="1"/>
              <a:t>আন্তর্জাতিক</a:t>
            </a:r>
            <a:r>
              <a:rPr lang="en-US" dirty="0"/>
              <a:t> </a:t>
            </a:r>
            <a:r>
              <a:rPr lang="en-US" dirty="0" err="1"/>
              <a:t>মিডিয়া</a:t>
            </a:r>
            <a:r>
              <a:rPr lang="en-US" dirty="0"/>
              <a:t> </a:t>
            </a:r>
            <a:r>
              <a:rPr lang="en-US" dirty="0" err="1"/>
              <a:t>যেমন</a:t>
            </a:r>
            <a:r>
              <a:rPr lang="en-US" dirty="0"/>
              <a:t> Fox </a:t>
            </a:r>
            <a:r>
              <a:rPr lang="en-US" dirty="0" err="1"/>
              <a:t>News,CNN,BBC</a:t>
            </a:r>
            <a:r>
              <a:rPr lang="en-US" dirty="0"/>
              <a:t> </a:t>
            </a:r>
            <a:r>
              <a:rPr lang="en-US" dirty="0" err="1"/>
              <a:t>নিয়মিত</a:t>
            </a:r>
            <a:r>
              <a:rPr lang="en-US" dirty="0"/>
              <a:t> </a:t>
            </a:r>
            <a:r>
              <a:rPr lang="en-US" dirty="0" err="1"/>
              <a:t>খবর</a:t>
            </a:r>
            <a:r>
              <a:rPr lang="en-US" dirty="0"/>
              <a:t> </a:t>
            </a:r>
            <a:r>
              <a:rPr lang="en-US" dirty="0" err="1"/>
              <a:t>প্রকাশ</a:t>
            </a:r>
            <a:r>
              <a:rPr lang="en-US" dirty="0"/>
              <a:t> </a:t>
            </a:r>
            <a:r>
              <a:rPr lang="en-US" dirty="0" err="1"/>
              <a:t>করতেছে</a:t>
            </a:r>
            <a:r>
              <a:rPr lang="en-US" dirty="0"/>
              <a:t>। </a:t>
            </a:r>
            <a:r>
              <a:rPr lang="en-US" dirty="0" err="1"/>
              <a:t>কিছু</a:t>
            </a:r>
            <a:r>
              <a:rPr lang="en-US" dirty="0"/>
              <a:t> </a:t>
            </a:r>
            <a:r>
              <a:rPr lang="en-US" dirty="0" err="1"/>
              <a:t>বর্বর</a:t>
            </a:r>
            <a:r>
              <a:rPr lang="en-US" dirty="0"/>
              <a:t> </a:t>
            </a:r>
            <a:r>
              <a:rPr lang="en-US" dirty="0" err="1"/>
              <a:t>মানুসজন</a:t>
            </a:r>
            <a:r>
              <a:rPr lang="en-US" dirty="0"/>
              <a:t> </a:t>
            </a:r>
            <a:r>
              <a:rPr lang="en-US" dirty="0" err="1"/>
              <a:t>বিভিন্ন</a:t>
            </a:r>
            <a:r>
              <a:rPr lang="en-US" dirty="0"/>
              <a:t> </a:t>
            </a:r>
            <a:r>
              <a:rPr lang="en-US" dirty="0" err="1"/>
              <a:t>রং</a:t>
            </a:r>
            <a:r>
              <a:rPr lang="en-US" dirty="0"/>
              <a:t> </a:t>
            </a:r>
            <a:r>
              <a:rPr lang="en-US" dirty="0" err="1"/>
              <a:t>এর</a:t>
            </a:r>
            <a:r>
              <a:rPr lang="en-US" dirty="0"/>
              <a:t> </a:t>
            </a:r>
            <a:r>
              <a:rPr lang="en-US" dirty="0" err="1"/>
              <a:t>পাতাকা</a:t>
            </a:r>
            <a:r>
              <a:rPr lang="en-US" dirty="0"/>
              <a:t> </a:t>
            </a:r>
            <a:r>
              <a:rPr lang="en-US" dirty="0" err="1"/>
              <a:t>ব্যবহার</a:t>
            </a:r>
            <a:r>
              <a:rPr lang="en-US" dirty="0"/>
              <a:t> </a:t>
            </a:r>
            <a:r>
              <a:rPr lang="en-US" dirty="0" err="1"/>
              <a:t>করে</a:t>
            </a:r>
            <a:r>
              <a:rPr lang="en-US" dirty="0"/>
              <a:t> </a:t>
            </a:r>
            <a:r>
              <a:rPr lang="en-US" dirty="0" err="1"/>
              <a:t>শরীয়া</a:t>
            </a:r>
            <a:r>
              <a:rPr lang="en-US" dirty="0"/>
              <a:t> </a:t>
            </a:r>
            <a:r>
              <a:rPr lang="en-US" dirty="0" err="1"/>
              <a:t>আইন</a:t>
            </a:r>
            <a:r>
              <a:rPr lang="en-US" dirty="0"/>
              <a:t> </a:t>
            </a:r>
            <a:r>
              <a:rPr lang="en-US" dirty="0" err="1"/>
              <a:t>এর</a:t>
            </a:r>
            <a:r>
              <a:rPr lang="en-US" dirty="0"/>
              <a:t> </a:t>
            </a:r>
            <a:r>
              <a:rPr lang="en-US" dirty="0" err="1"/>
              <a:t>কথা</a:t>
            </a:r>
            <a:r>
              <a:rPr lang="en-US" dirty="0"/>
              <a:t> </a:t>
            </a:r>
            <a:r>
              <a:rPr lang="en-US" dirty="0" err="1"/>
              <a:t>বলে</a:t>
            </a:r>
            <a:r>
              <a:rPr lang="en-US" dirty="0"/>
              <a:t>। </a:t>
            </a:r>
            <a:r>
              <a:rPr lang="en-US" dirty="0" err="1"/>
              <a:t>খবরে</a:t>
            </a:r>
            <a:r>
              <a:rPr lang="en-US" dirty="0"/>
              <a:t> </a:t>
            </a:r>
            <a:r>
              <a:rPr lang="en-US" dirty="0" err="1"/>
              <a:t>দেখা</a:t>
            </a:r>
            <a:r>
              <a:rPr lang="en-US" dirty="0"/>
              <a:t> </a:t>
            </a:r>
            <a:r>
              <a:rPr lang="en-US" dirty="0" err="1"/>
              <a:t>যায়</a:t>
            </a:r>
            <a:r>
              <a:rPr lang="en-US" dirty="0"/>
              <a:t> </a:t>
            </a:r>
            <a:r>
              <a:rPr lang="en-US" dirty="0" err="1"/>
              <a:t>এরা</a:t>
            </a:r>
            <a:r>
              <a:rPr lang="en-US" dirty="0"/>
              <a:t> </a:t>
            </a:r>
            <a:r>
              <a:rPr lang="en-US" dirty="0" err="1"/>
              <a:t>নিরীহ</a:t>
            </a:r>
            <a:r>
              <a:rPr lang="en-US" dirty="0"/>
              <a:t> </a:t>
            </a:r>
            <a:r>
              <a:rPr lang="en-US" dirty="0" err="1"/>
              <a:t>মানুষজন</a:t>
            </a:r>
            <a:r>
              <a:rPr lang="en-US" dirty="0"/>
              <a:t> </a:t>
            </a:r>
            <a:r>
              <a:rPr lang="en-US" dirty="0" err="1"/>
              <a:t>কে</a:t>
            </a:r>
            <a:r>
              <a:rPr lang="en-US" dirty="0"/>
              <a:t> </a:t>
            </a:r>
            <a:r>
              <a:rPr lang="en-US" dirty="0" err="1"/>
              <a:t>অন্যায়</a:t>
            </a:r>
            <a:r>
              <a:rPr lang="en-US" dirty="0"/>
              <a:t> </a:t>
            </a:r>
            <a:r>
              <a:rPr lang="en-US" dirty="0" err="1"/>
              <a:t>ভাবে</a:t>
            </a:r>
            <a:r>
              <a:rPr lang="en-US" dirty="0"/>
              <a:t> </a:t>
            </a:r>
            <a:r>
              <a:rPr lang="en-US" dirty="0" err="1"/>
              <a:t>হত্যা</a:t>
            </a:r>
            <a:r>
              <a:rPr lang="en-US" dirty="0"/>
              <a:t> </a:t>
            </a:r>
            <a:r>
              <a:rPr lang="en-US" dirty="0" err="1"/>
              <a:t>করতেছে</a:t>
            </a:r>
            <a:r>
              <a:rPr lang="en-US" dirty="0"/>
              <a:t>। </a:t>
            </a:r>
            <a:r>
              <a:rPr lang="en-US" dirty="0" err="1"/>
              <a:t>এরা</a:t>
            </a:r>
            <a:r>
              <a:rPr lang="en-US" dirty="0"/>
              <a:t> </a:t>
            </a:r>
            <a:r>
              <a:rPr lang="en-US" dirty="0" err="1"/>
              <a:t>বলে</a:t>
            </a:r>
            <a:r>
              <a:rPr lang="en-US" dirty="0"/>
              <a:t>, </a:t>
            </a:r>
            <a:r>
              <a:rPr lang="en-US" dirty="0" err="1"/>
              <a:t>মেয়েদের</a:t>
            </a:r>
            <a:r>
              <a:rPr lang="en-US" dirty="0"/>
              <a:t>  </a:t>
            </a:r>
            <a:r>
              <a:rPr lang="en-US" dirty="0" err="1"/>
              <a:t>পড়া</a:t>
            </a:r>
            <a:r>
              <a:rPr lang="en-US" dirty="0"/>
              <a:t> </a:t>
            </a:r>
            <a:r>
              <a:rPr lang="en-US" dirty="0" err="1"/>
              <a:t>শুনা</a:t>
            </a:r>
            <a:r>
              <a:rPr lang="en-US" dirty="0"/>
              <a:t> </a:t>
            </a:r>
            <a:r>
              <a:rPr lang="en-US" dirty="0" err="1"/>
              <a:t>করা</a:t>
            </a:r>
            <a:r>
              <a:rPr lang="en-US" dirty="0"/>
              <a:t> </a:t>
            </a:r>
            <a:r>
              <a:rPr lang="en-US" dirty="0" err="1"/>
              <a:t>নিষিদ্ধ</a:t>
            </a:r>
            <a:r>
              <a:rPr lang="en-US" dirty="0"/>
              <a:t>, </a:t>
            </a:r>
            <a:r>
              <a:rPr lang="en-US" dirty="0" err="1"/>
              <a:t>এরা</a:t>
            </a:r>
            <a:r>
              <a:rPr lang="en-US" dirty="0"/>
              <a:t> </a:t>
            </a:r>
            <a:r>
              <a:rPr lang="en-US" dirty="0" err="1"/>
              <a:t>জোর</a:t>
            </a:r>
            <a:r>
              <a:rPr lang="en-US" dirty="0"/>
              <a:t> </a:t>
            </a:r>
            <a:r>
              <a:rPr lang="en-US" dirty="0" err="1"/>
              <a:t>জবরদস্তি</a:t>
            </a:r>
            <a:r>
              <a:rPr lang="en-US" dirty="0"/>
              <a:t> </a:t>
            </a:r>
            <a:r>
              <a:rPr lang="en-US" dirty="0" err="1"/>
              <a:t>করে</a:t>
            </a:r>
            <a:r>
              <a:rPr lang="en-US" dirty="0"/>
              <a:t> </a:t>
            </a:r>
            <a:r>
              <a:rPr lang="en-US" dirty="0" err="1"/>
              <a:t>সবাইকে</a:t>
            </a:r>
            <a:r>
              <a:rPr lang="en-US" dirty="0"/>
              <a:t> </a:t>
            </a:r>
            <a:r>
              <a:rPr lang="en-US" dirty="0" err="1"/>
              <a:t>মুসলিম</a:t>
            </a:r>
            <a:r>
              <a:rPr lang="en-US" dirty="0"/>
              <a:t> </a:t>
            </a:r>
            <a:r>
              <a:rPr lang="en-US" dirty="0" err="1"/>
              <a:t>বানাইতে</a:t>
            </a:r>
            <a:r>
              <a:rPr lang="en-US" dirty="0"/>
              <a:t> </a:t>
            </a:r>
            <a:r>
              <a:rPr lang="en-US" dirty="0" err="1"/>
              <a:t>চায়</a:t>
            </a:r>
            <a:r>
              <a:rPr lang="en-US" dirty="0"/>
              <a:t>!!  </a:t>
            </a:r>
          </a:p>
          <a:p>
            <a:pPr algn="ctr"/>
            <a:endParaRPr lang="en-US" dirty="0"/>
          </a:p>
        </p:txBody>
      </p:sp>
      <p:sp>
        <p:nvSpPr>
          <p:cNvPr id="3" name="Oval Callout 2"/>
          <p:cNvSpPr/>
          <p:nvPr/>
        </p:nvSpPr>
        <p:spPr>
          <a:xfrm>
            <a:off x="3010486" y="3840480"/>
            <a:ext cx="7188591" cy="2647706"/>
          </a:xfrm>
          <a:prstGeom prst="wedgeEllipseCallout">
            <a:avLst/>
          </a:prstGeom>
          <a:ln>
            <a:noFill/>
          </a:ln>
          <a:effectLst>
            <a:outerShdw blurRad="149987" dist="250190" dir="8460000" algn="ctr">
              <a:srgbClr val="000000">
                <a:alpha val="28000"/>
              </a:srgbClr>
            </a:outerShdw>
          </a:effectLst>
          <a:scene3d>
            <a:camera prst="orthographicFront">
              <a:rot lat="0" lon="0" rev="0"/>
            </a:camera>
            <a:lightRig rig="contrasting" dir="t">
              <a:rot lat="0" lon="0" rev="1500000"/>
            </a:lightRig>
          </a:scene3d>
          <a:sp3d prstMaterial="metal">
            <a:bevelT w="88900" h="88900"/>
          </a:sp3d>
        </p:spPr>
        <p:style>
          <a:lnRef idx="3">
            <a:schemeClr val="lt1"/>
          </a:lnRef>
          <a:fillRef idx="1">
            <a:schemeClr val="accent6"/>
          </a:fillRef>
          <a:effectRef idx="1">
            <a:schemeClr val="accent6"/>
          </a:effectRef>
          <a:fontRef idx="minor">
            <a:schemeClr val="lt1"/>
          </a:fontRef>
        </p:style>
        <p:txBody>
          <a:bodyPr rtlCol="0" anchor="ctr"/>
          <a:lstStyle/>
          <a:p>
            <a:pPr algn="ctr"/>
            <a:r>
              <a:rPr lang="en-US" dirty="0" err="1"/>
              <a:t>কিন্তু</a:t>
            </a:r>
            <a:r>
              <a:rPr lang="en-US" dirty="0"/>
              <a:t>  </a:t>
            </a:r>
            <a:r>
              <a:rPr lang="en-US" dirty="0" err="1"/>
              <a:t>অধিকাংশ</a:t>
            </a:r>
            <a:r>
              <a:rPr lang="en-US" dirty="0"/>
              <a:t>  </a:t>
            </a:r>
            <a:r>
              <a:rPr lang="en-US" dirty="0" err="1"/>
              <a:t>মুসলিমরা</a:t>
            </a:r>
            <a:r>
              <a:rPr lang="en-US" dirty="0"/>
              <a:t> </a:t>
            </a:r>
            <a:r>
              <a:rPr lang="en-US" dirty="0" err="1"/>
              <a:t>জানে</a:t>
            </a:r>
            <a:r>
              <a:rPr lang="en-US" dirty="0"/>
              <a:t>, </a:t>
            </a:r>
            <a:r>
              <a:rPr lang="en-US" dirty="0" err="1"/>
              <a:t>এই</a:t>
            </a:r>
            <a:r>
              <a:rPr lang="en-US" dirty="0"/>
              <a:t> </a:t>
            </a:r>
            <a:r>
              <a:rPr lang="en-US" dirty="0" err="1"/>
              <a:t>সকল</a:t>
            </a:r>
            <a:r>
              <a:rPr lang="en-US" dirty="0"/>
              <a:t> </a:t>
            </a:r>
            <a:r>
              <a:rPr lang="en-US" dirty="0" err="1"/>
              <a:t>কর্মকাণ্ডের</a:t>
            </a:r>
            <a:r>
              <a:rPr lang="en-US" dirty="0"/>
              <a:t>  </a:t>
            </a:r>
            <a:r>
              <a:rPr lang="en-US" dirty="0" err="1"/>
              <a:t>সাথে</a:t>
            </a:r>
            <a:r>
              <a:rPr lang="en-US" dirty="0"/>
              <a:t> </a:t>
            </a:r>
            <a:r>
              <a:rPr lang="en-US" dirty="0" err="1"/>
              <a:t>ইসলাম</a:t>
            </a:r>
            <a:r>
              <a:rPr lang="en-US" dirty="0"/>
              <a:t> </a:t>
            </a:r>
            <a:r>
              <a:rPr lang="en-US" dirty="0" err="1"/>
              <a:t>ধর্মের</a:t>
            </a:r>
            <a:r>
              <a:rPr lang="en-US" dirty="0"/>
              <a:t> </a:t>
            </a:r>
            <a:r>
              <a:rPr lang="en-US" dirty="0" err="1"/>
              <a:t>কোন</a:t>
            </a:r>
            <a:r>
              <a:rPr lang="en-US" dirty="0"/>
              <a:t> </a:t>
            </a:r>
            <a:r>
              <a:rPr lang="en-US" dirty="0" err="1"/>
              <a:t>সম্পর্ক</a:t>
            </a:r>
            <a:r>
              <a:rPr lang="en-US" dirty="0"/>
              <a:t> </a:t>
            </a:r>
            <a:r>
              <a:rPr lang="en-US" dirty="0" err="1"/>
              <a:t>নাই</a:t>
            </a:r>
            <a:r>
              <a:rPr lang="en-US" dirty="0"/>
              <a:t>, </a:t>
            </a:r>
            <a:r>
              <a:rPr lang="en-US" dirty="0" err="1"/>
              <a:t>ইসলাম</a:t>
            </a:r>
            <a:r>
              <a:rPr lang="en-US" dirty="0"/>
              <a:t> </a:t>
            </a:r>
            <a:r>
              <a:rPr lang="en-US" dirty="0" err="1"/>
              <a:t>শান্তির</a:t>
            </a:r>
            <a:r>
              <a:rPr lang="en-US" dirty="0"/>
              <a:t> </a:t>
            </a:r>
            <a:r>
              <a:rPr lang="en-US" dirty="0" err="1"/>
              <a:t>ধর্ম</a:t>
            </a:r>
            <a:r>
              <a:rPr lang="en-US" dirty="0"/>
              <a:t>। </a:t>
            </a:r>
            <a:r>
              <a:rPr lang="en-US" dirty="0" err="1"/>
              <a:t>এরা</a:t>
            </a:r>
            <a:r>
              <a:rPr lang="en-US" dirty="0"/>
              <a:t> </a:t>
            </a:r>
            <a:r>
              <a:rPr lang="en-US" dirty="0" err="1"/>
              <a:t>বিচ্ছিন্ন</a:t>
            </a:r>
            <a:r>
              <a:rPr lang="en-US" dirty="0"/>
              <a:t> </a:t>
            </a:r>
            <a:r>
              <a:rPr lang="en-US" dirty="0" err="1"/>
              <a:t>কিছু</a:t>
            </a:r>
            <a:r>
              <a:rPr lang="en-US" dirty="0"/>
              <a:t> </a:t>
            </a:r>
            <a:r>
              <a:rPr lang="en-US" dirty="0" err="1"/>
              <a:t>খুদ্র</a:t>
            </a:r>
            <a:r>
              <a:rPr lang="en-US" dirty="0"/>
              <a:t> </a:t>
            </a:r>
            <a:r>
              <a:rPr lang="en-US" dirty="0" err="1"/>
              <a:t>জনগুষ্টি</a:t>
            </a:r>
            <a:r>
              <a:rPr lang="en-US" dirty="0"/>
              <a:t>, </a:t>
            </a:r>
            <a:r>
              <a:rPr lang="en-US" dirty="0" err="1"/>
              <a:t>ইসলামের</a:t>
            </a:r>
            <a:r>
              <a:rPr lang="en-US" dirty="0"/>
              <a:t> </a:t>
            </a:r>
            <a:r>
              <a:rPr lang="en-US" dirty="0" err="1"/>
              <a:t>নাম</a:t>
            </a:r>
            <a:r>
              <a:rPr lang="en-US" dirty="0"/>
              <a:t> </a:t>
            </a:r>
            <a:r>
              <a:rPr lang="en-US" dirty="0" err="1"/>
              <a:t>দিয়ে</a:t>
            </a:r>
            <a:r>
              <a:rPr lang="en-US" dirty="0"/>
              <a:t> </a:t>
            </a:r>
            <a:r>
              <a:rPr lang="en-US" dirty="0" err="1"/>
              <a:t>এরা</a:t>
            </a:r>
            <a:r>
              <a:rPr lang="en-US" dirty="0"/>
              <a:t> </a:t>
            </a:r>
            <a:r>
              <a:rPr lang="en-US" dirty="0" err="1"/>
              <a:t>অরাজকতা</a:t>
            </a:r>
            <a:r>
              <a:rPr lang="en-US" dirty="0"/>
              <a:t> </a:t>
            </a:r>
            <a:r>
              <a:rPr lang="en-US" dirty="0" err="1"/>
              <a:t>তৈরি</a:t>
            </a:r>
            <a:r>
              <a:rPr lang="en-US" dirty="0"/>
              <a:t> </a:t>
            </a:r>
            <a:r>
              <a:rPr lang="en-US" dirty="0" err="1"/>
              <a:t>করতেছে</a:t>
            </a:r>
            <a:r>
              <a:rPr lang="en-US" dirty="0"/>
              <a:t>, </a:t>
            </a:r>
            <a:r>
              <a:rPr lang="en-US" dirty="0" err="1"/>
              <a:t>যেটা</a:t>
            </a:r>
            <a:r>
              <a:rPr lang="en-US" dirty="0"/>
              <a:t> </a:t>
            </a:r>
            <a:r>
              <a:rPr lang="en-US" dirty="0" err="1"/>
              <a:t>থেকে</a:t>
            </a:r>
            <a:r>
              <a:rPr lang="en-US" dirty="0"/>
              <a:t> </a:t>
            </a:r>
            <a:r>
              <a:rPr lang="en-US" dirty="0" err="1"/>
              <a:t>ইসলাম</a:t>
            </a:r>
            <a:r>
              <a:rPr lang="en-US" dirty="0"/>
              <a:t> </a:t>
            </a:r>
            <a:r>
              <a:rPr lang="en-US" dirty="0" err="1"/>
              <a:t>পবিত্র</a:t>
            </a:r>
            <a:r>
              <a:rPr lang="en-US" dirty="0"/>
              <a:t>।  </a:t>
            </a:r>
          </a:p>
        </p:txBody>
      </p:sp>
      <p:sp>
        <p:nvSpPr>
          <p:cNvPr id="7" name="Slide Number Placeholder 6"/>
          <p:cNvSpPr>
            <a:spLocks noGrp="1"/>
          </p:cNvSpPr>
          <p:nvPr>
            <p:ph type="sldNum" sz="quarter" idx="12"/>
          </p:nvPr>
        </p:nvSpPr>
        <p:spPr/>
        <p:txBody>
          <a:bodyPr/>
          <a:lstStyle/>
          <a:p>
            <a:fld id="{FECC332B-882E-4129-ABBA-696D76EBE626}" type="slidenum">
              <a:rPr lang="en-US" smtClean="0"/>
              <a:t>8</a:t>
            </a:fld>
            <a:endParaRPr lang="en-US"/>
          </a:p>
        </p:txBody>
      </p:sp>
      <p:sp>
        <p:nvSpPr>
          <p:cNvPr id="8" name="Oval Callout 7"/>
          <p:cNvSpPr/>
          <p:nvPr/>
        </p:nvSpPr>
        <p:spPr>
          <a:xfrm>
            <a:off x="0" y="6254897"/>
            <a:ext cx="1026941" cy="466578"/>
          </a:xfrm>
          <a:prstGeom prst="wedgeEllipseCallout">
            <a:avLst/>
          </a:prstGeom>
          <a:ln>
            <a:noFill/>
          </a:ln>
          <a:effectLst>
            <a:outerShdw blurRad="149987" dist="250190" dir="8460000" algn="ctr">
              <a:srgbClr val="000000">
                <a:alpha val="28000"/>
              </a:srgbClr>
            </a:outerShdw>
          </a:effectLst>
          <a:scene3d>
            <a:camera prst="orthographicFront">
              <a:rot lat="0" lon="0" rev="0"/>
            </a:camera>
            <a:lightRig rig="contrasting" dir="t">
              <a:rot lat="0" lon="0" rev="1500000"/>
            </a:lightRig>
          </a:scene3d>
          <a:sp3d prstMaterial="metal">
            <a:bevelT w="88900" h="88900"/>
          </a:sp3d>
        </p:spPr>
        <p:style>
          <a:lnRef idx="2">
            <a:schemeClr val="accent6">
              <a:shade val="50000"/>
            </a:schemeClr>
          </a:lnRef>
          <a:fillRef idx="1">
            <a:schemeClr val="accent6"/>
          </a:fillRef>
          <a:effectRef idx="0">
            <a:schemeClr val="accent6"/>
          </a:effectRef>
          <a:fontRef idx="minor">
            <a:schemeClr val="lt1"/>
          </a:fontRef>
        </p:style>
        <p:txBody>
          <a:bodyPr rtlCol="0" anchor="ctr"/>
          <a:lstStyle/>
          <a:p>
            <a:pPr algn="ctr"/>
            <a:r>
              <a:rPr lang="en-US" dirty="0"/>
              <a:t>উত্তর  </a:t>
            </a:r>
          </a:p>
        </p:txBody>
      </p:sp>
      <p:sp>
        <p:nvSpPr>
          <p:cNvPr id="9" name="Oval Callout 8"/>
          <p:cNvSpPr/>
          <p:nvPr/>
        </p:nvSpPr>
        <p:spPr>
          <a:xfrm>
            <a:off x="0" y="0"/>
            <a:ext cx="1026941" cy="466578"/>
          </a:xfrm>
          <a:prstGeom prst="wedgeEllipseCallout">
            <a:avLst/>
          </a:prstGeom>
          <a:ln>
            <a:noFill/>
          </a:ln>
          <a:effectLst>
            <a:outerShdw blurRad="107950" dist="12700" dir="5400000" algn="ctr">
              <a:srgbClr val="000000"/>
            </a:outerShdw>
          </a:effectLst>
          <a:scene3d>
            <a:camera prst="orthographicFront">
              <a:rot lat="0" lon="0" rev="0"/>
            </a:camera>
            <a:lightRig rig="soft" dir="t">
              <a:rot lat="0" lon="0" rev="0"/>
            </a:lightRig>
          </a:scene3d>
          <a:sp3d contourW="44450" prstMaterial="matte">
            <a:bevelT w="63500" h="63500" prst="artDeco"/>
            <a:contourClr>
              <a:srgbClr val="FFFFFF"/>
            </a:contourClr>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a:t>প্রশ্ন </a:t>
            </a:r>
          </a:p>
        </p:txBody>
      </p:sp>
    </p:spTree>
    <p:extLst>
      <p:ext uri="{BB962C8B-B14F-4D97-AF65-F5344CB8AC3E}">
        <p14:creationId xmlns:p14="http://schemas.microsoft.com/office/powerpoint/2010/main" val="3206646073"/>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val Callout 1"/>
          <p:cNvSpPr/>
          <p:nvPr/>
        </p:nvSpPr>
        <p:spPr>
          <a:xfrm>
            <a:off x="2511380" y="154547"/>
            <a:ext cx="6542467" cy="2691684"/>
          </a:xfrm>
          <a:prstGeom prst="wedgeEllipseCallout">
            <a:avLst/>
          </a:prstGeom>
          <a:ln>
            <a:noFill/>
          </a:ln>
          <a:effectLst>
            <a:outerShdw blurRad="107950" dist="12700" dir="5400000" algn="ctr">
              <a:srgbClr val="000000"/>
            </a:outerShdw>
          </a:effectLst>
          <a:scene3d>
            <a:camera prst="orthographicFront">
              <a:rot lat="0" lon="0" rev="0"/>
            </a:camera>
            <a:lightRig rig="soft" dir="t">
              <a:rot lat="0" lon="0" rev="0"/>
            </a:lightRig>
          </a:scene3d>
          <a:sp3d contourW="44450" prstMaterial="matte">
            <a:bevelT w="63500" h="63500" prst="artDeco"/>
            <a:contourClr>
              <a:srgbClr val="FFFFFF"/>
            </a:contourClr>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err="1"/>
              <a:t>যাই</a:t>
            </a:r>
            <a:r>
              <a:rPr lang="en-US" dirty="0"/>
              <a:t> </a:t>
            </a:r>
            <a:r>
              <a:rPr lang="en-US" dirty="0" err="1"/>
              <a:t>হোক</a:t>
            </a:r>
            <a:r>
              <a:rPr lang="en-US" dirty="0"/>
              <a:t>, </a:t>
            </a:r>
            <a:r>
              <a:rPr lang="en-US" dirty="0" err="1"/>
              <a:t>মুসলিম</a:t>
            </a:r>
            <a:r>
              <a:rPr lang="en-US" dirty="0"/>
              <a:t> </a:t>
            </a:r>
            <a:r>
              <a:rPr lang="en-US" dirty="0" err="1"/>
              <a:t>হিসাবে</a:t>
            </a:r>
            <a:r>
              <a:rPr lang="en-US" dirty="0"/>
              <a:t> আমি </a:t>
            </a:r>
            <a:r>
              <a:rPr lang="en-US" dirty="0" err="1"/>
              <a:t>চাই</a:t>
            </a:r>
            <a:r>
              <a:rPr lang="en-US" dirty="0"/>
              <a:t> </a:t>
            </a:r>
            <a:r>
              <a:rPr lang="en-US" dirty="0" err="1"/>
              <a:t>না</a:t>
            </a:r>
            <a:r>
              <a:rPr lang="en-US" dirty="0"/>
              <a:t>, </a:t>
            </a:r>
            <a:r>
              <a:rPr lang="en-US" dirty="0" err="1"/>
              <a:t>শরিয়া</a:t>
            </a:r>
            <a:r>
              <a:rPr lang="en-US" dirty="0"/>
              <a:t> </a:t>
            </a:r>
            <a:r>
              <a:rPr lang="en-US" dirty="0" err="1"/>
              <a:t>আইন</a:t>
            </a:r>
            <a:r>
              <a:rPr lang="en-US" dirty="0"/>
              <a:t> </a:t>
            </a:r>
            <a:r>
              <a:rPr lang="en-US" dirty="0" err="1"/>
              <a:t>আমাদের</a:t>
            </a:r>
            <a:r>
              <a:rPr lang="en-US" dirty="0"/>
              <a:t> </a:t>
            </a:r>
            <a:r>
              <a:rPr lang="en-US" dirty="0" err="1"/>
              <a:t>দেশে</a:t>
            </a:r>
            <a:r>
              <a:rPr lang="en-US" dirty="0"/>
              <a:t> </a:t>
            </a:r>
            <a:r>
              <a:rPr lang="en-US" dirty="0" err="1"/>
              <a:t>আসুক</a:t>
            </a:r>
            <a:r>
              <a:rPr lang="en-US" dirty="0"/>
              <a:t>?? </a:t>
            </a:r>
            <a:r>
              <a:rPr lang="en-US" dirty="0" err="1"/>
              <a:t>আমরা</a:t>
            </a:r>
            <a:r>
              <a:rPr lang="en-US" dirty="0"/>
              <a:t> </a:t>
            </a:r>
            <a:r>
              <a:rPr lang="en-US" dirty="0" err="1"/>
              <a:t>শরিয়া</a:t>
            </a:r>
            <a:r>
              <a:rPr lang="en-US" dirty="0"/>
              <a:t> </a:t>
            </a:r>
            <a:r>
              <a:rPr lang="en-US" dirty="0" err="1"/>
              <a:t>আইন</a:t>
            </a:r>
            <a:r>
              <a:rPr lang="en-US" dirty="0"/>
              <a:t> </a:t>
            </a:r>
            <a:r>
              <a:rPr lang="en-US" dirty="0" err="1"/>
              <a:t>ছাড়াই</a:t>
            </a:r>
            <a:r>
              <a:rPr lang="en-US" dirty="0"/>
              <a:t> </a:t>
            </a:r>
            <a:r>
              <a:rPr lang="en-US" dirty="0" err="1"/>
              <a:t>আলহামদুলিল্লাহ</a:t>
            </a:r>
            <a:r>
              <a:rPr lang="en-US" dirty="0"/>
              <a:t> </a:t>
            </a:r>
            <a:r>
              <a:rPr lang="en-US" dirty="0" err="1"/>
              <a:t>অনেক</a:t>
            </a:r>
            <a:r>
              <a:rPr lang="en-US" dirty="0"/>
              <a:t> </a:t>
            </a:r>
            <a:r>
              <a:rPr lang="en-US" dirty="0" err="1"/>
              <a:t>ভালো</a:t>
            </a:r>
            <a:r>
              <a:rPr lang="en-US" dirty="0"/>
              <a:t> </a:t>
            </a:r>
            <a:r>
              <a:rPr lang="en-US" dirty="0" err="1"/>
              <a:t>আছি</a:t>
            </a:r>
            <a:r>
              <a:rPr lang="en-US" dirty="0"/>
              <a:t>।।</a:t>
            </a:r>
          </a:p>
        </p:txBody>
      </p:sp>
      <p:sp>
        <p:nvSpPr>
          <p:cNvPr id="3" name="Oval Callout 2"/>
          <p:cNvSpPr/>
          <p:nvPr/>
        </p:nvSpPr>
        <p:spPr>
          <a:xfrm>
            <a:off x="3348507" y="3773510"/>
            <a:ext cx="6503831" cy="2743200"/>
          </a:xfrm>
          <a:prstGeom prst="wedgeEllipseCallout">
            <a:avLst/>
          </a:prstGeom>
          <a:ln>
            <a:noFill/>
          </a:ln>
          <a:effectLst>
            <a:outerShdw blurRad="149987" dist="250190" dir="8460000" algn="ctr">
              <a:srgbClr val="000000">
                <a:alpha val="28000"/>
              </a:srgbClr>
            </a:outerShdw>
          </a:effectLst>
          <a:scene3d>
            <a:camera prst="orthographicFront">
              <a:rot lat="0" lon="0" rev="0"/>
            </a:camera>
            <a:lightRig rig="contrasting" dir="t">
              <a:rot lat="0" lon="0" rev="1500000"/>
            </a:lightRig>
          </a:scene3d>
          <a:sp3d prstMaterial="metal">
            <a:bevelT w="88900" h="88900"/>
          </a:sp3d>
        </p:spPr>
        <p:style>
          <a:lnRef idx="3">
            <a:schemeClr val="lt1"/>
          </a:lnRef>
          <a:fillRef idx="1">
            <a:schemeClr val="accent6"/>
          </a:fillRef>
          <a:effectRef idx="1">
            <a:schemeClr val="accent6"/>
          </a:effectRef>
          <a:fontRef idx="minor">
            <a:schemeClr val="lt1"/>
          </a:fontRef>
        </p:style>
        <p:txBody>
          <a:bodyPr rtlCol="0" anchor="ctr"/>
          <a:lstStyle/>
          <a:p>
            <a:pPr algn="ctr"/>
            <a:r>
              <a:rPr lang="en-US" dirty="0" err="1"/>
              <a:t>এমন</a:t>
            </a:r>
            <a:r>
              <a:rPr lang="en-US" dirty="0"/>
              <a:t> </a:t>
            </a:r>
            <a:r>
              <a:rPr lang="en-US" dirty="0" err="1"/>
              <a:t>কি</a:t>
            </a:r>
            <a:r>
              <a:rPr lang="en-US" dirty="0"/>
              <a:t> </a:t>
            </a:r>
            <a:r>
              <a:rPr lang="en-US" dirty="0" err="1"/>
              <a:t>হতে</a:t>
            </a:r>
            <a:r>
              <a:rPr lang="en-US" dirty="0"/>
              <a:t> </a:t>
            </a:r>
            <a:r>
              <a:rPr lang="en-US" dirty="0" err="1"/>
              <a:t>পারে</a:t>
            </a:r>
            <a:r>
              <a:rPr lang="en-US" dirty="0"/>
              <a:t> </a:t>
            </a:r>
            <a:r>
              <a:rPr lang="en-US" dirty="0" err="1"/>
              <a:t>না</a:t>
            </a:r>
            <a:r>
              <a:rPr lang="en-US" dirty="0"/>
              <a:t>, </a:t>
            </a:r>
            <a:r>
              <a:rPr lang="en-US" dirty="0" err="1"/>
              <a:t>বাংলাদেশে</a:t>
            </a:r>
            <a:r>
              <a:rPr lang="en-US" dirty="0"/>
              <a:t> </a:t>
            </a:r>
            <a:r>
              <a:rPr lang="en-US" dirty="0" err="1"/>
              <a:t>অনেক</a:t>
            </a:r>
            <a:r>
              <a:rPr lang="en-US" dirty="0"/>
              <a:t> </a:t>
            </a:r>
            <a:r>
              <a:rPr lang="en-US" dirty="0" err="1"/>
              <a:t>শরিয়া</a:t>
            </a:r>
            <a:r>
              <a:rPr lang="en-US" dirty="0"/>
              <a:t> </a:t>
            </a:r>
            <a:r>
              <a:rPr lang="en-US" dirty="0" err="1"/>
              <a:t>আইন</a:t>
            </a:r>
            <a:r>
              <a:rPr lang="en-US" dirty="0"/>
              <a:t> </a:t>
            </a:r>
            <a:r>
              <a:rPr lang="en-US" dirty="0" err="1"/>
              <a:t>আছে</a:t>
            </a:r>
            <a:r>
              <a:rPr lang="en-US" dirty="0"/>
              <a:t> </a:t>
            </a:r>
            <a:r>
              <a:rPr lang="en-US" dirty="0" err="1"/>
              <a:t>বলেই</a:t>
            </a:r>
            <a:r>
              <a:rPr lang="en-US" dirty="0"/>
              <a:t>, </a:t>
            </a:r>
            <a:r>
              <a:rPr lang="en-US" dirty="0" err="1"/>
              <a:t>তোমরা</a:t>
            </a:r>
            <a:r>
              <a:rPr lang="en-US" dirty="0"/>
              <a:t> </a:t>
            </a:r>
            <a:r>
              <a:rPr lang="en-US" dirty="0" err="1"/>
              <a:t>ভালো</a:t>
            </a:r>
            <a:r>
              <a:rPr lang="en-US" dirty="0"/>
              <a:t> </a:t>
            </a:r>
            <a:r>
              <a:rPr lang="en-US" dirty="0" err="1"/>
              <a:t>আছো</a:t>
            </a:r>
            <a:r>
              <a:rPr lang="en-US" dirty="0"/>
              <a:t>। </a:t>
            </a:r>
          </a:p>
        </p:txBody>
      </p:sp>
      <p:sp>
        <p:nvSpPr>
          <p:cNvPr id="7" name="Slide Number Placeholder 6"/>
          <p:cNvSpPr>
            <a:spLocks noGrp="1"/>
          </p:cNvSpPr>
          <p:nvPr>
            <p:ph type="sldNum" sz="quarter" idx="12"/>
          </p:nvPr>
        </p:nvSpPr>
        <p:spPr/>
        <p:txBody>
          <a:bodyPr/>
          <a:lstStyle/>
          <a:p>
            <a:fld id="{FECC332B-882E-4129-ABBA-696D76EBE626}" type="slidenum">
              <a:rPr lang="en-US" smtClean="0"/>
              <a:t>9</a:t>
            </a:fld>
            <a:endParaRPr lang="en-US"/>
          </a:p>
        </p:txBody>
      </p:sp>
      <p:sp>
        <p:nvSpPr>
          <p:cNvPr id="8" name="Oval Callout 7"/>
          <p:cNvSpPr/>
          <p:nvPr/>
        </p:nvSpPr>
        <p:spPr>
          <a:xfrm>
            <a:off x="0" y="6254897"/>
            <a:ext cx="1026941" cy="466578"/>
          </a:xfrm>
          <a:prstGeom prst="wedgeEllipseCallout">
            <a:avLst/>
          </a:prstGeom>
          <a:ln>
            <a:noFill/>
          </a:ln>
          <a:effectLst>
            <a:outerShdw blurRad="149987" dist="250190" dir="8460000" algn="ctr">
              <a:srgbClr val="000000">
                <a:alpha val="28000"/>
              </a:srgbClr>
            </a:outerShdw>
          </a:effectLst>
          <a:scene3d>
            <a:camera prst="orthographicFront">
              <a:rot lat="0" lon="0" rev="0"/>
            </a:camera>
            <a:lightRig rig="contrasting" dir="t">
              <a:rot lat="0" lon="0" rev="1500000"/>
            </a:lightRig>
          </a:scene3d>
          <a:sp3d prstMaterial="metal">
            <a:bevelT w="88900" h="88900"/>
          </a:sp3d>
        </p:spPr>
        <p:style>
          <a:lnRef idx="2">
            <a:schemeClr val="accent6">
              <a:shade val="50000"/>
            </a:schemeClr>
          </a:lnRef>
          <a:fillRef idx="1">
            <a:schemeClr val="accent6"/>
          </a:fillRef>
          <a:effectRef idx="0">
            <a:schemeClr val="accent6"/>
          </a:effectRef>
          <a:fontRef idx="minor">
            <a:schemeClr val="lt1"/>
          </a:fontRef>
        </p:style>
        <p:txBody>
          <a:bodyPr rtlCol="0" anchor="ctr"/>
          <a:lstStyle/>
          <a:p>
            <a:pPr algn="ctr"/>
            <a:r>
              <a:rPr lang="en-US" dirty="0"/>
              <a:t>উত্তর  </a:t>
            </a:r>
          </a:p>
        </p:txBody>
      </p:sp>
      <p:sp>
        <p:nvSpPr>
          <p:cNvPr id="9" name="Oval Callout 8"/>
          <p:cNvSpPr/>
          <p:nvPr/>
        </p:nvSpPr>
        <p:spPr>
          <a:xfrm>
            <a:off x="0" y="0"/>
            <a:ext cx="1026941" cy="466578"/>
          </a:xfrm>
          <a:prstGeom prst="wedgeEllipseCallout">
            <a:avLst/>
          </a:prstGeom>
          <a:ln>
            <a:noFill/>
          </a:ln>
          <a:effectLst>
            <a:outerShdw blurRad="107950" dist="12700" dir="5400000" algn="ctr">
              <a:srgbClr val="000000"/>
            </a:outerShdw>
          </a:effectLst>
          <a:scene3d>
            <a:camera prst="orthographicFront">
              <a:rot lat="0" lon="0" rev="0"/>
            </a:camera>
            <a:lightRig rig="soft" dir="t">
              <a:rot lat="0" lon="0" rev="0"/>
            </a:lightRig>
          </a:scene3d>
          <a:sp3d contourW="44450" prstMaterial="matte">
            <a:bevelT w="63500" h="63500" prst="artDeco"/>
            <a:contourClr>
              <a:srgbClr val="FFFFFF"/>
            </a:contourClr>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a:t>প্রশ্ন </a:t>
            </a:r>
          </a:p>
        </p:txBody>
      </p:sp>
    </p:spTree>
    <p:extLst>
      <p:ext uri="{BB962C8B-B14F-4D97-AF65-F5344CB8AC3E}">
        <p14:creationId xmlns:p14="http://schemas.microsoft.com/office/powerpoint/2010/main" val="1824407804"/>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val Callout 1"/>
          <p:cNvSpPr/>
          <p:nvPr/>
        </p:nvSpPr>
        <p:spPr>
          <a:xfrm>
            <a:off x="2562896" y="528034"/>
            <a:ext cx="7675808" cy="1854558"/>
          </a:xfrm>
          <a:prstGeom prst="wedgeEllipseCallout">
            <a:avLst/>
          </a:prstGeom>
          <a:ln>
            <a:noFill/>
          </a:ln>
          <a:effectLst>
            <a:outerShdw blurRad="107950" dist="12700" dir="5400000" algn="ctr">
              <a:srgbClr val="000000"/>
            </a:outerShdw>
          </a:effectLst>
          <a:scene3d>
            <a:camera prst="orthographicFront">
              <a:rot lat="0" lon="0" rev="0"/>
            </a:camera>
            <a:lightRig rig="soft" dir="t">
              <a:rot lat="0" lon="0" rev="0"/>
            </a:lightRig>
          </a:scene3d>
          <a:sp3d contourW="44450" prstMaterial="matte">
            <a:bevelT w="63500" h="63500" prst="artDeco"/>
            <a:contourClr>
              <a:srgbClr val="FFFFFF"/>
            </a:contourClr>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err="1"/>
              <a:t>এটা</a:t>
            </a:r>
            <a:r>
              <a:rPr lang="en-US" dirty="0"/>
              <a:t> </a:t>
            </a:r>
            <a:r>
              <a:rPr lang="en-US" dirty="0" err="1"/>
              <a:t>হতেই</a:t>
            </a:r>
            <a:r>
              <a:rPr lang="en-US" dirty="0"/>
              <a:t> </a:t>
            </a:r>
            <a:r>
              <a:rPr lang="en-US" dirty="0" err="1"/>
              <a:t>পারে</a:t>
            </a:r>
            <a:r>
              <a:rPr lang="en-US" dirty="0"/>
              <a:t> </a:t>
            </a:r>
            <a:r>
              <a:rPr lang="en-US" dirty="0" err="1"/>
              <a:t>না</a:t>
            </a:r>
            <a:r>
              <a:rPr lang="en-US" dirty="0"/>
              <a:t>, </a:t>
            </a:r>
            <a:r>
              <a:rPr lang="en-US" dirty="0" err="1"/>
              <a:t>বাংলাদেশ</a:t>
            </a:r>
            <a:r>
              <a:rPr lang="en-US" dirty="0"/>
              <a:t> </a:t>
            </a:r>
            <a:r>
              <a:rPr lang="en-US" dirty="0" err="1"/>
              <a:t>একটা</a:t>
            </a:r>
            <a:r>
              <a:rPr lang="en-US" dirty="0"/>
              <a:t> </a:t>
            </a:r>
            <a:r>
              <a:rPr lang="en-US" dirty="0" err="1"/>
              <a:t>ধর্মনিরপেক্ষ</a:t>
            </a:r>
            <a:r>
              <a:rPr lang="en-US" dirty="0"/>
              <a:t> </a:t>
            </a:r>
            <a:r>
              <a:rPr lang="en-US" dirty="0" err="1"/>
              <a:t>দেশ</a:t>
            </a:r>
            <a:r>
              <a:rPr lang="en-US" dirty="0"/>
              <a:t>, </a:t>
            </a:r>
            <a:r>
              <a:rPr lang="en-US" dirty="0" err="1"/>
              <a:t>এইখানে</a:t>
            </a:r>
            <a:r>
              <a:rPr lang="en-US" dirty="0"/>
              <a:t> </a:t>
            </a:r>
            <a:r>
              <a:rPr lang="en-US" dirty="0" err="1"/>
              <a:t>শরিয়া</a:t>
            </a:r>
            <a:r>
              <a:rPr lang="en-US" dirty="0"/>
              <a:t> </a:t>
            </a:r>
            <a:r>
              <a:rPr lang="en-US" dirty="0" err="1"/>
              <a:t>আইন</a:t>
            </a:r>
            <a:r>
              <a:rPr lang="en-US" dirty="0"/>
              <a:t> </a:t>
            </a:r>
            <a:r>
              <a:rPr lang="en-US" dirty="0" err="1"/>
              <a:t>থাকার</a:t>
            </a:r>
            <a:r>
              <a:rPr lang="en-US" dirty="0"/>
              <a:t> </a:t>
            </a:r>
            <a:r>
              <a:rPr lang="en-US" dirty="0" err="1"/>
              <a:t>প্রস্নই</a:t>
            </a:r>
            <a:r>
              <a:rPr lang="en-US" dirty="0"/>
              <a:t> </a:t>
            </a:r>
            <a:r>
              <a:rPr lang="en-US" dirty="0" err="1"/>
              <a:t>আসে</a:t>
            </a:r>
            <a:r>
              <a:rPr lang="en-US" dirty="0"/>
              <a:t> </a:t>
            </a:r>
            <a:r>
              <a:rPr lang="en-US" dirty="0" err="1"/>
              <a:t>না</a:t>
            </a:r>
            <a:r>
              <a:rPr lang="en-US" dirty="0"/>
              <a:t>??</a:t>
            </a:r>
          </a:p>
          <a:p>
            <a:pPr algn="ctr"/>
            <a:endParaRPr lang="en-US" dirty="0"/>
          </a:p>
        </p:txBody>
      </p:sp>
      <p:sp>
        <p:nvSpPr>
          <p:cNvPr id="3" name="Oval Callout 2"/>
          <p:cNvSpPr/>
          <p:nvPr/>
        </p:nvSpPr>
        <p:spPr>
          <a:xfrm>
            <a:off x="3348507" y="3296991"/>
            <a:ext cx="6503831" cy="2743200"/>
          </a:xfrm>
          <a:prstGeom prst="wedgeEllipseCallout">
            <a:avLst/>
          </a:prstGeom>
          <a:ln>
            <a:noFill/>
          </a:ln>
          <a:effectLst>
            <a:outerShdw blurRad="149987" dist="250190" dir="8460000" algn="ctr">
              <a:srgbClr val="000000">
                <a:alpha val="28000"/>
              </a:srgbClr>
            </a:outerShdw>
          </a:effectLst>
          <a:scene3d>
            <a:camera prst="orthographicFront">
              <a:rot lat="0" lon="0" rev="0"/>
            </a:camera>
            <a:lightRig rig="contrasting" dir="t">
              <a:rot lat="0" lon="0" rev="1500000"/>
            </a:lightRig>
          </a:scene3d>
          <a:sp3d prstMaterial="metal">
            <a:bevelT w="88900" h="88900"/>
          </a:sp3d>
        </p:spPr>
        <p:style>
          <a:lnRef idx="3">
            <a:schemeClr val="lt1"/>
          </a:lnRef>
          <a:fillRef idx="1">
            <a:schemeClr val="accent6"/>
          </a:fillRef>
          <a:effectRef idx="1">
            <a:schemeClr val="accent6"/>
          </a:effectRef>
          <a:fontRef idx="minor">
            <a:schemeClr val="lt1"/>
          </a:fontRef>
        </p:style>
        <p:txBody>
          <a:bodyPr rtlCol="0" anchor="ctr"/>
          <a:lstStyle/>
          <a:p>
            <a:pPr algn="ctr"/>
            <a:r>
              <a:rPr lang="en-US" dirty="0" err="1"/>
              <a:t>তুমি</a:t>
            </a:r>
            <a:r>
              <a:rPr lang="en-US" dirty="0"/>
              <a:t> </a:t>
            </a:r>
            <a:r>
              <a:rPr lang="en-US" dirty="0" err="1"/>
              <a:t>কি</a:t>
            </a:r>
            <a:r>
              <a:rPr lang="en-US" dirty="0"/>
              <a:t> </a:t>
            </a:r>
            <a:r>
              <a:rPr lang="en-US" dirty="0" err="1"/>
              <a:t>শরিয়া</a:t>
            </a:r>
            <a:r>
              <a:rPr lang="en-US" dirty="0"/>
              <a:t> </a:t>
            </a:r>
            <a:r>
              <a:rPr lang="en-US" dirty="0" err="1"/>
              <a:t>আইন</a:t>
            </a:r>
            <a:r>
              <a:rPr lang="en-US" dirty="0"/>
              <a:t> </a:t>
            </a:r>
            <a:r>
              <a:rPr lang="en-US" dirty="0" err="1"/>
              <a:t>শব্দের</a:t>
            </a:r>
            <a:r>
              <a:rPr lang="en-US" dirty="0"/>
              <a:t> </a:t>
            </a:r>
            <a:r>
              <a:rPr lang="en-US" dirty="0" err="1"/>
              <a:t>অর্থ</a:t>
            </a:r>
            <a:r>
              <a:rPr lang="en-US" dirty="0"/>
              <a:t> </a:t>
            </a:r>
            <a:r>
              <a:rPr lang="en-US" dirty="0" err="1"/>
              <a:t>বুঝ</a:t>
            </a:r>
            <a:r>
              <a:rPr lang="en-US" dirty="0"/>
              <a:t>?? </a:t>
            </a:r>
          </a:p>
        </p:txBody>
      </p:sp>
      <p:sp>
        <p:nvSpPr>
          <p:cNvPr id="7" name="Slide Number Placeholder 6"/>
          <p:cNvSpPr>
            <a:spLocks noGrp="1"/>
          </p:cNvSpPr>
          <p:nvPr>
            <p:ph type="sldNum" sz="quarter" idx="12"/>
          </p:nvPr>
        </p:nvSpPr>
        <p:spPr/>
        <p:txBody>
          <a:bodyPr/>
          <a:lstStyle/>
          <a:p>
            <a:fld id="{FECC332B-882E-4129-ABBA-696D76EBE626}" type="slidenum">
              <a:rPr lang="en-US" smtClean="0"/>
              <a:t>10</a:t>
            </a:fld>
            <a:endParaRPr lang="en-US"/>
          </a:p>
        </p:txBody>
      </p:sp>
      <p:sp>
        <p:nvSpPr>
          <p:cNvPr id="8" name="Oval Callout 7"/>
          <p:cNvSpPr/>
          <p:nvPr/>
        </p:nvSpPr>
        <p:spPr>
          <a:xfrm>
            <a:off x="0" y="6254897"/>
            <a:ext cx="1026941" cy="466578"/>
          </a:xfrm>
          <a:prstGeom prst="wedgeEllipseCallout">
            <a:avLst/>
          </a:prstGeom>
          <a:ln>
            <a:noFill/>
          </a:ln>
          <a:effectLst>
            <a:outerShdw blurRad="149987" dist="250190" dir="8460000" algn="ctr">
              <a:srgbClr val="000000">
                <a:alpha val="28000"/>
              </a:srgbClr>
            </a:outerShdw>
          </a:effectLst>
          <a:scene3d>
            <a:camera prst="orthographicFront">
              <a:rot lat="0" lon="0" rev="0"/>
            </a:camera>
            <a:lightRig rig="contrasting" dir="t">
              <a:rot lat="0" lon="0" rev="1500000"/>
            </a:lightRig>
          </a:scene3d>
          <a:sp3d prstMaterial="metal">
            <a:bevelT w="88900" h="88900"/>
          </a:sp3d>
        </p:spPr>
        <p:style>
          <a:lnRef idx="2">
            <a:schemeClr val="accent6">
              <a:shade val="50000"/>
            </a:schemeClr>
          </a:lnRef>
          <a:fillRef idx="1">
            <a:schemeClr val="accent6"/>
          </a:fillRef>
          <a:effectRef idx="0">
            <a:schemeClr val="accent6"/>
          </a:effectRef>
          <a:fontRef idx="minor">
            <a:schemeClr val="lt1"/>
          </a:fontRef>
        </p:style>
        <p:txBody>
          <a:bodyPr rtlCol="0" anchor="ctr"/>
          <a:lstStyle/>
          <a:p>
            <a:pPr algn="ctr"/>
            <a:r>
              <a:rPr lang="en-US" dirty="0"/>
              <a:t>উত্তর  </a:t>
            </a:r>
          </a:p>
        </p:txBody>
      </p:sp>
      <p:sp>
        <p:nvSpPr>
          <p:cNvPr id="9" name="Oval Callout 8"/>
          <p:cNvSpPr/>
          <p:nvPr/>
        </p:nvSpPr>
        <p:spPr>
          <a:xfrm>
            <a:off x="0" y="0"/>
            <a:ext cx="1026941" cy="466578"/>
          </a:xfrm>
          <a:prstGeom prst="wedgeEllipseCallout">
            <a:avLst/>
          </a:prstGeom>
          <a:ln>
            <a:noFill/>
          </a:ln>
          <a:effectLst>
            <a:outerShdw blurRad="107950" dist="12700" dir="5400000" algn="ctr">
              <a:srgbClr val="000000"/>
            </a:outerShdw>
          </a:effectLst>
          <a:scene3d>
            <a:camera prst="orthographicFront">
              <a:rot lat="0" lon="0" rev="0"/>
            </a:camera>
            <a:lightRig rig="soft" dir="t">
              <a:rot lat="0" lon="0" rev="0"/>
            </a:lightRig>
          </a:scene3d>
          <a:sp3d contourW="44450" prstMaterial="matte">
            <a:bevelT w="63500" h="63500" prst="artDeco"/>
            <a:contourClr>
              <a:srgbClr val="FFFFFF"/>
            </a:contourClr>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a:t>প্রশ্ন </a:t>
            </a:r>
          </a:p>
        </p:txBody>
      </p:sp>
    </p:spTree>
    <p:extLst>
      <p:ext uri="{BB962C8B-B14F-4D97-AF65-F5344CB8AC3E}">
        <p14:creationId xmlns:p14="http://schemas.microsoft.com/office/powerpoint/2010/main" val="3148025785"/>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val Callout 1"/>
          <p:cNvSpPr/>
          <p:nvPr/>
        </p:nvSpPr>
        <p:spPr>
          <a:xfrm>
            <a:off x="2318197" y="231819"/>
            <a:ext cx="8474297" cy="3335629"/>
          </a:xfrm>
          <a:prstGeom prst="wedgeEllipseCallout">
            <a:avLst/>
          </a:prstGeom>
          <a:ln>
            <a:noFill/>
          </a:ln>
          <a:effectLst>
            <a:outerShdw blurRad="107950" dist="12700" dir="5400000" algn="ctr">
              <a:srgbClr val="000000"/>
            </a:outerShdw>
          </a:effectLst>
          <a:scene3d>
            <a:camera prst="orthographicFront">
              <a:rot lat="0" lon="0" rev="0"/>
            </a:camera>
            <a:lightRig rig="soft" dir="t">
              <a:rot lat="0" lon="0" rev="0"/>
            </a:lightRig>
          </a:scene3d>
          <a:sp3d contourW="44450" prstMaterial="matte">
            <a:bevelT w="63500" h="63500" prst="artDeco"/>
            <a:contourClr>
              <a:srgbClr val="FFFFFF"/>
            </a:contourClr>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err="1"/>
              <a:t>শরিয়া</a:t>
            </a:r>
            <a:r>
              <a:rPr lang="en-US" dirty="0"/>
              <a:t> </a:t>
            </a:r>
            <a:r>
              <a:rPr lang="en-US" dirty="0" err="1"/>
              <a:t>আইন</a:t>
            </a:r>
            <a:r>
              <a:rPr lang="en-US" dirty="0"/>
              <a:t> </a:t>
            </a:r>
            <a:r>
              <a:rPr lang="en-US" dirty="0" err="1"/>
              <a:t>অর্থ</a:t>
            </a:r>
            <a:r>
              <a:rPr lang="en-US" dirty="0"/>
              <a:t> </a:t>
            </a:r>
            <a:r>
              <a:rPr lang="en-US" dirty="0" err="1"/>
              <a:t>বুঝার</a:t>
            </a:r>
            <a:r>
              <a:rPr lang="en-US" dirty="0"/>
              <a:t> </a:t>
            </a:r>
            <a:r>
              <a:rPr lang="en-US" dirty="0" err="1"/>
              <a:t>কোন</a:t>
            </a:r>
            <a:r>
              <a:rPr lang="en-US" dirty="0"/>
              <a:t> </a:t>
            </a:r>
            <a:r>
              <a:rPr lang="en-US" dirty="0" err="1"/>
              <a:t>দরকার</a:t>
            </a:r>
            <a:r>
              <a:rPr lang="en-US" dirty="0"/>
              <a:t> </a:t>
            </a:r>
            <a:r>
              <a:rPr lang="en-US" dirty="0" err="1"/>
              <a:t>নাই</a:t>
            </a:r>
            <a:r>
              <a:rPr lang="en-US" dirty="0"/>
              <a:t>,  </a:t>
            </a:r>
          </a:p>
          <a:p>
            <a:pPr algn="ctr"/>
            <a:r>
              <a:rPr lang="en-US" dirty="0" err="1"/>
              <a:t>শরীয়া</a:t>
            </a:r>
            <a:r>
              <a:rPr lang="en-US" dirty="0"/>
              <a:t> </a:t>
            </a:r>
            <a:r>
              <a:rPr lang="en-US" dirty="0" err="1"/>
              <a:t>আইন</a:t>
            </a:r>
            <a:r>
              <a:rPr lang="en-US" dirty="0"/>
              <a:t> </a:t>
            </a:r>
            <a:r>
              <a:rPr lang="en-US" dirty="0" err="1"/>
              <a:t>শব্দটা</a:t>
            </a:r>
            <a:r>
              <a:rPr lang="en-US" dirty="0"/>
              <a:t> </a:t>
            </a:r>
            <a:r>
              <a:rPr lang="en-US" dirty="0" err="1"/>
              <a:t>শুনার</a:t>
            </a:r>
            <a:r>
              <a:rPr lang="en-US" dirty="0"/>
              <a:t> </a:t>
            </a:r>
            <a:r>
              <a:rPr lang="en-US" dirty="0" err="1"/>
              <a:t>পর</a:t>
            </a:r>
            <a:r>
              <a:rPr lang="en-US" dirty="0"/>
              <a:t> </a:t>
            </a:r>
            <a:r>
              <a:rPr lang="en-US" dirty="0" err="1"/>
              <a:t>আমরা</a:t>
            </a:r>
            <a:r>
              <a:rPr lang="en-US" dirty="0"/>
              <a:t> </a:t>
            </a:r>
            <a:r>
              <a:rPr lang="en-US" dirty="0" err="1"/>
              <a:t>সাধারন</a:t>
            </a:r>
            <a:r>
              <a:rPr lang="en-US" dirty="0"/>
              <a:t> </a:t>
            </a:r>
            <a:r>
              <a:rPr lang="en-US" dirty="0" err="1"/>
              <a:t>মুসলিম</a:t>
            </a:r>
            <a:r>
              <a:rPr lang="en-US" dirty="0"/>
              <a:t> </a:t>
            </a:r>
            <a:r>
              <a:rPr lang="en-US" dirty="0" err="1"/>
              <a:t>দের</a:t>
            </a:r>
            <a:r>
              <a:rPr lang="en-US" dirty="0"/>
              <a:t>  </a:t>
            </a:r>
            <a:r>
              <a:rPr lang="en-US" dirty="0" err="1"/>
              <a:t>চোখে</a:t>
            </a:r>
            <a:r>
              <a:rPr lang="en-US" dirty="0"/>
              <a:t> </a:t>
            </a:r>
            <a:r>
              <a:rPr lang="en-US" dirty="0" err="1"/>
              <a:t>কি</a:t>
            </a:r>
            <a:r>
              <a:rPr lang="en-US" dirty="0"/>
              <a:t> </a:t>
            </a:r>
            <a:r>
              <a:rPr lang="en-US" dirty="0" err="1"/>
              <a:t>ভেসে</a:t>
            </a:r>
            <a:r>
              <a:rPr lang="en-US" dirty="0"/>
              <a:t> </a:t>
            </a:r>
            <a:r>
              <a:rPr lang="en-US" dirty="0" err="1"/>
              <a:t>উঠে</a:t>
            </a:r>
            <a:r>
              <a:rPr lang="en-US" dirty="0"/>
              <a:t> –</a:t>
            </a:r>
            <a:r>
              <a:rPr lang="en-US" dirty="0" err="1"/>
              <a:t>তরবারি</a:t>
            </a:r>
            <a:r>
              <a:rPr lang="en-US" dirty="0"/>
              <a:t> </a:t>
            </a:r>
            <a:r>
              <a:rPr lang="en-US" dirty="0" err="1"/>
              <a:t>দিয়ে</a:t>
            </a:r>
            <a:r>
              <a:rPr lang="en-US" dirty="0"/>
              <a:t> </a:t>
            </a:r>
            <a:r>
              <a:rPr lang="en-US" dirty="0" err="1"/>
              <a:t>মধ্য</a:t>
            </a:r>
            <a:r>
              <a:rPr lang="en-US" dirty="0"/>
              <a:t> </a:t>
            </a:r>
            <a:r>
              <a:rPr lang="en-US" dirty="0" err="1"/>
              <a:t>প্রাচ্যের</a:t>
            </a:r>
            <a:r>
              <a:rPr lang="en-US" dirty="0"/>
              <a:t> </a:t>
            </a:r>
            <a:r>
              <a:rPr lang="en-US" dirty="0" err="1"/>
              <a:t>দেশ</a:t>
            </a:r>
            <a:r>
              <a:rPr lang="en-US" dirty="0"/>
              <a:t> </a:t>
            </a:r>
            <a:r>
              <a:rPr lang="en-US" dirty="0" err="1"/>
              <a:t>গুলি</a:t>
            </a:r>
            <a:r>
              <a:rPr lang="en-US" dirty="0"/>
              <a:t> </a:t>
            </a:r>
            <a:r>
              <a:rPr lang="en-US" dirty="0" err="1"/>
              <a:t>মৃত্যদন্ড</a:t>
            </a:r>
            <a:r>
              <a:rPr lang="en-US" dirty="0"/>
              <a:t> </a:t>
            </a:r>
            <a:r>
              <a:rPr lang="en-US" dirty="0" err="1"/>
              <a:t>দিচ্ছে</a:t>
            </a:r>
            <a:r>
              <a:rPr lang="en-US" dirty="0"/>
              <a:t>, </a:t>
            </a:r>
            <a:r>
              <a:rPr lang="en-US" dirty="0" err="1"/>
              <a:t>চুরি</a:t>
            </a:r>
            <a:r>
              <a:rPr lang="en-US" dirty="0"/>
              <a:t> </a:t>
            </a:r>
            <a:r>
              <a:rPr lang="en-US" dirty="0" err="1"/>
              <a:t>করার</a:t>
            </a:r>
            <a:r>
              <a:rPr lang="en-US" dirty="0"/>
              <a:t> </a:t>
            </a:r>
            <a:r>
              <a:rPr lang="en-US" dirty="0" err="1"/>
              <a:t>অপরাদে</a:t>
            </a:r>
            <a:r>
              <a:rPr lang="en-US" dirty="0"/>
              <a:t> </a:t>
            </a:r>
            <a:r>
              <a:rPr lang="en-US" dirty="0" err="1"/>
              <a:t>হাত</a:t>
            </a:r>
            <a:r>
              <a:rPr lang="en-US" dirty="0"/>
              <a:t> </a:t>
            </a:r>
            <a:r>
              <a:rPr lang="en-US" dirty="0" err="1"/>
              <a:t>কেটে</a:t>
            </a:r>
            <a:r>
              <a:rPr lang="en-US" dirty="0"/>
              <a:t> </a:t>
            </a:r>
            <a:r>
              <a:rPr lang="en-US" dirty="0" err="1"/>
              <a:t>দিচ্ছে</a:t>
            </a:r>
            <a:r>
              <a:rPr lang="en-US" dirty="0"/>
              <a:t>।</a:t>
            </a:r>
          </a:p>
          <a:p>
            <a:pPr algn="ctr"/>
            <a:r>
              <a:rPr lang="en-US" dirty="0" err="1"/>
              <a:t>ধর্ষণের</a:t>
            </a:r>
            <a:r>
              <a:rPr lang="en-US" dirty="0"/>
              <a:t> </a:t>
            </a:r>
            <a:r>
              <a:rPr lang="en-US" dirty="0" err="1"/>
              <a:t>অপরাদে</a:t>
            </a:r>
            <a:r>
              <a:rPr lang="en-US" dirty="0"/>
              <a:t> </a:t>
            </a:r>
            <a:r>
              <a:rPr lang="en-US" dirty="0" err="1"/>
              <a:t>অবিবাহিত</a:t>
            </a:r>
            <a:r>
              <a:rPr lang="en-US" dirty="0"/>
              <a:t> </a:t>
            </a:r>
            <a:r>
              <a:rPr lang="en-US" dirty="0" err="1"/>
              <a:t>দের</a:t>
            </a:r>
            <a:r>
              <a:rPr lang="en-US" dirty="0"/>
              <a:t> </a:t>
            </a:r>
            <a:r>
              <a:rPr lang="en-US" dirty="0" err="1"/>
              <a:t>চাবুক</a:t>
            </a:r>
            <a:r>
              <a:rPr lang="en-US" dirty="0"/>
              <a:t> </a:t>
            </a:r>
            <a:r>
              <a:rPr lang="en-US" dirty="0" err="1"/>
              <a:t>মারতেছে</a:t>
            </a:r>
            <a:r>
              <a:rPr lang="en-US" dirty="0"/>
              <a:t>, </a:t>
            </a:r>
            <a:r>
              <a:rPr lang="en-US" dirty="0" err="1"/>
              <a:t>বিবাহিত</a:t>
            </a:r>
            <a:r>
              <a:rPr lang="en-US" dirty="0"/>
              <a:t> </a:t>
            </a:r>
            <a:r>
              <a:rPr lang="en-US" dirty="0" err="1"/>
              <a:t>দের</a:t>
            </a:r>
            <a:r>
              <a:rPr lang="en-US" dirty="0"/>
              <a:t> </a:t>
            </a:r>
            <a:r>
              <a:rPr lang="en-US" dirty="0" err="1"/>
              <a:t>কে</a:t>
            </a:r>
            <a:r>
              <a:rPr lang="en-US" dirty="0"/>
              <a:t> </a:t>
            </a:r>
            <a:r>
              <a:rPr lang="en-US" dirty="0" err="1"/>
              <a:t>হত্যা</a:t>
            </a:r>
            <a:r>
              <a:rPr lang="en-US" dirty="0"/>
              <a:t> </a:t>
            </a:r>
            <a:r>
              <a:rPr lang="en-US" dirty="0" err="1"/>
              <a:t>করা</a:t>
            </a:r>
            <a:r>
              <a:rPr lang="en-US" dirty="0"/>
              <a:t> </a:t>
            </a:r>
            <a:r>
              <a:rPr lang="en-US" dirty="0" err="1"/>
              <a:t>হচ্ছে</a:t>
            </a:r>
            <a:r>
              <a:rPr lang="en-US" dirty="0"/>
              <a:t>। </a:t>
            </a:r>
            <a:r>
              <a:rPr lang="en-US" dirty="0" err="1"/>
              <a:t>এর</a:t>
            </a:r>
            <a:r>
              <a:rPr lang="en-US" dirty="0"/>
              <a:t> </a:t>
            </a:r>
            <a:r>
              <a:rPr lang="en-US" dirty="0" err="1"/>
              <a:t>কোনটিই</a:t>
            </a:r>
            <a:r>
              <a:rPr lang="en-US" dirty="0"/>
              <a:t> </a:t>
            </a:r>
            <a:r>
              <a:rPr lang="en-US" dirty="0" err="1"/>
              <a:t>যেহেতু</a:t>
            </a:r>
            <a:r>
              <a:rPr lang="en-US" dirty="0"/>
              <a:t> </a:t>
            </a:r>
            <a:r>
              <a:rPr lang="en-US" dirty="0" err="1"/>
              <a:t>নেই</a:t>
            </a:r>
            <a:r>
              <a:rPr lang="en-US" dirty="0"/>
              <a:t>, </a:t>
            </a:r>
            <a:r>
              <a:rPr lang="en-US" dirty="0" err="1"/>
              <a:t>সুতরাং</a:t>
            </a:r>
            <a:r>
              <a:rPr lang="en-US" dirty="0"/>
              <a:t> </a:t>
            </a:r>
            <a:r>
              <a:rPr lang="en-US" dirty="0" err="1"/>
              <a:t>আমাদের</a:t>
            </a:r>
            <a:r>
              <a:rPr lang="en-US" dirty="0"/>
              <a:t> </a:t>
            </a:r>
            <a:r>
              <a:rPr lang="en-US" dirty="0" err="1"/>
              <a:t>দেশে</a:t>
            </a:r>
            <a:r>
              <a:rPr lang="en-US" dirty="0"/>
              <a:t> </a:t>
            </a:r>
            <a:r>
              <a:rPr lang="en-US" dirty="0" err="1"/>
              <a:t>শরিয়া</a:t>
            </a:r>
            <a:r>
              <a:rPr lang="en-US" dirty="0"/>
              <a:t> </a:t>
            </a:r>
            <a:r>
              <a:rPr lang="en-US" dirty="0" err="1"/>
              <a:t>আইন</a:t>
            </a:r>
            <a:r>
              <a:rPr lang="en-US" dirty="0"/>
              <a:t> </a:t>
            </a:r>
            <a:r>
              <a:rPr lang="en-US" dirty="0" err="1"/>
              <a:t>নেই</a:t>
            </a:r>
            <a:r>
              <a:rPr lang="en-US" dirty="0"/>
              <a:t>। </a:t>
            </a:r>
            <a:r>
              <a:rPr lang="en-US" dirty="0" err="1"/>
              <a:t>সোজা</a:t>
            </a:r>
            <a:r>
              <a:rPr lang="en-US" dirty="0"/>
              <a:t> </a:t>
            </a:r>
            <a:r>
              <a:rPr lang="en-US" dirty="0" err="1"/>
              <a:t>হিসাব</a:t>
            </a:r>
            <a:r>
              <a:rPr lang="en-US" dirty="0"/>
              <a:t>।</a:t>
            </a:r>
          </a:p>
          <a:p>
            <a:pPr algn="ctr"/>
            <a:endParaRPr lang="en-US" dirty="0"/>
          </a:p>
        </p:txBody>
      </p:sp>
      <p:sp>
        <p:nvSpPr>
          <p:cNvPr id="3" name="Oval Callout 2"/>
          <p:cNvSpPr/>
          <p:nvPr/>
        </p:nvSpPr>
        <p:spPr>
          <a:xfrm>
            <a:off x="3812145" y="4018210"/>
            <a:ext cx="5486400" cy="2034862"/>
          </a:xfrm>
          <a:prstGeom prst="wedgeEllipseCallout">
            <a:avLst/>
          </a:prstGeom>
          <a:ln>
            <a:noFill/>
          </a:ln>
          <a:effectLst>
            <a:outerShdw blurRad="149987" dist="250190" dir="8460000" algn="ctr">
              <a:srgbClr val="000000">
                <a:alpha val="28000"/>
              </a:srgbClr>
            </a:outerShdw>
          </a:effectLst>
          <a:scene3d>
            <a:camera prst="orthographicFront">
              <a:rot lat="0" lon="0" rev="0"/>
            </a:camera>
            <a:lightRig rig="contrasting" dir="t">
              <a:rot lat="0" lon="0" rev="1500000"/>
            </a:lightRig>
          </a:scene3d>
          <a:sp3d prstMaterial="metal">
            <a:bevelT w="88900" h="88900"/>
          </a:sp3d>
        </p:spPr>
        <p:style>
          <a:lnRef idx="2">
            <a:schemeClr val="accent6">
              <a:shade val="50000"/>
            </a:schemeClr>
          </a:lnRef>
          <a:fillRef idx="1">
            <a:schemeClr val="accent6"/>
          </a:fillRef>
          <a:effectRef idx="0">
            <a:schemeClr val="accent6"/>
          </a:effectRef>
          <a:fontRef idx="minor">
            <a:schemeClr val="lt1"/>
          </a:fontRef>
        </p:style>
        <p:txBody>
          <a:bodyPr rtlCol="0" anchor="ctr"/>
          <a:lstStyle/>
          <a:p>
            <a:pPr algn="ctr"/>
            <a:r>
              <a:rPr lang="en-US" dirty="0" err="1"/>
              <a:t>শুধু</a:t>
            </a:r>
            <a:r>
              <a:rPr lang="en-US" dirty="0"/>
              <a:t> </a:t>
            </a:r>
            <a:r>
              <a:rPr lang="en-US" dirty="0" err="1"/>
              <a:t>এইটুকুই</a:t>
            </a:r>
            <a:r>
              <a:rPr lang="en-US" dirty="0"/>
              <a:t> </a:t>
            </a:r>
            <a:r>
              <a:rPr lang="en-US" dirty="0" err="1"/>
              <a:t>শরিয়া</a:t>
            </a:r>
            <a:r>
              <a:rPr lang="en-US" dirty="0"/>
              <a:t> </a:t>
            </a:r>
            <a:r>
              <a:rPr lang="en-US" dirty="0" err="1"/>
              <a:t>আইন</a:t>
            </a:r>
            <a:r>
              <a:rPr lang="en-US" dirty="0"/>
              <a:t>, </a:t>
            </a:r>
            <a:r>
              <a:rPr lang="en-US" dirty="0" err="1"/>
              <a:t>এই</a:t>
            </a:r>
            <a:r>
              <a:rPr lang="en-US" dirty="0"/>
              <a:t> ২-৪ </a:t>
            </a:r>
            <a:r>
              <a:rPr lang="en-US" dirty="0" err="1"/>
              <a:t>টা</a:t>
            </a:r>
            <a:r>
              <a:rPr lang="en-US" dirty="0"/>
              <a:t> </a:t>
            </a:r>
            <a:r>
              <a:rPr lang="en-US" dirty="0" err="1"/>
              <a:t>আইন</a:t>
            </a:r>
            <a:r>
              <a:rPr lang="en-US" dirty="0"/>
              <a:t> </a:t>
            </a:r>
            <a:r>
              <a:rPr lang="en-US" dirty="0" err="1"/>
              <a:t>দিয়েই</a:t>
            </a:r>
            <a:r>
              <a:rPr lang="en-US" dirty="0"/>
              <a:t> </a:t>
            </a:r>
            <a:r>
              <a:rPr lang="en-US" dirty="0" err="1"/>
              <a:t>কি</a:t>
            </a:r>
            <a:r>
              <a:rPr lang="en-US" dirty="0"/>
              <a:t> </a:t>
            </a:r>
            <a:r>
              <a:rPr lang="en-US" dirty="0" err="1"/>
              <a:t>মুসলিমরা</a:t>
            </a:r>
            <a:r>
              <a:rPr lang="en-US" dirty="0"/>
              <a:t>  </a:t>
            </a:r>
            <a:r>
              <a:rPr lang="en-US" dirty="0" err="1"/>
              <a:t>প্রায়</a:t>
            </a:r>
            <a:r>
              <a:rPr lang="en-US" dirty="0"/>
              <a:t> ১৩০০ </a:t>
            </a:r>
            <a:r>
              <a:rPr lang="en-US" dirty="0" err="1"/>
              <a:t>বছর</a:t>
            </a:r>
            <a:r>
              <a:rPr lang="en-US" dirty="0"/>
              <a:t> (৬৩২-১৯১৫ </a:t>
            </a:r>
            <a:r>
              <a:rPr lang="en-US" dirty="0" err="1"/>
              <a:t>খ্রিস্টাব্দ</a:t>
            </a:r>
            <a:r>
              <a:rPr lang="en-US" dirty="0"/>
              <a:t> ) </a:t>
            </a:r>
            <a:r>
              <a:rPr lang="en-US" dirty="0" err="1"/>
              <a:t>পৃথিবীর</a:t>
            </a:r>
            <a:r>
              <a:rPr lang="en-US" dirty="0"/>
              <a:t> </a:t>
            </a:r>
            <a:r>
              <a:rPr lang="en-US" dirty="0" err="1"/>
              <a:t>সবচেয়ে</a:t>
            </a:r>
            <a:r>
              <a:rPr lang="en-US" dirty="0"/>
              <a:t> </a:t>
            </a:r>
            <a:r>
              <a:rPr lang="en-US" dirty="0" err="1"/>
              <a:t>বড়</a:t>
            </a:r>
            <a:r>
              <a:rPr lang="en-US" dirty="0"/>
              <a:t> </a:t>
            </a:r>
            <a:r>
              <a:rPr lang="en-US" dirty="0" err="1"/>
              <a:t>পরাশক্তির</a:t>
            </a:r>
            <a:r>
              <a:rPr lang="en-US" dirty="0"/>
              <a:t> </a:t>
            </a:r>
            <a:r>
              <a:rPr lang="en-US" dirty="0" err="1"/>
              <a:t>দেশ</a:t>
            </a:r>
            <a:r>
              <a:rPr lang="en-US" dirty="0"/>
              <a:t> </a:t>
            </a:r>
            <a:r>
              <a:rPr lang="en-US" dirty="0" err="1"/>
              <a:t>ছিল</a:t>
            </a:r>
            <a:r>
              <a:rPr lang="en-US" dirty="0"/>
              <a:t>?? </a:t>
            </a:r>
          </a:p>
        </p:txBody>
      </p:sp>
      <p:sp>
        <p:nvSpPr>
          <p:cNvPr id="7" name="Slide Number Placeholder 6"/>
          <p:cNvSpPr>
            <a:spLocks noGrp="1"/>
          </p:cNvSpPr>
          <p:nvPr>
            <p:ph type="sldNum" sz="quarter" idx="12"/>
          </p:nvPr>
        </p:nvSpPr>
        <p:spPr/>
        <p:txBody>
          <a:bodyPr/>
          <a:lstStyle/>
          <a:p>
            <a:fld id="{FECC332B-882E-4129-ABBA-696D76EBE626}" type="slidenum">
              <a:rPr lang="en-US" smtClean="0"/>
              <a:t>11</a:t>
            </a:fld>
            <a:endParaRPr lang="en-US"/>
          </a:p>
        </p:txBody>
      </p:sp>
      <p:sp>
        <p:nvSpPr>
          <p:cNvPr id="8" name="Oval Callout 7"/>
          <p:cNvSpPr/>
          <p:nvPr/>
        </p:nvSpPr>
        <p:spPr>
          <a:xfrm>
            <a:off x="0" y="6254897"/>
            <a:ext cx="1026941" cy="466578"/>
          </a:xfrm>
          <a:prstGeom prst="wedgeEllipseCallout">
            <a:avLst/>
          </a:prstGeom>
          <a:ln>
            <a:noFill/>
          </a:ln>
          <a:effectLst>
            <a:outerShdw blurRad="149987" dist="250190" dir="8460000" algn="ctr">
              <a:srgbClr val="000000">
                <a:alpha val="28000"/>
              </a:srgbClr>
            </a:outerShdw>
          </a:effectLst>
          <a:scene3d>
            <a:camera prst="orthographicFront">
              <a:rot lat="0" lon="0" rev="0"/>
            </a:camera>
            <a:lightRig rig="contrasting" dir="t">
              <a:rot lat="0" lon="0" rev="1500000"/>
            </a:lightRig>
          </a:scene3d>
          <a:sp3d prstMaterial="metal">
            <a:bevelT w="88900" h="88900"/>
          </a:sp3d>
        </p:spPr>
        <p:style>
          <a:lnRef idx="2">
            <a:schemeClr val="accent6">
              <a:shade val="50000"/>
            </a:schemeClr>
          </a:lnRef>
          <a:fillRef idx="1">
            <a:schemeClr val="accent6"/>
          </a:fillRef>
          <a:effectRef idx="0">
            <a:schemeClr val="accent6"/>
          </a:effectRef>
          <a:fontRef idx="minor">
            <a:schemeClr val="lt1"/>
          </a:fontRef>
        </p:style>
        <p:txBody>
          <a:bodyPr rtlCol="0" anchor="ctr"/>
          <a:lstStyle/>
          <a:p>
            <a:pPr algn="ctr"/>
            <a:r>
              <a:rPr lang="en-US" dirty="0"/>
              <a:t>উত্তর  </a:t>
            </a:r>
          </a:p>
        </p:txBody>
      </p:sp>
      <p:sp>
        <p:nvSpPr>
          <p:cNvPr id="9" name="Oval Callout 8"/>
          <p:cNvSpPr/>
          <p:nvPr/>
        </p:nvSpPr>
        <p:spPr>
          <a:xfrm>
            <a:off x="0" y="0"/>
            <a:ext cx="1026941" cy="466578"/>
          </a:xfrm>
          <a:prstGeom prst="wedgeEllipseCallout">
            <a:avLst/>
          </a:prstGeom>
          <a:ln>
            <a:noFill/>
          </a:ln>
          <a:effectLst>
            <a:outerShdw blurRad="107950" dist="12700" dir="5400000" algn="ctr">
              <a:srgbClr val="000000"/>
            </a:outerShdw>
          </a:effectLst>
          <a:scene3d>
            <a:camera prst="orthographicFront">
              <a:rot lat="0" lon="0" rev="0"/>
            </a:camera>
            <a:lightRig rig="soft" dir="t">
              <a:rot lat="0" lon="0" rev="0"/>
            </a:lightRig>
          </a:scene3d>
          <a:sp3d contourW="44450" prstMaterial="matte">
            <a:bevelT w="63500" h="63500" prst="artDeco"/>
            <a:contourClr>
              <a:srgbClr val="FFFFFF"/>
            </a:contourClr>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a:t>প্রশ্ন </a:t>
            </a:r>
          </a:p>
        </p:txBody>
      </p:sp>
    </p:spTree>
    <p:extLst>
      <p:ext uri="{BB962C8B-B14F-4D97-AF65-F5344CB8AC3E}">
        <p14:creationId xmlns:p14="http://schemas.microsoft.com/office/powerpoint/2010/main" val="2091557455"/>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val Callout 1"/>
          <p:cNvSpPr/>
          <p:nvPr/>
        </p:nvSpPr>
        <p:spPr>
          <a:xfrm>
            <a:off x="4121238" y="233289"/>
            <a:ext cx="3078051" cy="1365160"/>
          </a:xfrm>
          <a:prstGeom prst="wedgeEllipseCallout">
            <a:avLst/>
          </a:prstGeom>
          <a:ln>
            <a:noFill/>
          </a:ln>
          <a:effectLst>
            <a:outerShdw blurRad="107950" dist="12700" dir="5400000" algn="ctr">
              <a:srgbClr val="000000"/>
            </a:outerShdw>
          </a:effectLst>
          <a:scene3d>
            <a:camera prst="orthographicFront">
              <a:rot lat="0" lon="0" rev="0"/>
            </a:camera>
            <a:lightRig rig="soft" dir="t">
              <a:rot lat="0" lon="0" rev="0"/>
            </a:lightRig>
          </a:scene3d>
          <a:sp3d contourW="44450" prstMaterial="matte">
            <a:bevelT w="63500" h="63500" prst="artDeco"/>
            <a:contourClr>
              <a:srgbClr val="FFFFFF"/>
            </a:contourClr>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err="1"/>
              <a:t>তাহলে</a:t>
            </a:r>
            <a:r>
              <a:rPr lang="en-US" dirty="0"/>
              <a:t> </a:t>
            </a:r>
            <a:r>
              <a:rPr lang="en-US" dirty="0" err="1"/>
              <a:t>আপনি</a:t>
            </a:r>
            <a:r>
              <a:rPr lang="en-US" dirty="0"/>
              <a:t> </a:t>
            </a:r>
            <a:r>
              <a:rPr lang="en-US" dirty="0" err="1"/>
              <a:t>বলুন</a:t>
            </a:r>
            <a:r>
              <a:rPr lang="en-US" dirty="0"/>
              <a:t> </a:t>
            </a:r>
            <a:r>
              <a:rPr lang="en-US" dirty="0" err="1"/>
              <a:t>শরিয়া</a:t>
            </a:r>
            <a:r>
              <a:rPr lang="en-US" dirty="0"/>
              <a:t> </a:t>
            </a:r>
            <a:r>
              <a:rPr lang="en-US" dirty="0" err="1"/>
              <a:t>আইন</a:t>
            </a:r>
            <a:r>
              <a:rPr lang="en-US" dirty="0"/>
              <a:t> </a:t>
            </a:r>
            <a:r>
              <a:rPr lang="en-US" dirty="0" err="1"/>
              <a:t>কি</a:t>
            </a:r>
            <a:r>
              <a:rPr lang="en-US" dirty="0"/>
              <a:t>??</a:t>
            </a:r>
          </a:p>
        </p:txBody>
      </p:sp>
      <p:sp>
        <p:nvSpPr>
          <p:cNvPr id="3" name="Oval Callout 2"/>
          <p:cNvSpPr/>
          <p:nvPr/>
        </p:nvSpPr>
        <p:spPr>
          <a:xfrm>
            <a:off x="2803037" y="2394281"/>
            <a:ext cx="7740203" cy="3026536"/>
          </a:xfrm>
          <a:prstGeom prst="wedgeEllipseCallout">
            <a:avLst/>
          </a:prstGeom>
          <a:ln>
            <a:noFill/>
          </a:ln>
          <a:effectLst>
            <a:outerShdw blurRad="149987" dist="250190" dir="8460000" algn="ctr">
              <a:srgbClr val="000000">
                <a:alpha val="28000"/>
              </a:srgbClr>
            </a:outerShdw>
          </a:effectLst>
          <a:scene3d>
            <a:camera prst="orthographicFront">
              <a:rot lat="0" lon="0" rev="0"/>
            </a:camera>
            <a:lightRig rig="contrasting" dir="t">
              <a:rot lat="0" lon="0" rev="1500000"/>
            </a:lightRig>
          </a:scene3d>
          <a:sp3d prstMaterial="metal">
            <a:bevelT w="88900" h="88900"/>
          </a:sp3d>
        </p:spPr>
        <p:style>
          <a:lnRef idx="2">
            <a:schemeClr val="accent6">
              <a:shade val="50000"/>
            </a:schemeClr>
          </a:lnRef>
          <a:fillRef idx="1">
            <a:schemeClr val="accent6"/>
          </a:fillRef>
          <a:effectRef idx="0">
            <a:schemeClr val="accent6"/>
          </a:effectRef>
          <a:fontRef idx="minor">
            <a:schemeClr val="lt1"/>
          </a:fontRef>
        </p:style>
        <p:txBody>
          <a:bodyPr rtlCol="0" anchor="ctr"/>
          <a:lstStyle/>
          <a:p>
            <a:pPr algn="ctr"/>
            <a:r>
              <a:rPr lang="en-US" dirty="0" err="1"/>
              <a:t>শরিয়া</a:t>
            </a:r>
            <a:r>
              <a:rPr lang="en-US" dirty="0"/>
              <a:t> </a:t>
            </a:r>
            <a:r>
              <a:rPr lang="en-US" dirty="0" err="1"/>
              <a:t>শব্দের</a:t>
            </a:r>
            <a:r>
              <a:rPr lang="en-US" dirty="0"/>
              <a:t> </a:t>
            </a:r>
            <a:r>
              <a:rPr lang="en-US" dirty="0" err="1"/>
              <a:t>বাংলা</a:t>
            </a:r>
            <a:r>
              <a:rPr lang="en-US" dirty="0"/>
              <a:t> </a:t>
            </a:r>
            <a:r>
              <a:rPr lang="en-US" dirty="0" err="1"/>
              <a:t>অর্থ</a:t>
            </a:r>
            <a:r>
              <a:rPr lang="en-US" dirty="0"/>
              <a:t> </a:t>
            </a:r>
            <a:r>
              <a:rPr lang="en-US" dirty="0" err="1"/>
              <a:t>হল</a:t>
            </a:r>
            <a:r>
              <a:rPr lang="en-US" dirty="0"/>
              <a:t>-</a:t>
            </a:r>
          </a:p>
          <a:p>
            <a:pPr marL="285750" indent="-285750" algn="ctr">
              <a:buFont typeface="Wingdings" panose="05000000000000000000" pitchFamily="2" charset="2"/>
              <a:buChar char="Ø"/>
            </a:pPr>
            <a:r>
              <a:rPr lang="en-US" dirty="0" err="1"/>
              <a:t>পথ</a:t>
            </a:r>
            <a:r>
              <a:rPr lang="en-US" dirty="0"/>
              <a:t>, </a:t>
            </a:r>
          </a:p>
          <a:p>
            <a:pPr marL="285750" indent="-285750" algn="ctr">
              <a:buFont typeface="Wingdings" panose="05000000000000000000" pitchFamily="2" charset="2"/>
              <a:buChar char="Ø"/>
            </a:pPr>
            <a:r>
              <a:rPr lang="en-US" dirty="0" err="1"/>
              <a:t>পানির</a:t>
            </a:r>
            <a:r>
              <a:rPr lang="en-US" dirty="0"/>
              <a:t> </a:t>
            </a:r>
            <a:r>
              <a:rPr lang="en-US" dirty="0" err="1"/>
              <a:t>চলার</a:t>
            </a:r>
            <a:r>
              <a:rPr lang="en-US" dirty="0"/>
              <a:t> </a:t>
            </a:r>
            <a:r>
              <a:rPr lang="en-US" dirty="0" err="1"/>
              <a:t>পথ</a:t>
            </a:r>
            <a:r>
              <a:rPr lang="en-US" dirty="0"/>
              <a:t>।</a:t>
            </a:r>
          </a:p>
          <a:p>
            <a:pPr algn="ctr"/>
            <a:r>
              <a:rPr lang="en-US" dirty="0" err="1"/>
              <a:t>ইসলামিক</a:t>
            </a:r>
            <a:r>
              <a:rPr lang="en-US" dirty="0"/>
              <a:t> </a:t>
            </a:r>
            <a:r>
              <a:rPr lang="en-US" dirty="0" err="1"/>
              <a:t>পরিভাষায়</a:t>
            </a:r>
            <a:r>
              <a:rPr lang="en-US" dirty="0"/>
              <a:t> </a:t>
            </a:r>
            <a:r>
              <a:rPr lang="en-US" dirty="0" err="1"/>
              <a:t>বললে</a:t>
            </a:r>
            <a:r>
              <a:rPr lang="en-US" dirty="0"/>
              <a:t> – </a:t>
            </a:r>
            <a:r>
              <a:rPr lang="en-US" dirty="0" err="1"/>
              <a:t>পৃথিবীটা</a:t>
            </a:r>
            <a:r>
              <a:rPr lang="en-US" dirty="0"/>
              <a:t>  </a:t>
            </a:r>
            <a:r>
              <a:rPr lang="en-US" dirty="0" err="1"/>
              <a:t>শান্তিপূর্ণ</a:t>
            </a:r>
            <a:r>
              <a:rPr lang="en-US" dirty="0"/>
              <a:t>  </a:t>
            </a:r>
            <a:r>
              <a:rPr lang="en-US" dirty="0" err="1"/>
              <a:t>ভাবে</a:t>
            </a:r>
            <a:r>
              <a:rPr lang="en-US" dirty="0"/>
              <a:t> </a:t>
            </a:r>
            <a:r>
              <a:rPr lang="en-US" dirty="0" err="1"/>
              <a:t>চালানোর</a:t>
            </a:r>
            <a:r>
              <a:rPr lang="en-US" dirty="0"/>
              <a:t>  </a:t>
            </a:r>
            <a:r>
              <a:rPr lang="en-US" dirty="0" err="1"/>
              <a:t>জন্য</a:t>
            </a:r>
            <a:r>
              <a:rPr lang="en-US" dirty="0"/>
              <a:t> , </a:t>
            </a:r>
            <a:r>
              <a:rPr lang="en-US" dirty="0" err="1"/>
              <a:t>ন্যায়</a:t>
            </a:r>
            <a:r>
              <a:rPr lang="en-US" dirty="0"/>
              <a:t> </a:t>
            </a:r>
            <a:r>
              <a:rPr lang="en-US" dirty="0" err="1"/>
              <a:t>বিচার</a:t>
            </a:r>
            <a:r>
              <a:rPr lang="en-US" dirty="0"/>
              <a:t> </a:t>
            </a:r>
            <a:r>
              <a:rPr lang="en-US" dirty="0" err="1"/>
              <a:t>প্রতিষ্ঠার</a:t>
            </a:r>
            <a:r>
              <a:rPr lang="en-US" dirty="0"/>
              <a:t>  </a:t>
            </a:r>
            <a:r>
              <a:rPr lang="en-US" dirty="0" err="1"/>
              <a:t>জন্য</a:t>
            </a:r>
            <a:r>
              <a:rPr lang="en-US" dirty="0"/>
              <a:t> </a:t>
            </a:r>
            <a:r>
              <a:rPr lang="en-US" dirty="0" err="1"/>
              <a:t>আল্লাহ</a:t>
            </a:r>
            <a:r>
              <a:rPr lang="en-US" dirty="0"/>
              <a:t> </a:t>
            </a:r>
            <a:r>
              <a:rPr lang="en-US" dirty="0" err="1"/>
              <a:t>আমদেরকে</a:t>
            </a:r>
            <a:r>
              <a:rPr lang="en-US" dirty="0"/>
              <a:t> কোরআন, </a:t>
            </a:r>
            <a:r>
              <a:rPr lang="en-US" dirty="0" err="1"/>
              <a:t>হাদিসের</a:t>
            </a:r>
            <a:r>
              <a:rPr lang="en-US" dirty="0"/>
              <a:t> </a:t>
            </a:r>
            <a:r>
              <a:rPr lang="en-US" dirty="0" err="1"/>
              <a:t>মাধ্যমে</a:t>
            </a:r>
            <a:r>
              <a:rPr lang="en-US" dirty="0"/>
              <a:t>  </a:t>
            </a:r>
            <a:r>
              <a:rPr lang="en-US" dirty="0" err="1"/>
              <a:t>কিছু</a:t>
            </a:r>
            <a:r>
              <a:rPr lang="en-US" dirty="0"/>
              <a:t> </a:t>
            </a:r>
            <a:r>
              <a:rPr lang="en-US" dirty="0" err="1"/>
              <a:t>নিয়ম</a:t>
            </a:r>
            <a:r>
              <a:rPr lang="en-US" dirty="0"/>
              <a:t> </a:t>
            </a:r>
            <a:r>
              <a:rPr lang="en-US" dirty="0" err="1"/>
              <a:t>কানুন</a:t>
            </a:r>
            <a:r>
              <a:rPr lang="en-US" dirty="0"/>
              <a:t> </a:t>
            </a:r>
            <a:r>
              <a:rPr lang="en-US" dirty="0" err="1"/>
              <a:t>শিখিয়ে</a:t>
            </a:r>
            <a:r>
              <a:rPr lang="en-US" dirty="0"/>
              <a:t> </a:t>
            </a:r>
            <a:r>
              <a:rPr lang="en-US" dirty="0" err="1"/>
              <a:t>দিয়েছেন</a:t>
            </a:r>
            <a:r>
              <a:rPr lang="en-US" dirty="0"/>
              <a:t> , </a:t>
            </a:r>
            <a:r>
              <a:rPr lang="en-US" dirty="0" err="1"/>
              <a:t>এই</a:t>
            </a:r>
            <a:r>
              <a:rPr lang="en-US" dirty="0"/>
              <a:t> </a:t>
            </a:r>
            <a:r>
              <a:rPr lang="en-US" dirty="0" err="1"/>
              <a:t>নিয়ম</a:t>
            </a:r>
            <a:r>
              <a:rPr lang="en-US" dirty="0"/>
              <a:t> </a:t>
            </a:r>
            <a:r>
              <a:rPr lang="en-US" dirty="0" err="1"/>
              <a:t>কানুন</a:t>
            </a:r>
            <a:r>
              <a:rPr lang="en-US" dirty="0"/>
              <a:t> </a:t>
            </a:r>
            <a:r>
              <a:rPr lang="en-US" dirty="0" err="1"/>
              <a:t>গুলোকেই</a:t>
            </a:r>
            <a:r>
              <a:rPr lang="en-US" dirty="0"/>
              <a:t> </a:t>
            </a:r>
            <a:r>
              <a:rPr lang="en-US" dirty="0" err="1"/>
              <a:t>ইসলামিক</a:t>
            </a:r>
            <a:r>
              <a:rPr lang="en-US" dirty="0"/>
              <a:t> </a:t>
            </a:r>
            <a:r>
              <a:rPr lang="en-US" dirty="0" err="1"/>
              <a:t>পরিভাষায়</a:t>
            </a:r>
            <a:r>
              <a:rPr lang="en-US" dirty="0"/>
              <a:t> </a:t>
            </a:r>
            <a:r>
              <a:rPr lang="en-US" dirty="0" err="1"/>
              <a:t>শরিয়া</a:t>
            </a:r>
            <a:r>
              <a:rPr lang="en-US" dirty="0"/>
              <a:t> </a:t>
            </a:r>
            <a:r>
              <a:rPr lang="en-US" dirty="0" err="1"/>
              <a:t>আইন</a:t>
            </a:r>
            <a:r>
              <a:rPr lang="en-US" dirty="0"/>
              <a:t> </a:t>
            </a:r>
            <a:r>
              <a:rPr lang="en-US" dirty="0" err="1"/>
              <a:t>বলে</a:t>
            </a:r>
            <a:r>
              <a:rPr lang="en-US" dirty="0"/>
              <a:t>।  </a:t>
            </a:r>
          </a:p>
        </p:txBody>
      </p:sp>
      <p:sp>
        <p:nvSpPr>
          <p:cNvPr id="7" name="Slide Number Placeholder 6"/>
          <p:cNvSpPr>
            <a:spLocks noGrp="1"/>
          </p:cNvSpPr>
          <p:nvPr>
            <p:ph type="sldNum" sz="quarter" idx="12"/>
          </p:nvPr>
        </p:nvSpPr>
        <p:spPr/>
        <p:txBody>
          <a:bodyPr/>
          <a:lstStyle/>
          <a:p>
            <a:fld id="{FECC332B-882E-4129-ABBA-696D76EBE626}" type="slidenum">
              <a:rPr lang="en-US" smtClean="0"/>
              <a:t>12</a:t>
            </a:fld>
            <a:endParaRPr lang="en-US"/>
          </a:p>
        </p:txBody>
      </p:sp>
      <p:sp>
        <p:nvSpPr>
          <p:cNvPr id="8" name="Oval Callout 7"/>
          <p:cNvSpPr/>
          <p:nvPr/>
        </p:nvSpPr>
        <p:spPr>
          <a:xfrm>
            <a:off x="0" y="6254897"/>
            <a:ext cx="1026941" cy="466578"/>
          </a:xfrm>
          <a:prstGeom prst="wedgeEllipseCallout">
            <a:avLst/>
          </a:prstGeom>
          <a:ln>
            <a:noFill/>
          </a:ln>
          <a:effectLst>
            <a:outerShdw blurRad="149987" dist="250190" dir="8460000" algn="ctr">
              <a:srgbClr val="000000">
                <a:alpha val="28000"/>
              </a:srgbClr>
            </a:outerShdw>
          </a:effectLst>
          <a:scene3d>
            <a:camera prst="orthographicFront">
              <a:rot lat="0" lon="0" rev="0"/>
            </a:camera>
            <a:lightRig rig="contrasting" dir="t">
              <a:rot lat="0" lon="0" rev="1500000"/>
            </a:lightRig>
          </a:scene3d>
          <a:sp3d prstMaterial="metal">
            <a:bevelT w="88900" h="88900"/>
          </a:sp3d>
        </p:spPr>
        <p:style>
          <a:lnRef idx="2">
            <a:schemeClr val="accent6">
              <a:shade val="50000"/>
            </a:schemeClr>
          </a:lnRef>
          <a:fillRef idx="1">
            <a:schemeClr val="accent6"/>
          </a:fillRef>
          <a:effectRef idx="0">
            <a:schemeClr val="accent6"/>
          </a:effectRef>
          <a:fontRef idx="minor">
            <a:schemeClr val="lt1"/>
          </a:fontRef>
        </p:style>
        <p:txBody>
          <a:bodyPr rtlCol="0" anchor="ctr"/>
          <a:lstStyle/>
          <a:p>
            <a:pPr algn="ctr"/>
            <a:r>
              <a:rPr lang="en-US" dirty="0"/>
              <a:t>উত্তর  </a:t>
            </a:r>
          </a:p>
        </p:txBody>
      </p:sp>
      <p:sp>
        <p:nvSpPr>
          <p:cNvPr id="9" name="Oval Callout 8"/>
          <p:cNvSpPr/>
          <p:nvPr/>
        </p:nvSpPr>
        <p:spPr>
          <a:xfrm>
            <a:off x="0" y="0"/>
            <a:ext cx="1026941" cy="466578"/>
          </a:xfrm>
          <a:prstGeom prst="wedgeEllipseCallout">
            <a:avLst/>
          </a:prstGeom>
          <a:ln>
            <a:noFill/>
          </a:ln>
          <a:effectLst>
            <a:outerShdw blurRad="107950" dist="12700" dir="5400000" algn="ctr">
              <a:srgbClr val="000000"/>
            </a:outerShdw>
          </a:effectLst>
          <a:scene3d>
            <a:camera prst="orthographicFront">
              <a:rot lat="0" lon="0" rev="0"/>
            </a:camera>
            <a:lightRig rig="soft" dir="t">
              <a:rot lat="0" lon="0" rev="0"/>
            </a:lightRig>
          </a:scene3d>
          <a:sp3d contourW="44450" prstMaterial="matte">
            <a:bevelT w="63500" h="63500" prst="artDeco"/>
            <a:contourClr>
              <a:srgbClr val="FFFFFF"/>
            </a:contourClr>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a:t>প্রশ্ন </a:t>
            </a:r>
          </a:p>
        </p:txBody>
      </p:sp>
    </p:spTree>
    <p:extLst>
      <p:ext uri="{BB962C8B-B14F-4D97-AF65-F5344CB8AC3E}">
        <p14:creationId xmlns:p14="http://schemas.microsoft.com/office/powerpoint/2010/main" val="476946008"/>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val Callout 1"/>
          <p:cNvSpPr/>
          <p:nvPr/>
        </p:nvSpPr>
        <p:spPr>
          <a:xfrm>
            <a:off x="5112911" y="2459865"/>
            <a:ext cx="6967471" cy="3863662"/>
          </a:xfrm>
          <a:prstGeom prst="wedgeEllipseCallout">
            <a:avLst/>
          </a:prstGeom>
          <a:ln>
            <a:noFill/>
          </a:ln>
          <a:effectLst>
            <a:outerShdw blurRad="149987" dist="250190" dir="8460000" algn="ctr">
              <a:srgbClr val="000000">
                <a:alpha val="28000"/>
              </a:srgbClr>
            </a:outerShdw>
          </a:effectLst>
          <a:scene3d>
            <a:camera prst="orthographicFront">
              <a:rot lat="0" lon="0" rev="0"/>
            </a:camera>
            <a:lightRig rig="contrasting" dir="t">
              <a:rot lat="0" lon="0" rev="1500000"/>
            </a:lightRig>
          </a:scene3d>
          <a:sp3d prstMaterial="metal">
            <a:bevelT w="88900" h="88900"/>
          </a:sp3d>
        </p:spPr>
        <p:style>
          <a:lnRef idx="2">
            <a:schemeClr val="accent6">
              <a:shade val="50000"/>
            </a:schemeClr>
          </a:lnRef>
          <a:fillRef idx="1">
            <a:schemeClr val="accent6"/>
          </a:fillRef>
          <a:effectRef idx="0">
            <a:schemeClr val="accent6"/>
          </a:effectRef>
          <a:fontRef idx="minor">
            <a:schemeClr val="lt1"/>
          </a:fontRef>
        </p:style>
        <p:txBody>
          <a:bodyPr rtlCol="0" anchor="ctr"/>
          <a:lstStyle/>
          <a:p>
            <a:pPr algn="ctr"/>
            <a:r>
              <a:rPr lang="en-US" dirty="0" err="1"/>
              <a:t>সূরা</a:t>
            </a:r>
            <a:r>
              <a:rPr lang="en-US" dirty="0"/>
              <a:t> </a:t>
            </a:r>
            <a:r>
              <a:rPr lang="en-US" dirty="0" err="1"/>
              <a:t>বনী</a:t>
            </a:r>
            <a:r>
              <a:rPr lang="en-US" dirty="0"/>
              <a:t> </a:t>
            </a:r>
            <a:r>
              <a:rPr lang="en-US" dirty="0" err="1"/>
              <a:t>ইসরাইল</a:t>
            </a:r>
            <a:r>
              <a:rPr lang="en-US" dirty="0"/>
              <a:t> ১৭:২৩-২৪ </a:t>
            </a:r>
            <a:r>
              <a:rPr lang="en-US" dirty="0" err="1"/>
              <a:t>তোমার</a:t>
            </a:r>
            <a:r>
              <a:rPr lang="en-US" dirty="0"/>
              <a:t> </a:t>
            </a:r>
            <a:r>
              <a:rPr lang="en-US" dirty="0" err="1"/>
              <a:t>রব</a:t>
            </a:r>
            <a:r>
              <a:rPr lang="en-US" dirty="0"/>
              <a:t> </a:t>
            </a:r>
            <a:r>
              <a:rPr lang="en-US" dirty="0" err="1"/>
              <a:t>আদেশ</a:t>
            </a:r>
            <a:r>
              <a:rPr lang="en-US" dirty="0"/>
              <a:t> </a:t>
            </a:r>
            <a:r>
              <a:rPr lang="en-US" dirty="0" err="1"/>
              <a:t>করছেন</a:t>
            </a:r>
            <a:r>
              <a:rPr lang="en-US" dirty="0"/>
              <a:t>, </a:t>
            </a:r>
            <a:r>
              <a:rPr lang="en-US" dirty="0" err="1"/>
              <a:t>তোমরা</a:t>
            </a:r>
            <a:r>
              <a:rPr lang="en-US" dirty="0"/>
              <a:t> </a:t>
            </a:r>
            <a:r>
              <a:rPr lang="en-US" dirty="0" err="1"/>
              <a:t>পিতামাতার</a:t>
            </a:r>
            <a:r>
              <a:rPr lang="en-US" dirty="0"/>
              <a:t> </a:t>
            </a:r>
            <a:r>
              <a:rPr lang="en-US" dirty="0" err="1"/>
              <a:t>সাথে</a:t>
            </a:r>
            <a:r>
              <a:rPr lang="en-US" dirty="0"/>
              <a:t> </a:t>
            </a:r>
            <a:r>
              <a:rPr lang="en-US" dirty="0" err="1"/>
              <a:t>সদ্ব্যবহার</a:t>
            </a:r>
            <a:r>
              <a:rPr lang="en-US" dirty="0"/>
              <a:t> </a:t>
            </a:r>
            <a:r>
              <a:rPr lang="en-US" dirty="0" err="1"/>
              <a:t>কর</a:t>
            </a:r>
            <a:r>
              <a:rPr lang="en-US" dirty="0"/>
              <a:t>, </a:t>
            </a:r>
            <a:r>
              <a:rPr lang="en-US" dirty="0" err="1"/>
              <a:t>তাদের</a:t>
            </a:r>
            <a:r>
              <a:rPr lang="en-US" dirty="0"/>
              <a:t> </a:t>
            </a:r>
            <a:r>
              <a:rPr lang="en-US" dirty="0" err="1"/>
              <a:t>একজন</a:t>
            </a:r>
            <a:r>
              <a:rPr lang="en-US" dirty="0"/>
              <a:t> </a:t>
            </a:r>
            <a:r>
              <a:rPr lang="en-US" dirty="0" err="1"/>
              <a:t>কিংবা</a:t>
            </a:r>
            <a:r>
              <a:rPr lang="en-US" dirty="0"/>
              <a:t> </a:t>
            </a:r>
            <a:r>
              <a:rPr lang="en-US" dirty="0" err="1"/>
              <a:t>উভয়ই</a:t>
            </a:r>
            <a:r>
              <a:rPr lang="en-US" dirty="0"/>
              <a:t> </a:t>
            </a:r>
            <a:r>
              <a:rPr lang="en-US" dirty="0" err="1"/>
              <a:t>যদি</a:t>
            </a:r>
            <a:r>
              <a:rPr lang="en-US" dirty="0"/>
              <a:t> </a:t>
            </a:r>
            <a:r>
              <a:rPr lang="en-US" dirty="0" err="1"/>
              <a:t>তোমার</a:t>
            </a:r>
            <a:r>
              <a:rPr lang="en-US" dirty="0"/>
              <a:t> </a:t>
            </a:r>
            <a:r>
              <a:rPr lang="en-US" dirty="0" err="1"/>
              <a:t>জীবদ্দশায়</a:t>
            </a:r>
            <a:r>
              <a:rPr lang="en-US" dirty="0"/>
              <a:t> </a:t>
            </a:r>
            <a:r>
              <a:rPr lang="en-US" dirty="0" err="1"/>
              <a:t>বাধ্যক্যে</a:t>
            </a:r>
            <a:r>
              <a:rPr lang="en-US" dirty="0"/>
              <a:t> </a:t>
            </a:r>
            <a:r>
              <a:rPr lang="en-US" dirty="0" err="1"/>
              <a:t>উপনীত</a:t>
            </a:r>
            <a:r>
              <a:rPr lang="en-US" dirty="0"/>
              <a:t> </a:t>
            </a:r>
            <a:r>
              <a:rPr lang="en-US" dirty="0" err="1"/>
              <a:t>হয়</a:t>
            </a:r>
            <a:r>
              <a:rPr lang="en-US" dirty="0"/>
              <a:t>, </a:t>
            </a:r>
            <a:r>
              <a:rPr lang="en-US" dirty="0" err="1"/>
              <a:t>তাহলে</a:t>
            </a:r>
            <a:r>
              <a:rPr lang="en-US" dirty="0"/>
              <a:t> </a:t>
            </a:r>
            <a:r>
              <a:rPr lang="en-US" dirty="0" err="1"/>
              <a:t>তাদের</a:t>
            </a:r>
            <a:r>
              <a:rPr lang="en-US" dirty="0"/>
              <a:t> (</a:t>
            </a:r>
            <a:r>
              <a:rPr lang="en-US" dirty="0" err="1"/>
              <a:t>সাথে</a:t>
            </a:r>
            <a:r>
              <a:rPr lang="en-US" dirty="0"/>
              <a:t>) “</a:t>
            </a:r>
            <a:r>
              <a:rPr lang="en-US" dirty="0" err="1"/>
              <a:t>উহ</a:t>
            </a:r>
            <a:r>
              <a:rPr lang="en-US" dirty="0"/>
              <a:t>” </a:t>
            </a:r>
            <a:r>
              <a:rPr lang="en-US" dirty="0" err="1"/>
              <a:t>শব্দটিও</a:t>
            </a:r>
            <a:r>
              <a:rPr lang="en-US" dirty="0"/>
              <a:t> </a:t>
            </a:r>
            <a:r>
              <a:rPr lang="en-US" dirty="0" err="1"/>
              <a:t>বইলো</a:t>
            </a:r>
            <a:r>
              <a:rPr lang="en-US" dirty="0"/>
              <a:t> </a:t>
            </a:r>
            <a:r>
              <a:rPr lang="en-US" dirty="0" err="1"/>
              <a:t>না</a:t>
            </a:r>
            <a:r>
              <a:rPr lang="en-US" dirty="0"/>
              <a:t> </a:t>
            </a:r>
            <a:r>
              <a:rPr lang="en-US" dirty="0" err="1"/>
              <a:t>এবং</a:t>
            </a:r>
            <a:r>
              <a:rPr lang="en-US" dirty="0"/>
              <a:t> </a:t>
            </a:r>
            <a:r>
              <a:rPr lang="en-US" dirty="0" err="1"/>
              <a:t>কখনো</a:t>
            </a:r>
            <a:r>
              <a:rPr lang="en-US" dirty="0"/>
              <a:t> </a:t>
            </a:r>
            <a:r>
              <a:rPr lang="en-US" dirty="0" err="1"/>
              <a:t>তাদের</a:t>
            </a:r>
            <a:r>
              <a:rPr lang="en-US" dirty="0"/>
              <a:t> </a:t>
            </a:r>
            <a:r>
              <a:rPr lang="en-US" dirty="0" err="1"/>
              <a:t>ধমক</a:t>
            </a:r>
            <a:r>
              <a:rPr lang="en-US" dirty="0"/>
              <a:t> </a:t>
            </a:r>
            <a:r>
              <a:rPr lang="en-US" dirty="0" err="1"/>
              <a:t>দিয়ো</a:t>
            </a:r>
            <a:r>
              <a:rPr lang="en-US" dirty="0"/>
              <a:t> </a:t>
            </a:r>
            <a:r>
              <a:rPr lang="en-US" dirty="0" err="1"/>
              <a:t>না</a:t>
            </a:r>
            <a:r>
              <a:rPr lang="en-US" dirty="0"/>
              <a:t>, </a:t>
            </a:r>
            <a:r>
              <a:rPr lang="en-US" dirty="0" err="1"/>
              <a:t>তাদের</a:t>
            </a:r>
            <a:r>
              <a:rPr lang="en-US" dirty="0"/>
              <a:t> </a:t>
            </a:r>
            <a:r>
              <a:rPr lang="en-US" dirty="0" err="1"/>
              <a:t>সাথে</a:t>
            </a:r>
            <a:r>
              <a:rPr lang="en-US" dirty="0"/>
              <a:t> </a:t>
            </a:r>
            <a:r>
              <a:rPr lang="en-US" dirty="0" err="1"/>
              <a:t>সম্মানজনক</a:t>
            </a:r>
            <a:r>
              <a:rPr lang="en-US" dirty="0"/>
              <a:t> </a:t>
            </a:r>
            <a:r>
              <a:rPr lang="en-US" dirty="0" err="1"/>
              <a:t>ভদ্রজনোচিত</a:t>
            </a:r>
            <a:r>
              <a:rPr lang="en-US" dirty="0"/>
              <a:t> </a:t>
            </a:r>
            <a:r>
              <a:rPr lang="en-US" dirty="0" err="1"/>
              <a:t>কথা</a:t>
            </a:r>
            <a:r>
              <a:rPr lang="en-US" dirty="0"/>
              <a:t> </a:t>
            </a:r>
            <a:r>
              <a:rPr lang="en-US" dirty="0" err="1"/>
              <a:t>বল</a:t>
            </a:r>
            <a:r>
              <a:rPr lang="en-US" dirty="0"/>
              <a:t> । </a:t>
            </a:r>
            <a:r>
              <a:rPr lang="en-US" dirty="0" err="1"/>
              <a:t>অনুকম্পায়</a:t>
            </a:r>
            <a:r>
              <a:rPr lang="en-US" dirty="0"/>
              <a:t> </a:t>
            </a:r>
            <a:r>
              <a:rPr lang="en-US" dirty="0" err="1"/>
              <a:t>তুমি</a:t>
            </a:r>
            <a:r>
              <a:rPr lang="en-US" dirty="0"/>
              <a:t> </a:t>
            </a:r>
            <a:r>
              <a:rPr lang="en-US" dirty="0" err="1"/>
              <a:t>তাদের</a:t>
            </a:r>
            <a:r>
              <a:rPr lang="en-US" dirty="0"/>
              <a:t> </a:t>
            </a:r>
            <a:r>
              <a:rPr lang="en-US" dirty="0" err="1"/>
              <a:t>প্রতি</a:t>
            </a:r>
            <a:r>
              <a:rPr lang="en-US" dirty="0"/>
              <a:t> </a:t>
            </a:r>
            <a:r>
              <a:rPr lang="en-US" dirty="0" err="1"/>
              <a:t>বিনয়াবনত</a:t>
            </a:r>
            <a:r>
              <a:rPr lang="en-US" dirty="0"/>
              <a:t> </a:t>
            </a:r>
            <a:r>
              <a:rPr lang="en-US" dirty="0" err="1"/>
              <a:t>থেকো</a:t>
            </a:r>
            <a:r>
              <a:rPr lang="en-US" dirty="0"/>
              <a:t>, </a:t>
            </a:r>
            <a:r>
              <a:rPr lang="en-US" dirty="0" err="1"/>
              <a:t>তুমি</a:t>
            </a:r>
            <a:r>
              <a:rPr lang="en-US" dirty="0"/>
              <a:t> </a:t>
            </a:r>
            <a:r>
              <a:rPr lang="en-US" dirty="0" err="1"/>
              <a:t>বলো</a:t>
            </a:r>
            <a:r>
              <a:rPr lang="en-US" dirty="0"/>
              <a:t>, </a:t>
            </a:r>
            <a:r>
              <a:rPr lang="en-US" dirty="0" err="1"/>
              <a:t>হে</a:t>
            </a:r>
            <a:r>
              <a:rPr lang="en-US" dirty="0"/>
              <a:t> </a:t>
            </a:r>
            <a:r>
              <a:rPr lang="en-US" dirty="0" err="1"/>
              <a:t>আমার</a:t>
            </a:r>
            <a:r>
              <a:rPr lang="en-US" dirty="0"/>
              <a:t> </a:t>
            </a:r>
            <a:r>
              <a:rPr lang="en-US" dirty="0" err="1"/>
              <a:t>রব</a:t>
            </a:r>
            <a:r>
              <a:rPr lang="en-US" dirty="0"/>
              <a:t> , </a:t>
            </a:r>
            <a:r>
              <a:rPr lang="en-US" dirty="0" err="1"/>
              <a:t>ওদের</a:t>
            </a:r>
            <a:r>
              <a:rPr lang="en-US" dirty="0"/>
              <a:t> </a:t>
            </a:r>
            <a:r>
              <a:rPr lang="en-US" dirty="0" err="1"/>
              <a:t>ওপর</a:t>
            </a:r>
            <a:r>
              <a:rPr lang="en-US" dirty="0"/>
              <a:t> (</a:t>
            </a:r>
            <a:r>
              <a:rPr lang="en-US" dirty="0" err="1"/>
              <a:t>ঠিক</a:t>
            </a:r>
            <a:r>
              <a:rPr lang="en-US" dirty="0"/>
              <a:t> </a:t>
            </a:r>
            <a:r>
              <a:rPr lang="en-US" dirty="0" err="1"/>
              <a:t>সেভাবেই</a:t>
            </a:r>
            <a:r>
              <a:rPr lang="en-US" dirty="0"/>
              <a:t> ) </a:t>
            </a:r>
            <a:r>
              <a:rPr lang="en-US" dirty="0" err="1"/>
              <a:t>তুমি</a:t>
            </a:r>
            <a:r>
              <a:rPr lang="en-US" dirty="0"/>
              <a:t> </a:t>
            </a:r>
            <a:r>
              <a:rPr lang="en-US" dirty="0" err="1"/>
              <a:t>দয়া</a:t>
            </a:r>
            <a:r>
              <a:rPr lang="en-US" dirty="0"/>
              <a:t> </a:t>
            </a:r>
            <a:r>
              <a:rPr lang="en-US" dirty="0" err="1"/>
              <a:t>করো</a:t>
            </a:r>
            <a:r>
              <a:rPr lang="en-US" dirty="0"/>
              <a:t> , </a:t>
            </a:r>
            <a:r>
              <a:rPr lang="en-US" dirty="0" err="1"/>
              <a:t>যেমনি</a:t>
            </a:r>
            <a:r>
              <a:rPr lang="en-US" dirty="0"/>
              <a:t> </a:t>
            </a:r>
            <a:r>
              <a:rPr lang="en-US" dirty="0" err="1"/>
              <a:t>করে</a:t>
            </a:r>
            <a:r>
              <a:rPr lang="en-US" dirty="0"/>
              <a:t> </a:t>
            </a:r>
            <a:r>
              <a:rPr lang="en-US" dirty="0" err="1"/>
              <a:t>শৈশবে</a:t>
            </a:r>
            <a:r>
              <a:rPr lang="en-US" dirty="0"/>
              <a:t> </a:t>
            </a:r>
            <a:r>
              <a:rPr lang="en-US" dirty="0" err="1"/>
              <a:t>ওরা</a:t>
            </a:r>
            <a:r>
              <a:rPr lang="en-US" dirty="0"/>
              <a:t> </a:t>
            </a:r>
            <a:r>
              <a:rPr lang="en-US" dirty="0" err="1"/>
              <a:t>আমাকে</a:t>
            </a:r>
            <a:r>
              <a:rPr lang="en-US" dirty="0"/>
              <a:t> (</a:t>
            </a:r>
            <a:r>
              <a:rPr lang="en-US" dirty="0" err="1"/>
              <a:t>দয়া</a:t>
            </a:r>
            <a:r>
              <a:rPr lang="en-US" dirty="0"/>
              <a:t> </a:t>
            </a:r>
            <a:r>
              <a:rPr lang="en-US" dirty="0" err="1"/>
              <a:t>করে</a:t>
            </a:r>
            <a:r>
              <a:rPr lang="en-US" dirty="0"/>
              <a:t>) </a:t>
            </a:r>
            <a:r>
              <a:rPr lang="en-US" dirty="0" err="1"/>
              <a:t>লালন</a:t>
            </a:r>
            <a:r>
              <a:rPr lang="en-US" dirty="0"/>
              <a:t> </a:t>
            </a:r>
            <a:r>
              <a:rPr lang="en-US" dirty="0" err="1"/>
              <a:t>পালন</a:t>
            </a:r>
            <a:r>
              <a:rPr lang="en-US" dirty="0"/>
              <a:t> </a:t>
            </a:r>
            <a:r>
              <a:rPr lang="en-US" dirty="0" err="1"/>
              <a:t>করেছে</a:t>
            </a:r>
            <a:r>
              <a:rPr lang="en-US" dirty="0"/>
              <a:t>। </a:t>
            </a:r>
          </a:p>
        </p:txBody>
      </p:sp>
      <p:sp>
        <p:nvSpPr>
          <p:cNvPr id="3" name="Oval Callout 2"/>
          <p:cNvSpPr/>
          <p:nvPr/>
        </p:nvSpPr>
        <p:spPr>
          <a:xfrm>
            <a:off x="152401" y="139521"/>
            <a:ext cx="6220496" cy="3374265"/>
          </a:xfrm>
          <a:prstGeom prst="wedgeEllipseCallout">
            <a:avLst/>
          </a:prstGeom>
          <a:ln>
            <a:noFill/>
          </a:ln>
          <a:effectLst>
            <a:outerShdw blurRad="149987" dist="250190" dir="8460000" algn="ctr">
              <a:srgbClr val="000000">
                <a:alpha val="28000"/>
              </a:srgbClr>
            </a:outerShdw>
          </a:effectLst>
          <a:scene3d>
            <a:camera prst="orthographicFront">
              <a:rot lat="0" lon="0" rev="0"/>
            </a:camera>
            <a:lightRig rig="contrasting" dir="t">
              <a:rot lat="0" lon="0" rev="1500000"/>
            </a:lightRig>
          </a:scene3d>
          <a:sp3d prstMaterial="metal">
            <a:bevelT w="88900" h="88900"/>
          </a:sp3d>
        </p:spPr>
        <p:style>
          <a:lnRef idx="2">
            <a:schemeClr val="accent6">
              <a:shade val="50000"/>
            </a:schemeClr>
          </a:lnRef>
          <a:fillRef idx="1">
            <a:schemeClr val="accent6"/>
          </a:fillRef>
          <a:effectRef idx="0">
            <a:schemeClr val="accent6"/>
          </a:effectRef>
          <a:fontRef idx="minor">
            <a:schemeClr val="lt1"/>
          </a:fontRef>
        </p:style>
        <p:txBody>
          <a:bodyPr rtlCol="0" anchor="ctr"/>
          <a:lstStyle/>
          <a:p>
            <a:pPr algn="ctr"/>
            <a:r>
              <a:rPr lang="en-US" dirty="0" err="1"/>
              <a:t>সূরা</a:t>
            </a:r>
            <a:r>
              <a:rPr lang="en-US" dirty="0"/>
              <a:t> </a:t>
            </a:r>
            <a:r>
              <a:rPr lang="en-US" dirty="0" err="1"/>
              <a:t>লোকমান</a:t>
            </a:r>
            <a:r>
              <a:rPr lang="en-US" dirty="0"/>
              <a:t> ৩১:১৪ আমি (</a:t>
            </a:r>
            <a:r>
              <a:rPr lang="en-US" dirty="0" err="1"/>
              <a:t>আল্লাহ</a:t>
            </a:r>
            <a:r>
              <a:rPr lang="en-US" dirty="0"/>
              <a:t>) </a:t>
            </a:r>
            <a:r>
              <a:rPr lang="en-US" dirty="0" err="1"/>
              <a:t>মানুষকে</a:t>
            </a:r>
            <a:r>
              <a:rPr lang="en-US" dirty="0"/>
              <a:t> (</a:t>
            </a:r>
            <a:r>
              <a:rPr lang="en-US" dirty="0" err="1"/>
              <a:t>তাদের</a:t>
            </a:r>
            <a:r>
              <a:rPr lang="en-US" dirty="0"/>
              <a:t>) </a:t>
            </a:r>
            <a:r>
              <a:rPr lang="en-US" dirty="0" err="1"/>
              <a:t>পিতা-মাতার</a:t>
            </a:r>
            <a:r>
              <a:rPr lang="en-US" dirty="0"/>
              <a:t> </a:t>
            </a:r>
            <a:r>
              <a:rPr lang="en-US" dirty="0" err="1"/>
              <a:t>সাথে</a:t>
            </a:r>
            <a:r>
              <a:rPr lang="en-US" dirty="0"/>
              <a:t> </a:t>
            </a:r>
            <a:r>
              <a:rPr lang="en-US" dirty="0" err="1"/>
              <a:t>ভালো</a:t>
            </a:r>
            <a:r>
              <a:rPr lang="en-US" dirty="0"/>
              <a:t> </a:t>
            </a:r>
            <a:r>
              <a:rPr lang="en-US" dirty="0" err="1"/>
              <a:t>ব্যবহারের</a:t>
            </a:r>
            <a:r>
              <a:rPr lang="en-US" dirty="0"/>
              <a:t> </a:t>
            </a:r>
            <a:r>
              <a:rPr lang="en-US" dirty="0" err="1"/>
              <a:t>নির্দেশ</a:t>
            </a:r>
            <a:r>
              <a:rPr lang="en-US" dirty="0"/>
              <a:t> </a:t>
            </a:r>
            <a:r>
              <a:rPr lang="en-US" dirty="0" err="1"/>
              <a:t>দিয়েছি</a:t>
            </a:r>
            <a:r>
              <a:rPr lang="en-US" dirty="0"/>
              <a:t>, …</a:t>
            </a:r>
            <a:r>
              <a:rPr lang="en-US" dirty="0" err="1"/>
              <a:t>এবং</a:t>
            </a:r>
            <a:r>
              <a:rPr lang="en-US" dirty="0"/>
              <a:t> </a:t>
            </a:r>
            <a:r>
              <a:rPr lang="en-US" dirty="0" err="1"/>
              <a:t>তোমার</a:t>
            </a:r>
            <a:r>
              <a:rPr lang="en-US" dirty="0"/>
              <a:t> (</a:t>
            </a:r>
            <a:r>
              <a:rPr lang="en-US" dirty="0" err="1"/>
              <a:t>লালন</a:t>
            </a:r>
            <a:r>
              <a:rPr lang="en-US" dirty="0"/>
              <a:t> </a:t>
            </a:r>
            <a:r>
              <a:rPr lang="en-US" dirty="0" err="1"/>
              <a:t>পালনের</a:t>
            </a:r>
            <a:r>
              <a:rPr lang="en-US" dirty="0"/>
              <a:t> </a:t>
            </a:r>
            <a:r>
              <a:rPr lang="en-US" dirty="0" err="1"/>
              <a:t>জন্য</a:t>
            </a:r>
            <a:r>
              <a:rPr lang="en-US" dirty="0"/>
              <a:t>) </a:t>
            </a:r>
            <a:r>
              <a:rPr lang="en-US" dirty="0" err="1"/>
              <a:t>পিতা</a:t>
            </a:r>
            <a:r>
              <a:rPr lang="en-US" dirty="0"/>
              <a:t> </a:t>
            </a:r>
            <a:r>
              <a:rPr lang="en-US" dirty="0" err="1"/>
              <a:t>মাতার</a:t>
            </a:r>
            <a:r>
              <a:rPr lang="en-US" dirty="0"/>
              <a:t> </a:t>
            </a:r>
            <a:r>
              <a:rPr lang="en-US" dirty="0" err="1"/>
              <a:t>কৃতজ্ঞতা</a:t>
            </a:r>
            <a:r>
              <a:rPr lang="en-US" dirty="0"/>
              <a:t> </a:t>
            </a:r>
            <a:r>
              <a:rPr lang="en-US" dirty="0" err="1"/>
              <a:t>আদায়</a:t>
            </a:r>
            <a:r>
              <a:rPr lang="en-US" dirty="0"/>
              <a:t> </a:t>
            </a:r>
            <a:r>
              <a:rPr lang="en-US" dirty="0" err="1"/>
              <a:t>করো</a:t>
            </a:r>
            <a:r>
              <a:rPr lang="en-US" dirty="0"/>
              <a:t>। </a:t>
            </a:r>
          </a:p>
        </p:txBody>
      </p:sp>
      <p:sp>
        <p:nvSpPr>
          <p:cNvPr id="7" name="Slide Number Placeholder 6"/>
          <p:cNvSpPr>
            <a:spLocks noGrp="1"/>
          </p:cNvSpPr>
          <p:nvPr>
            <p:ph type="sldNum" sz="quarter" idx="12"/>
          </p:nvPr>
        </p:nvSpPr>
        <p:spPr/>
        <p:txBody>
          <a:bodyPr/>
          <a:lstStyle/>
          <a:p>
            <a:fld id="{FECC332B-882E-4129-ABBA-696D76EBE626}" type="slidenum">
              <a:rPr lang="en-US" smtClean="0"/>
              <a:t>13</a:t>
            </a:fld>
            <a:endParaRPr lang="en-US"/>
          </a:p>
        </p:txBody>
      </p:sp>
      <p:sp>
        <p:nvSpPr>
          <p:cNvPr id="8" name="Oval Callout 7"/>
          <p:cNvSpPr/>
          <p:nvPr/>
        </p:nvSpPr>
        <p:spPr>
          <a:xfrm>
            <a:off x="0" y="6254897"/>
            <a:ext cx="1026941" cy="466578"/>
          </a:xfrm>
          <a:prstGeom prst="wedgeEllipseCallout">
            <a:avLst/>
          </a:prstGeom>
          <a:ln>
            <a:noFill/>
          </a:ln>
          <a:effectLst>
            <a:outerShdw blurRad="149987" dist="250190" dir="8460000" algn="ctr">
              <a:srgbClr val="000000">
                <a:alpha val="28000"/>
              </a:srgbClr>
            </a:outerShdw>
          </a:effectLst>
          <a:scene3d>
            <a:camera prst="orthographicFront">
              <a:rot lat="0" lon="0" rev="0"/>
            </a:camera>
            <a:lightRig rig="contrasting" dir="t">
              <a:rot lat="0" lon="0" rev="1500000"/>
            </a:lightRig>
          </a:scene3d>
          <a:sp3d prstMaterial="metal">
            <a:bevelT w="88900" h="88900"/>
          </a:sp3d>
        </p:spPr>
        <p:style>
          <a:lnRef idx="2">
            <a:schemeClr val="accent6">
              <a:shade val="50000"/>
            </a:schemeClr>
          </a:lnRef>
          <a:fillRef idx="1">
            <a:schemeClr val="accent6"/>
          </a:fillRef>
          <a:effectRef idx="0">
            <a:schemeClr val="accent6"/>
          </a:effectRef>
          <a:fontRef idx="minor">
            <a:schemeClr val="lt1"/>
          </a:fontRef>
        </p:style>
        <p:txBody>
          <a:bodyPr rtlCol="0" anchor="ctr"/>
          <a:lstStyle/>
          <a:p>
            <a:pPr algn="ctr"/>
            <a:r>
              <a:rPr lang="en-US" dirty="0"/>
              <a:t>উত্তর  </a:t>
            </a:r>
          </a:p>
        </p:txBody>
      </p:sp>
      <p:sp>
        <p:nvSpPr>
          <p:cNvPr id="9" name="Oval Callout 8"/>
          <p:cNvSpPr/>
          <p:nvPr/>
        </p:nvSpPr>
        <p:spPr>
          <a:xfrm>
            <a:off x="0" y="0"/>
            <a:ext cx="1026941" cy="466578"/>
          </a:xfrm>
          <a:prstGeom prst="wedgeEllipseCallout">
            <a:avLst/>
          </a:prstGeom>
          <a:ln>
            <a:noFill/>
          </a:ln>
          <a:effectLst>
            <a:outerShdw blurRad="107950" dist="12700" dir="5400000" algn="ctr">
              <a:srgbClr val="000000"/>
            </a:outerShdw>
          </a:effectLst>
          <a:scene3d>
            <a:camera prst="orthographicFront">
              <a:rot lat="0" lon="0" rev="0"/>
            </a:camera>
            <a:lightRig rig="soft" dir="t">
              <a:rot lat="0" lon="0" rev="0"/>
            </a:lightRig>
          </a:scene3d>
          <a:sp3d contourW="44450" prstMaterial="matte">
            <a:bevelT w="63500" h="63500" prst="artDeco"/>
            <a:contourClr>
              <a:srgbClr val="FFFFFF"/>
            </a:contourClr>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a:t>প্রশ্ন </a:t>
            </a:r>
          </a:p>
        </p:txBody>
      </p:sp>
    </p:spTree>
    <p:extLst>
      <p:ext uri="{BB962C8B-B14F-4D97-AF65-F5344CB8AC3E}">
        <p14:creationId xmlns:p14="http://schemas.microsoft.com/office/powerpoint/2010/main" val="4122596453"/>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val Callout 1"/>
          <p:cNvSpPr/>
          <p:nvPr/>
        </p:nvSpPr>
        <p:spPr>
          <a:xfrm>
            <a:off x="141667" y="334850"/>
            <a:ext cx="5821251" cy="3168203"/>
          </a:xfrm>
          <a:prstGeom prst="wedgeEllipseCallout">
            <a:avLst/>
          </a:prstGeom>
          <a:ln>
            <a:noFill/>
          </a:ln>
          <a:effectLst>
            <a:outerShdw blurRad="149987" dist="250190" dir="8460000" algn="ctr">
              <a:srgbClr val="000000">
                <a:alpha val="28000"/>
              </a:srgbClr>
            </a:outerShdw>
          </a:effectLst>
          <a:scene3d>
            <a:camera prst="orthographicFront">
              <a:rot lat="0" lon="0" rev="0"/>
            </a:camera>
            <a:lightRig rig="contrasting" dir="t">
              <a:rot lat="0" lon="0" rev="1500000"/>
            </a:lightRig>
          </a:scene3d>
          <a:sp3d prstMaterial="metal">
            <a:bevelT w="88900" h="88900"/>
          </a:sp3d>
        </p:spPr>
        <p:style>
          <a:lnRef idx="2">
            <a:schemeClr val="accent6">
              <a:shade val="50000"/>
            </a:schemeClr>
          </a:lnRef>
          <a:fillRef idx="1">
            <a:schemeClr val="accent6"/>
          </a:fillRef>
          <a:effectRef idx="0">
            <a:schemeClr val="accent6"/>
          </a:effectRef>
          <a:fontRef idx="minor">
            <a:schemeClr val="lt1"/>
          </a:fontRef>
        </p:style>
        <p:txBody>
          <a:bodyPr rtlCol="0" anchor="ctr"/>
          <a:lstStyle/>
          <a:p>
            <a:pPr algn="ctr"/>
            <a:r>
              <a:rPr lang="en-US" dirty="0" err="1"/>
              <a:t>রাসুল</a:t>
            </a:r>
            <a:r>
              <a:rPr lang="en-US" dirty="0"/>
              <a:t> (স) </a:t>
            </a:r>
            <a:r>
              <a:rPr lang="en-US" dirty="0" err="1"/>
              <a:t>বলেছেন</a:t>
            </a:r>
            <a:r>
              <a:rPr lang="en-US" dirty="0"/>
              <a:t>, </a:t>
            </a:r>
            <a:r>
              <a:rPr lang="en-US" dirty="0" err="1"/>
              <a:t>মায়ের</a:t>
            </a:r>
            <a:r>
              <a:rPr lang="en-US" dirty="0"/>
              <a:t> </a:t>
            </a:r>
            <a:r>
              <a:rPr lang="en-US" dirty="0" err="1"/>
              <a:t>পায়ের</a:t>
            </a:r>
            <a:r>
              <a:rPr lang="en-US" dirty="0"/>
              <a:t> </a:t>
            </a:r>
            <a:r>
              <a:rPr lang="en-US" dirty="0" err="1"/>
              <a:t>নিছে</a:t>
            </a:r>
            <a:r>
              <a:rPr lang="en-US" dirty="0"/>
              <a:t> </a:t>
            </a:r>
            <a:r>
              <a:rPr lang="en-US" dirty="0" err="1"/>
              <a:t>তোমাদের</a:t>
            </a:r>
            <a:r>
              <a:rPr lang="en-US" dirty="0"/>
              <a:t> </a:t>
            </a:r>
            <a:r>
              <a:rPr lang="en-US" dirty="0" err="1"/>
              <a:t>জান্নাত</a:t>
            </a:r>
            <a:r>
              <a:rPr lang="en-US" dirty="0"/>
              <a:t>। (</a:t>
            </a:r>
            <a:r>
              <a:rPr lang="en-US" dirty="0" err="1"/>
              <a:t>আহমাদ</a:t>
            </a:r>
            <a:r>
              <a:rPr lang="en-US" dirty="0"/>
              <a:t>, </a:t>
            </a:r>
            <a:r>
              <a:rPr lang="en-US" dirty="0" err="1"/>
              <a:t>নাসাই</a:t>
            </a:r>
            <a:r>
              <a:rPr lang="en-US" dirty="0"/>
              <a:t>)</a:t>
            </a:r>
          </a:p>
          <a:p>
            <a:pPr algn="ctr"/>
            <a:r>
              <a:rPr lang="en-US" dirty="0" err="1"/>
              <a:t>অর্থা</a:t>
            </a:r>
            <a:r>
              <a:rPr lang="en-US" dirty="0"/>
              <a:t>ৎ </a:t>
            </a:r>
            <a:r>
              <a:rPr lang="en-US" dirty="0" err="1"/>
              <a:t>তোমার</a:t>
            </a:r>
            <a:r>
              <a:rPr lang="en-US" dirty="0"/>
              <a:t> </a:t>
            </a:r>
            <a:r>
              <a:rPr lang="en-US" dirty="0" err="1"/>
              <a:t>মাকে</a:t>
            </a:r>
            <a:r>
              <a:rPr lang="en-US" dirty="0"/>
              <a:t> </a:t>
            </a:r>
            <a:r>
              <a:rPr lang="en-US" dirty="0" err="1"/>
              <a:t>সম্মান</a:t>
            </a:r>
            <a:r>
              <a:rPr lang="en-US" dirty="0"/>
              <a:t> </a:t>
            </a:r>
            <a:r>
              <a:rPr lang="en-US" dirty="0" err="1"/>
              <a:t>করবা</a:t>
            </a:r>
            <a:r>
              <a:rPr lang="en-US" dirty="0"/>
              <a:t>, </a:t>
            </a:r>
            <a:r>
              <a:rPr lang="en-US" dirty="0" err="1"/>
              <a:t>তার</a:t>
            </a:r>
            <a:r>
              <a:rPr lang="en-US" dirty="0"/>
              <a:t> </a:t>
            </a:r>
            <a:r>
              <a:rPr lang="en-US" dirty="0" err="1"/>
              <a:t>সেবা</a:t>
            </a:r>
            <a:r>
              <a:rPr lang="en-US" dirty="0"/>
              <a:t> </a:t>
            </a:r>
            <a:r>
              <a:rPr lang="en-US" dirty="0" err="1"/>
              <a:t>যত্ন</a:t>
            </a:r>
            <a:r>
              <a:rPr lang="en-US" dirty="0"/>
              <a:t> </a:t>
            </a:r>
            <a:r>
              <a:rPr lang="en-US" dirty="0" err="1"/>
              <a:t>করবা</a:t>
            </a:r>
            <a:r>
              <a:rPr lang="en-US" dirty="0"/>
              <a:t> , </a:t>
            </a:r>
            <a:r>
              <a:rPr lang="en-US" dirty="0" err="1"/>
              <a:t>তাহলেই</a:t>
            </a:r>
            <a:r>
              <a:rPr lang="en-US" dirty="0"/>
              <a:t> </a:t>
            </a:r>
            <a:r>
              <a:rPr lang="en-US" dirty="0" err="1"/>
              <a:t>তুমি</a:t>
            </a:r>
            <a:r>
              <a:rPr lang="en-US" dirty="0"/>
              <a:t> </a:t>
            </a:r>
            <a:r>
              <a:rPr lang="en-US" dirty="0" err="1"/>
              <a:t>জান্নাতে</a:t>
            </a:r>
            <a:r>
              <a:rPr lang="en-US" dirty="0"/>
              <a:t> </a:t>
            </a:r>
            <a:r>
              <a:rPr lang="en-US" dirty="0" err="1"/>
              <a:t>যেতে</a:t>
            </a:r>
            <a:r>
              <a:rPr lang="en-US" dirty="0"/>
              <a:t> </a:t>
            </a:r>
            <a:r>
              <a:rPr lang="en-US" dirty="0" err="1"/>
              <a:t>পারবা</a:t>
            </a:r>
            <a:r>
              <a:rPr lang="en-US" dirty="0"/>
              <a:t>।</a:t>
            </a:r>
          </a:p>
        </p:txBody>
      </p:sp>
      <p:sp>
        <p:nvSpPr>
          <p:cNvPr id="4" name="Oval Callout 3"/>
          <p:cNvSpPr/>
          <p:nvPr/>
        </p:nvSpPr>
        <p:spPr>
          <a:xfrm>
            <a:off x="6076681" y="731949"/>
            <a:ext cx="5821251" cy="3168203"/>
          </a:xfrm>
          <a:prstGeom prst="wedgeEllipseCallout">
            <a:avLst/>
          </a:prstGeom>
          <a:ln>
            <a:noFill/>
          </a:ln>
          <a:effectLst>
            <a:outerShdw blurRad="149987" dist="250190" dir="8460000" algn="ctr">
              <a:srgbClr val="000000">
                <a:alpha val="28000"/>
              </a:srgbClr>
            </a:outerShdw>
          </a:effectLst>
          <a:scene3d>
            <a:camera prst="orthographicFront">
              <a:rot lat="0" lon="0" rev="0"/>
            </a:camera>
            <a:lightRig rig="contrasting" dir="t">
              <a:rot lat="0" lon="0" rev="1500000"/>
            </a:lightRig>
          </a:scene3d>
          <a:sp3d prstMaterial="metal">
            <a:bevelT w="88900" h="88900"/>
          </a:sp3d>
        </p:spPr>
        <p:style>
          <a:lnRef idx="2">
            <a:schemeClr val="accent6">
              <a:shade val="50000"/>
            </a:schemeClr>
          </a:lnRef>
          <a:fillRef idx="1">
            <a:schemeClr val="accent6"/>
          </a:fillRef>
          <a:effectRef idx="0">
            <a:schemeClr val="accent6"/>
          </a:effectRef>
          <a:fontRef idx="minor">
            <a:schemeClr val="lt1"/>
          </a:fontRef>
        </p:style>
        <p:txBody>
          <a:bodyPr rtlCol="0" anchor="ctr"/>
          <a:lstStyle/>
          <a:p>
            <a:pPr algn="ctr"/>
            <a:r>
              <a:rPr lang="en-US" dirty="0" err="1"/>
              <a:t>রাসুল</a:t>
            </a:r>
            <a:r>
              <a:rPr lang="en-US" dirty="0"/>
              <a:t> (স) </a:t>
            </a:r>
            <a:r>
              <a:rPr lang="en-US" dirty="0" err="1"/>
              <a:t>এর</a:t>
            </a:r>
            <a:r>
              <a:rPr lang="en-US" dirty="0"/>
              <a:t> </a:t>
            </a:r>
            <a:r>
              <a:rPr lang="en-US" dirty="0" err="1"/>
              <a:t>কাছে</a:t>
            </a:r>
            <a:r>
              <a:rPr lang="en-US" dirty="0"/>
              <a:t> </a:t>
            </a:r>
            <a:r>
              <a:rPr lang="en-US" dirty="0" err="1"/>
              <a:t>এক</a:t>
            </a:r>
            <a:r>
              <a:rPr lang="en-US" dirty="0"/>
              <a:t> </a:t>
            </a:r>
            <a:r>
              <a:rPr lang="en-US" dirty="0" err="1"/>
              <a:t>ব্যক্তি</a:t>
            </a:r>
            <a:r>
              <a:rPr lang="en-US" dirty="0"/>
              <a:t> </a:t>
            </a:r>
            <a:r>
              <a:rPr lang="en-US" dirty="0" err="1"/>
              <a:t>এসে</a:t>
            </a:r>
            <a:r>
              <a:rPr lang="en-US" dirty="0"/>
              <a:t> </a:t>
            </a:r>
            <a:r>
              <a:rPr lang="en-US" dirty="0" err="1"/>
              <a:t>জিজ্ঞেস</a:t>
            </a:r>
            <a:r>
              <a:rPr lang="en-US" dirty="0"/>
              <a:t> </a:t>
            </a:r>
            <a:r>
              <a:rPr lang="en-US" dirty="0" err="1"/>
              <a:t>করল</a:t>
            </a:r>
            <a:r>
              <a:rPr lang="en-US" dirty="0"/>
              <a:t>, আমি </a:t>
            </a:r>
            <a:r>
              <a:rPr lang="en-US" dirty="0" err="1"/>
              <a:t>কাকে</a:t>
            </a:r>
            <a:r>
              <a:rPr lang="en-US" dirty="0"/>
              <a:t> </a:t>
            </a:r>
            <a:r>
              <a:rPr lang="en-US" dirty="0" err="1"/>
              <a:t>বেশী</a:t>
            </a:r>
            <a:r>
              <a:rPr lang="en-US" dirty="0"/>
              <a:t> </a:t>
            </a:r>
            <a:r>
              <a:rPr lang="en-US" dirty="0" err="1"/>
              <a:t>সম্মান</a:t>
            </a:r>
            <a:r>
              <a:rPr lang="en-US" dirty="0"/>
              <a:t> </a:t>
            </a:r>
            <a:r>
              <a:rPr lang="en-US" dirty="0" err="1"/>
              <a:t>করব</a:t>
            </a:r>
            <a:r>
              <a:rPr lang="en-US" dirty="0"/>
              <a:t>? </a:t>
            </a:r>
            <a:r>
              <a:rPr lang="en-US" dirty="0" err="1"/>
              <a:t>রাসুল</a:t>
            </a:r>
            <a:r>
              <a:rPr lang="en-US" dirty="0"/>
              <a:t> (স) </a:t>
            </a:r>
            <a:r>
              <a:rPr lang="en-US" dirty="0" err="1"/>
              <a:t>বললেন</a:t>
            </a:r>
            <a:r>
              <a:rPr lang="en-US" dirty="0"/>
              <a:t> </a:t>
            </a:r>
            <a:r>
              <a:rPr lang="en-US" dirty="0" err="1"/>
              <a:t>তোমার</a:t>
            </a:r>
            <a:r>
              <a:rPr lang="en-US" dirty="0"/>
              <a:t> </a:t>
            </a:r>
            <a:r>
              <a:rPr lang="en-US" dirty="0" err="1"/>
              <a:t>মা</a:t>
            </a:r>
            <a:r>
              <a:rPr lang="en-US" dirty="0"/>
              <a:t>, </a:t>
            </a:r>
            <a:r>
              <a:rPr lang="en-US" dirty="0" err="1"/>
              <a:t>লোকটি</a:t>
            </a:r>
            <a:r>
              <a:rPr lang="en-US" dirty="0"/>
              <a:t> </a:t>
            </a:r>
            <a:r>
              <a:rPr lang="en-US" dirty="0" err="1"/>
              <a:t>বলল</a:t>
            </a:r>
            <a:r>
              <a:rPr lang="en-US" dirty="0"/>
              <a:t>, </a:t>
            </a:r>
            <a:r>
              <a:rPr lang="en-US" dirty="0" err="1"/>
              <a:t>তারপরে</a:t>
            </a:r>
            <a:r>
              <a:rPr lang="en-US" dirty="0"/>
              <a:t> </a:t>
            </a:r>
            <a:r>
              <a:rPr lang="en-US" dirty="0" err="1"/>
              <a:t>কে</a:t>
            </a:r>
            <a:r>
              <a:rPr lang="en-US" dirty="0"/>
              <a:t>, </a:t>
            </a:r>
            <a:r>
              <a:rPr lang="en-US" dirty="0" err="1"/>
              <a:t>রাসুল</a:t>
            </a:r>
            <a:r>
              <a:rPr lang="en-US" dirty="0"/>
              <a:t> (স) </a:t>
            </a:r>
            <a:r>
              <a:rPr lang="en-US" dirty="0" err="1"/>
              <a:t>বললেন</a:t>
            </a:r>
            <a:r>
              <a:rPr lang="en-US" dirty="0"/>
              <a:t> </a:t>
            </a:r>
            <a:r>
              <a:rPr lang="en-US" dirty="0" err="1"/>
              <a:t>তোমার</a:t>
            </a:r>
            <a:r>
              <a:rPr lang="en-US" dirty="0"/>
              <a:t> </a:t>
            </a:r>
            <a:r>
              <a:rPr lang="en-US" dirty="0" err="1"/>
              <a:t>মা</a:t>
            </a:r>
            <a:r>
              <a:rPr lang="en-US" dirty="0"/>
              <a:t>, </a:t>
            </a:r>
            <a:r>
              <a:rPr lang="en-US" dirty="0" err="1"/>
              <a:t>লোকটি</a:t>
            </a:r>
            <a:r>
              <a:rPr lang="en-US" dirty="0"/>
              <a:t> </a:t>
            </a:r>
            <a:r>
              <a:rPr lang="en-US" dirty="0" err="1"/>
              <a:t>আবার</a:t>
            </a:r>
            <a:r>
              <a:rPr lang="en-US" dirty="0"/>
              <a:t> </a:t>
            </a:r>
            <a:r>
              <a:rPr lang="en-US" dirty="0" err="1"/>
              <a:t>বলল</a:t>
            </a:r>
            <a:r>
              <a:rPr lang="en-US" dirty="0"/>
              <a:t>, </a:t>
            </a:r>
            <a:r>
              <a:rPr lang="en-US" dirty="0" err="1"/>
              <a:t>তারপরে</a:t>
            </a:r>
            <a:r>
              <a:rPr lang="en-US" dirty="0"/>
              <a:t> </a:t>
            </a:r>
            <a:r>
              <a:rPr lang="en-US" dirty="0" err="1"/>
              <a:t>কে</a:t>
            </a:r>
            <a:r>
              <a:rPr lang="en-US" dirty="0"/>
              <a:t>, </a:t>
            </a:r>
            <a:r>
              <a:rPr lang="en-US" dirty="0" err="1"/>
              <a:t>রাসুল</a:t>
            </a:r>
            <a:r>
              <a:rPr lang="en-US" dirty="0"/>
              <a:t> (স) </a:t>
            </a:r>
            <a:r>
              <a:rPr lang="en-US" dirty="0" err="1"/>
              <a:t>বললেন</a:t>
            </a:r>
            <a:r>
              <a:rPr lang="en-US" dirty="0"/>
              <a:t> </a:t>
            </a:r>
            <a:r>
              <a:rPr lang="en-US" dirty="0" err="1"/>
              <a:t>তোমার</a:t>
            </a:r>
            <a:r>
              <a:rPr lang="en-US" dirty="0"/>
              <a:t> </a:t>
            </a:r>
            <a:r>
              <a:rPr lang="en-US" dirty="0" err="1"/>
              <a:t>মা</a:t>
            </a:r>
            <a:r>
              <a:rPr lang="en-US" dirty="0"/>
              <a:t>, </a:t>
            </a:r>
            <a:r>
              <a:rPr lang="en-US" dirty="0" err="1"/>
              <a:t>লোকটি</a:t>
            </a:r>
            <a:r>
              <a:rPr lang="en-US" dirty="0"/>
              <a:t> </a:t>
            </a:r>
            <a:r>
              <a:rPr lang="en-US" dirty="0" err="1"/>
              <a:t>পুনরায়</a:t>
            </a:r>
            <a:r>
              <a:rPr lang="en-US" dirty="0"/>
              <a:t> </a:t>
            </a:r>
            <a:r>
              <a:rPr lang="en-US" dirty="0" err="1"/>
              <a:t>বলল</a:t>
            </a:r>
            <a:r>
              <a:rPr lang="en-US" dirty="0"/>
              <a:t>, </a:t>
            </a:r>
            <a:r>
              <a:rPr lang="en-US" dirty="0" err="1"/>
              <a:t>তারপরে</a:t>
            </a:r>
            <a:r>
              <a:rPr lang="en-US" dirty="0"/>
              <a:t> </a:t>
            </a:r>
            <a:r>
              <a:rPr lang="en-US" dirty="0" err="1"/>
              <a:t>কে</a:t>
            </a:r>
            <a:r>
              <a:rPr lang="en-US" dirty="0"/>
              <a:t>, </a:t>
            </a:r>
            <a:r>
              <a:rPr lang="en-US" dirty="0" err="1"/>
              <a:t>রাসুল</a:t>
            </a:r>
            <a:r>
              <a:rPr lang="en-US" dirty="0"/>
              <a:t> (স) </a:t>
            </a:r>
            <a:r>
              <a:rPr lang="en-US" dirty="0" err="1"/>
              <a:t>বললেন</a:t>
            </a:r>
            <a:r>
              <a:rPr lang="en-US" dirty="0"/>
              <a:t> </a:t>
            </a:r>
            <a:r>
              <a:rPr lang="en-US" dirty="0" err="1"/>
              <a:t>তোমার</a:t>
            </a:r>
            <a:r>
              <a:rPr lang="en-US" dirty="0"/>
              <a:t> </a:t>
            </a:r>
            <a:r>
              <a:rPr lang="en-US" dirty="0" err="1"/>
              <a:t>পিতা</a:t>
            </a:r>
            <a:r>
              <a:rPr lang="en-US" dirty="0"/>
              <a:t>। (</a:t>
            </a:r>
            <a:r>
              <a:rPr lang="en-US" dirty="0" err="1"/>
              <a:t>বুখারি</a:t>
            </a:r>
            <a:r>
              <a:rPr lang="en-US" dirty="0"/>
              <a:t>, </a:t>
            </a:r>
            <a:r>
              <a:rPr lang="en-US" dirty="0" err="1"/>
              <a:t>মুসলিম</a:t>
            </a:r>
            <a:r>
              <a:rPr lang="en-US" dirty="0"/>
              <a:t>)</a:t>
            </a:r>
          </a:p>
        </p:txBody>
      </p:sp>
      <p:sp>
        <p:nvSpPr>
          <p:cNvPr id="5" name="Oval Callout 4"/>
          <p:cNvSpPr/>
          <p:nvPr/>
        </p:nvSpPr>
        <p:spPr>
          <a:xfrm>
            <a:off x="2756079" y="5112912"/>
            <a:ext cx="6168980" cy="1558343"/>
          </a:xfrm>
          <a:prstGeom prst="wedgeEllipseCallout">
            <a:avLst/>
          </a:prstGeom>
          <a:ln>
            <a:noFill/>
          </a:ln>
          <a:effectLst>
            <a:outerShdw blurRad="149987" dist="250190" dir="8460000" algn="ctr">
              <a:srgbClr val="000000">
                <a:alpha val="28000"/>
              </a:srgbClr>
            </a:outerShdw>
          </a:effectLst>
          <a:scene3d>
            <a:camera prst="orthographicFront">
              <a:rot lat="0" lon="0" rev="0"/>
            </a:camera>
            <a:lightRig rig="contrasting" dir="t">
              <a:rot lat="0" lon="0" rev="1500000"/>
            </a:lightRig>
          </a:scene3d>
          <a:sp3d prstMaterial="metal">
            <a:bevelT w="88900" h="88900"/>
          </a:sp3d>
        </p:spPr>
        <p:style>
          <a:lnRef idx="2">
            <a:schemeClr val="accent6">
              <a:shade val="50000"/>
            </a:schemeClr>
          </a:lnRef>
          <a:fillRef idx="1">
            <a:schemeClr val="accent6"/>
          </a:fillRef>
          <a:effectRef idx="0">
            <a:schemeClr val="accent6"/>
          </a:effectRef>
          <a:fontRef idx="minor">
            <a:schemeClr val="lt1"/>
          </a:fontRef>
        </p:style>
        <p:txBody>
          <a:bodyPr rtlCol="0" anchor="ctr"/>
          <a:lstStyle/>
          <a:p>
            <a:pPr algn="ctr"/>
            <a:r>
              <a:rPr lang="en-US" dirty="0" err="1"/>
              <a:t>এটাই</a:t>
            </a:r>
            <a:r>
              <a:rPr lang="en-US" dirty="0"/>
              <a:t> </a:t>
            </a:r>
            <a:r>
              <a:rPr lang="en-US" dirty="0" err="1"/>
              <a:t>শরিয়া</a:t>
            </a:r>
            <a:r>
              <a:rPr lang="en-US" dirty="0"/>
              <a:t> </a:t>
            </a:r>
            <a:r>
              <a:rPr lang="en-US" dirty="0" err="1"/>
              <a:t>আইন</a:t>
            </a:r>
            <a:r>
              <a:rPr lang="en-US" dirty="0"/>
              <a:t>, </a:t>
            </a:r>
            <a:r>
              <a:rPr lang="en-US" dirty="0" err="1"/>
              <a:t>তুমি</a:t>
            </a:r>
            <a:r>
              <a:rPr lang="en-US" dirty="0"/>
              <a:t> </a:t>
            </a:r>
            <a:r>
              <a:rPr lang="en-US" dirty="0" err="1"/>
              <a:t>যদি</a:t>
            </a:r>
            <a:r>
              <a:rPr lang="en-US" dirty="0"/>
              <a:t> </a:t>
            </a:r>
            <a:r>
              <a:rPr lang="en-US" dirty="0" err="1"/>
              <a:t>তোমার</a:t>
            </a:r>
            <a:r>
              <a:rPr lang="en-US" dirty="0"/>
              <a:t> </a:t>
            </a:r>
            <a:r>
              <a:rPr lang="en-US" dirty="0" err="1"/>
              <a:t>বাবা</a:t>
            </a:r>
            <a:r>
              <a:rPr lang="en-US" dirty="0"/>
              <a:t> </a:t>
            </a:r>
            <a:r>
              <a:rPr lang="en-US" dirty="0" err="1"/>
              <a:t>মাকে</a:t>
            </a:r>
            <a:r>
              <a:rPr lang="en-US" dirty="0"/>
              <a:t> </a:t>
            </a:r>
            <a:r>
              <a:rPr lang="en-US" dirty="0" err="1"/>
              <a:t>বিদ্যাশ্রম</a:t>
            </a:r>
            <a:r>
              <a:rPr lang="en-US" dirty="0"/>
              <a:t> </a:t>
            </a:r>
            <a:r>
              <a:rPr lang="en-US" dirty="0" err="1"/>
              <a:t>না</a:t>
            </a:r>
            <a:r>
              <a:rPr lang="en-US" dirty="0"/>
              <a:t> </a:t>
            </a:r>
            <a:r>
              <a:rPr lang="en-US" dirty="0" err="1"/>
              <a:t>পাঠিয়ে</a:t>
            </a:r>
            <a:r>
              <a:rPr lang="en-US" dirty="0"/>
              <a:t> , </a:t>
            </a:r>
            <a:r>
              <a:rPr lang="en-US" dirty="0" err="1"/>
              <a:t>নিজেই</a:t>
            </a:r>
            <a:r>
              <a:rPr lang="en-US" dirty="0"/>
              <a:t> </a:t>
            </a:r>
            <a:r>
              <a:rPr lang="en-US" dirty="0" err="1"/>
              <a:t>তাদের</a:t>
            </a:r>
            <a:r>
              <a:rPr lang="en-US" dirty="0"/>
              <a:t> </a:t>
            </a:r>
            <a:r>
              <a:rPr lang="en-US" dirty="0" err="1"/>
              <a:t>খেদমত</a:t>
            </a:r>
            <a:r>
              <a:rPr lang="en-US" dirty="0"/>
              <a:t> </a:t>
            </a:r>
            <a:r>
              <a:rPr lang="en-US" dirty="0" err="1"/>
              <a:t>কর</a:t>
            </a:r>
            <a:r>
              <a:rPr lang="en-US" dirty="0"/>
              <a:t>, </a:t>
            </a:r>
            <a:r>
              <a:rPr lang="en-US" dirty="0" err="1"/>
              <a:t>তাহলে</a:t>
            </a:r>
            <a:r>
              <a:rPr lang="en-US" dirty="0"/>
              <a:t> </a:t>
            </a:r>
            <a:r>
              <a:rPr lang="en-US" dirty="0" err="1"/>
              <a:t>তুমি</a:t>
            </a:r>
            <a:r>
              <a:rPr lang="en-US" dirty="0"/>
              <a:t> </a:t>
            </a:r>
            <a:r>
              <a:rPr lang="en-US" dirty="0" err="1"/>
              <a:t>শরিয়া</a:t>
            </a:r>
            <a:r>
              <a:rPr lang="en-US" dirty="0"/>
              <a:t> </a:t>
            </a:r>
            <a:r>
              <a:rPr lang="en-US" dirty="0" err="1"/>
              <a:t>আইন</a:t>
            </a:r>
            <a:r>
              <a:rPr lang="en-US" dirty="0"/>
              <a:t> </a:t>
            </a:r>
            <a:r>
              <a:rPr lang="en-US" dirty="0" err="1"/>
              <a:t>পালন</a:t>
            </a:r>
            <a:r>
              <a:rPr lang="en-US" dirty="0"/>
              <a:t> </a:t>
            </a:r>
            <a:r>
              <a:rPr lang="en-US" dirty="0" err="1"/>
              <a:t>করতেছ</a:t>
            </a:r>
            <a:r>
              <a:rPr lang="en-US" dirty="0"/>
              <a:t>। </a:t>
            </a:r>
          </a:p>
        </p:txBody>
      </p:sp>
      <p:sp>
        <p:nvSpPr>
          <p:cNvPr id="8" name="Slide Number Placeholder 7"/>
          <p:cNvSpPr>
            <a:spLocks noGrp="1"/>
          </p:cNvSpPr>
          <p:nvPr>
            <p:ph type="sldNum" sz="quarter" idx="12"/>
          </p:nvPr>
        </p:nvSpPr>
        <p:spPr/>
        <p:txBody>
          <a:bodyPr/>
          <a:lstStyle/>
          <a:p>
            <a:fld id="{FECC332B-882E-4129-ABBA-696D76EBE626}" type="slidenum">
              <a:rPr lang="en-US" smtClean="0"/>
              <a:t>14</a:t>
            </a:fld>
            <a:endParaRPr lang="en-US"/>
          </a:p>
        </p:txBody>
      </p:sp>
      <p:sp>
        <p:nvSpPr>
          <p:cNvPr id="9" name="Oval Callout 8"/>
          <p:cNvSpPr/>
          <p:nvPr/>
        </p:nvSpPr>
        <p:spPr>
          <a:xfrm>
            <a:off x="0" y="6254897"/>
            <a:ext cx="1026941" cy="466578"/>
          </a:xfrm>
          <a:prstGeom prst="wedgeEllipseCallout">
            <a:avLst/>
          </a:prstGeom>
          <a:ln>
            <a:noFill/>
          </a:ln>
          <a:effectLst>
            <a:outerShdw blurRad="149987" dist="250190" dir="8460000" algn="ctr">
              <a:srgbClr val="000000">
                <a:alpha val="28000"/>
              </a:srgbClr>
            </a:outerShdw>
          </a:effectLst>
          <a:scene3d>
            <a:camera prst="orthographicFront">
              <a:rot lat="0" lon="0" rev="0"/>
            </a:camera>
            <a:lightRig rig="contrasting" dir="t">
              <a:rot lat="0" lon="0" rev="1500000"/>
            </a:lightRig>
          </a:scene3d>
          <a:sp3d prstMaterial="metal">
            <a:bevelT w="88900" h="88900"/>
          </a:sp3d>
        </p:spPr>
        <p:style>
          <a:lnRef idx="2">
            <a:schemeClr val="accent6">
              <a:shade val="50000"/>
            </a:schemeClr>
          </a:lnRef>
          <a:fillRef idx="1">
            <a:schemeClr val="accent6"/>
          </a:fillRef>
          <a:effectRef idx="0">
            <a:schemeClr val="accent6"/>
          </a:effectRef>
          <a:fontRef idx="minor">
            <a:schemeClr val="lt1"/>
          </a:fontRef>
        </p:style>
        <p:txBody>
          <a:bodyPr rtlCol="0" anchor="ctr"/>
          <a:lstStyle/>
          <a:p>
            <a:pPr algn="ctr"/>
            <a:r>
              <a:rPr lang="en-US" dirty="0"/>
              <a:t>উত্তর  </a:t>
            </a:r>
          </a:p>
        </p:txBody>
      </p:sp>
      <p:sp>
        <p:nvSpPr>
          <p:cNvPr id="10" name="Oval Callout 9"/>
          <p:cNvSpPr/>
          <p:nvPr/>
        </p:nvSpPr>
        <p:spPr>
          <a:xfrm>
            <a:off x="0" y="0"/>
            <a:ext cx="1026941" cy="466578"/>
          </a:xfrm>
          <a:prstGeom prst="wedgeEllipseCallout">
            <a:avLst/>
          </a:prstGeom>
          <a:ln>
            <a:noFill/>
          </a:ln>
          <a:effectLst>
            <a:outerShdw blurRad="107950" dist="12700" dir="5400000" algn="ctr">
              <a:srgbClr val="000000"/>
            </a:outerShdw>
          </a:effectLst>
          <a:scene3d>
            <a:camera prst="orthographicFront">
              <a:rot lat="0" lon="0" rev="0"/>
            </a:camera>
            <a:lightRig rig="soft" dir="t">
              <a:rot lat="0" lon="0" rev="0"/>
            </a:lightRig>
          </a:scene3d>
          <a:sp3d contourW="44450" prstMaterial="matte">
            <a:bevelT w="63500" h="63500" prst="artDeco"/>
            <a:contourClr>
              <a:srgbClr val="FFFFFF"/>
            </a:contourClr>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a:t>প্রশ্ন </a:t>
            </a:r>
          </a:p>
        </p:txBody>
      </p:sp>
    </p:spTree>
    <p:extLst>
      <p:ext uri="{BB962C8B-B14F-4D97-AF65-F5344CB8AC3E}">
        <p14:creationId xmlns:p14="http://schemas.microsoft.com/office/powerpoint/2010/main" val="4046243673"/>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val Callout 1"/>
          <p:cNvSpPr/>
          <p:nvPr/>
        </p:nvSpPr>
        <p:spPr>
          <a:xfrm>
            <a:off x="1026941" y="221377"/>
            <a:ext cx="4443212" cy="1584102"/>
          </a:xfrm>
          <a:prstGeom prst="wedgeEllipseCallout">
            <a:avLst/>
          </a:prstGeom>
          <a:ln>
            <a:noFill/>
          </a:ln>
          <a:effectLst>
            <a:outerShdw blurRad="107950" dist="12700" dir="5400000" algn="ctr">
              <a:srgbClr val="000000"/>
            </a:outerShdw>
          </a:effectLst>
          <a:scene3d>
            <a:camera prst="orthographicFront">
              <a:rot lat="0" lon="0" rev="0"/>
            </a:camera>
            <a:lightRig rig="soft" dir="t">
              <a:rot lat="0" lon="0" rev="0"/>
            </a:lightRig>
          </a:scene3d>
          <a:sp3d contourW="44450" prstMaterial="matte">
            <a:bevelT w="63500" h="63500" prst="artDeco"/>
            <a:contourClr>
              <a:srgbClr val="FFFFFF"/>
            </a:contourClr>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err="1"/>
              <a:t>অমুসলিম</a:t>
            </a:r>
            <a:r>
              <a:rPr lang="en-US" dirty="0"/>
              <a:t> </a:t>
            </a:r>
            <a:r>
              <a:rPr lang="en-US" dirty="0" err="1"/>
              <a:t>দের</a:t>
            </a:r>
            <a:r>
              <a:rPr lang="en-US" dirty="0"/>
              <a:t> </a:t>
            </a:r>
            <a:r>
              <a:rPr lang="en-US" dirty="0" err="1"/>
              <a:t>সম্পর্কে</a:t>
            </a:r>
            <a:r>
              <a:rPr lang="en-US" dirty="0"/>
              <a:t> </a:t>
            </a:r>
            <a:r>
              <a:rPr lang="en-US" dirty="0" err="1"/>
              <a:t>শরিয়া</a:t>
            </a:r>
            <a:r>
              <a:rPr lang="en-US" dirty="0"/>
              <a:t> </a:t>
            </a:r>
            <a:r>
              <a:rPr lang="en-US" dirty="0" err="1"/>
              <a:t>আইন</a:t>
            </a:r>
            <a:r>
              <a:rPr lang="en-US" dirty="0"/>
              <a:t> </a:t>
            </a:r>
            <a:r>
              <a:rPr lang="en-US" dirty="0" err="1"/>
              <a:t>কি</a:t>
            </a:r>
            <a:r>
              <a:rPr lang="en-US" dirty="0"/>
              <a:t> </a:t>
            </a:r>
            <a:r>
              <a:rPr lang="en-US" dirty="0" err="1"/>
              <a:t>বলে</a:t>
            </a:r>
            <a:r>
              <a:rPr lang="en-US" dirty="0"/>
              <a:t>??</a:t>
            </a:r>
          </a:p>
        </p:txBody>
      </p:sp>
      <p:sp>
        <p:nvSpPr>
          <p:cNvPr id="4" name="Oval Callout 3"/>
          <p:cNvSpPr/>
          <p:nvPr/>
        </p:nvSpPr>
        <p:spPr>
          <a:xfrm>
            <a:off x="3678240" y="3648040"/>
            <a:ext cx="4331594" cy="2047741"/>
          </a:xfrm>
          <a:prstGeom prst="wedgeEllipseCallout">
            <a:avLst/>
          </a:prstGeom>
          <a:ln>
            <a:noFill/>
          </a:ln>
          <a:effectLst>
            <a:outerShdw blurRad="149987" dist="250190" dir="8460000" algn="ctr">
              <a:srgbClr val="000000">
                <a:alpha val="28000"/>
              </a:srgbClr>
            </a:outerShdw>
          </a:effectLst>
          <a:scene3d>
            <a:camera prst="orthographicFront">
              <a:rot lat="0" lon="0" rev="0"/>
            </a:camera>
            <a:lightRig rig="contrasting" dir="t">
              <a:rot lat="0" lon="0" rev="1500000"/>
            </a:lightRig>
          </a:scene3d>
          <a:sp3d prstMaterial="metal">
            <a:bevelT w="88900" h="88900"/>
          </a:sp3d>
        </p:spPr>
        <p:style>
          <a:lnRef idx="3">
            <a:schemeClr val="lt1"/>
          </a:lnRef>
          <a:fillRef idx="1">
            <a:schemeClr val="accent6"/>
          </a:fillRef>
          <a:effectRef idx="1">
            <a:schemeClr val="accent6"/>
          </a:effectRef>
          <a:fontRef idx="minor">
            <a:schemeClr val="lt1"/>
          </a:fontRef>
        </p:style>
        <p:txBody>
          <a:bodyPr rtlCol="0" anchor="ctr"/>
          <a:lstStyle/>
          <a:p>
            <a:pPr algn="ctr"/>
            <a:r>
              <a:rPr lang="en-US" dirty="0"/>
              <a:t>পৃথিবীর </a:t>
            </a:r>
            <a:r>
              <a:rPr lang="en-US" dirty="0" err="1"/>
              <a:t>প্রথম</a:t>
            </a:r>
            <a:r>
              <a:rPr lang="en-US" dirty="0"/>
              <a:t> </a:t>
            </a:r>
            <a:r>
              <a:rPr lang="en-US" dirty="0" err="1"/>
              <a:t>লিখিত</a:t>
            </a:r>
            <a:r>
              <a:rPr lang="en-US" dirty="0"/>
              <a:t> </a:t>
            </a:r>
            <a:r>
              <a:rPr lang="en-US" dirty="0" err="1"/>
              <a:t>সংবিধান</a:t>
            </a:r>
            <a:r>
              <a:rPr lang="en-US" dirty="0"/>
              <a:t> </a:t>
            </a:r>
            <a:r>
              <a:rPr lang="en-US" dirty="0" err="1"/>
              <a:t>হল</a:t>
            </a:r>
            <a:r>
              <a:rPr lang="en-US" dirty="0"/>
              <a:t> – </a:t>
            </a:r>
            <a:r>
              <a:rPr lang="en-US" dirty="0" err="1"/>
              <a:t>রাসুল</a:t>
            </a:r>
            <a:r>
              <a:rPr lang="en-US" dirty="0"/>
              <a:t> (</a:t>
            </a:r>
            <a:r>
              <a:rPr lang="en-US" dirty="0" err="1"/>
              <a:t>সঃ</a:t>
            </a:r>
            <a:r>
              <a:rPr lang="en-US" dirty="0"/>
              <a:t>) </a:t>
            </a:r>
            <a:r>
              <a:rPr lang="en-US" dirty="0" err="1"/>
              <a:t>এর</a:t>
            </a:r>
            <a:r>
              <a:rPr lang="en-US" dirty="0"/>
              <a:t> </a:t>
            </a:r>
            <a:r>
              <a:rPr lang="en-US" dirty="0" err="1"/>
              <a:t>কর্তৃক</a:t>
            </a:r>
            <a:r>
              <a:rPr lang="en-US" dirty="0"/>
              <a:t> </a:t>
            </a:r>
            <a:r>
              <a:rPr lang="en-US" dirty="0" err="1"/>
              <a:t>প্রণীত</a:t>
            </a:r>
            <a:r>
              <a:rPr lang="en-US" dirty="0"/>
              <a:t> </a:t>
            </a:r>
            <a:r>
              <a:rPr lang="en-US" dirty="0" err="1"/>
              <a:t>মদিনা</a:t>
            </a:r>
            <a:r>
              <a:rPr lang="en-US" dirty="0"/>
              <a:t> </a:t>
            </a:r>
            <a:r>
              <a:rPr lang="en-US" dirty="0" err="1"/>
              <a:t>সনদ</a:t>
            </a:r>
            <a:r>
              <a:rPr lang="en-US" dirty="0"/>
              <a:t>-</a:t>
            </a:r>
          </a:p>
        </p:txBody>
      </p:sp>
      <p:sp>
        <p:nvSpPr>
          <p:cNvPr id="7" name="Rectangle 1"/>
          <p:cNvSpPr>
            <a:spLocks noChangeArrowheads="1"/>
          </p:cNvSpPr>
          <p:nvPr/>
        </p:nvSpPr>
        <p:spPr bwMode="auto">
          <a:xfrm>
            <a:off x="0" y="161589"/>
            <a:ext cx="38472" cy="134022"/>
          </a:xfrm>
          <a:prstGeom prst="rect">
            <a:avLst/>
          </a:prstGeom>
          <a:solidFill>
            <a:srgbClr val="F8F9FA"/>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0" tIns="-17457" rIns="0" bIns="-17457" numCol="1" anchor="ctr" anchorCtr="0" compatLnSpc="1">
            <a:prstTxWarp prst="textNoShape">
              <a:avLst/>
            </a:prstTxWarp>
            <a:spAutoFit/>
          </a:body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bn-IN" sz="1100" b="0" i="0" u="none" strike="noStrike" cap="none" normalizeH="0" baseline="0" dirty="0">
                <a:ln>
                  <a:noFill/>
                </a:ln>
                <a:solidFill>
                  <a:schemeClr val="tx1"/>
                </a:solidFill>
                <a:effectLst/>
                <a:cs typeface="Vrinda"/>
              </a:rPr>
              <a:t> </a:t>
            </a:r>
            <a:endParaRPr kumimoji="0" lang="en-US" sz="1800" b="0" i="0" u="none" strike="noStrike" cap="none" normalizeH="0" baseline="0" dirty="0">
              <a:ln>
                <a:noFill/>
              </a:ln>
              <a:solidFill>
                <a:schemeClr val="tx1"/>
              </a:solidFill>
              <a:effectLst/>
              <a:latin typeface="Arial" panose="020B0604020202020204" pitchFamily="34" charset="0"/>
            </a:endParaRPr>
          </a:p>
        </p:txBody>
      </p:sp>
      <p:sp>
        <p:nvSpPr>
          <p:cNvPr id="8" name="Slide Number Placeholder 7"/>
          <p:cNvSpPr>
            <a:spLocks noGrp="1"/>
          </p:cNvSpPr>
          <p:nvPr>
            <p:ph type="sldNum" sz="quarter" idx="12"/>
          </p:nvPr>
        </p:nvSpPr>
        <p:spPr/>
        <p:txBody>
          <a:bodyPr/>
          <a:lstStyle/>
          <a:p>
            <a:fld id="{FECC332B-882E-4129-ABBA-696D76EBE626}" type="slidenum">
              <a:rPr lang="en-US" smtClean="0"/>
              <a:t>15</a:t>
            </a:fld>
            <a:endParaRPr lang="en-US"/>
          </a:p>
        </p:txBody>
      </p:sp>
      <p:sp>
        <p:nvSpPr>
          <p:cNvPr id="9" name="Oval Callout 8"/>
          <p:cNvSpPr/>
          <p:nvPr/>
        </p:nvSpPr>
        <p:spPr>
          <a:xfrm>
            <a:off x="0" y="6254897"/>
            <a:ext cx="1026941" cy="466578"/>
          </a:xfrm>
          <a:prstGeom prst="wedgeEllipseCallout">
            <a:avLst/>
          </a:prstGeom>
          <a:ln>
            <a:noFill/>
          </a:ln>
          <a:effectLst>
            <a:outerShdw blurRad="149987" dist="250190" dir="8460000" algn="ctr">
              <a:srgbClr val="000000">
                <a:alpha val="28000"/>
              </a:srgbClr>
            </a:outerShdw>
          </a:effectLst>
          <a:scene3d>
            <a:camera prst="orthographicFront">
              <a:rot lat="0" lon="0" rev="0"/>
            </a:camera>
            <a:lightRig rig="contrasting" dir="t">
              <a:rot lat="0" lon="0" rev="1500000"/>
            </a:lightRig>
          </a:scene3d>
          <a:sp3d prstMaterial="metal">
            <a:bevelT w="88900" h="88900"/>
          </a:sp3d>
        </p:spPr>
        <p:style>
          <a:lnRef idx="2">
            <a:schemeClr val="accent6">
              <a:shade val="50000"/>
            </a:schemeClr>
          </a:lnRef>
          <a:fillRef idx="1">
            <a:schemeClr val="accent6"/>
          </a:fillRef>
          <a:effectRef idx="0">
            <a:schemeClr val="accent6"/>
          </a:effectRef>
          <a:fontRef idx="minor">
            <a:schemeClr val="lt1"/>
          </a:fontRef>
        </p:style>
        <p:txBody>
          <a:bodyPr rtlCol="0" anchor="ctr"/>
          <a:lstStyle/>
          <a:p>
            <a:pPr algn="ctr"/>
            <a:r>
              <a:rPr lang="en-US" dirty="0"/>
              <a:t>উত্তর  </a:t>
            </a:r>
          </a:p>
        </p:txBody>
      </p:sp>
      <p:sp>
        <p:nvSpPr>
          <p:cNvPr id="10" name="Oval Callout 9"/>
          <p:cNvSpPr/>
          <p:nvPr/>
        </p:nvSpPr>
        <p:spPr>
          <a:xfrm>
            <a:off x="0" y="0"/>
            <a:ext cx="1026941" cy="466578"/>
          </a:xfrm>
          <a:prstGeom prst="wedgeEllipseCallout">
            <a:avLst/>
          </a:prstGeom>
          <a:ln>
            <a:noFill/>
          </a:ln>
          <a:effectLst>
            <a:outerShdw blurRad="107950" dist="12700" dir="5400000" algn="ctr">
              <a:srgbClr val="000000"/>
            </a:outerShdw>
          </a:effectLst>
          <a:scene3d>
            <a:camera prst="orthographicFront">
              <a:rot lat="0" lon="0" rev="0"/>
            </a:camera>
            <a:lightRig rig="soft" dir="t">
              <a:rot lat="0" lon="0" rev="0"/>
            </a:lightRig>
          </a:scene3d>
          <a:sp3d contourW="44450" prstMaterial="matte">
            <a:bevelT w="63500" h="63500" prst="artDeco"/>
            <a:contourClr>
              <a:srgbClr val="FFFFFF"/>
            </a:contourClr>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a:t>প্রশ্ন </a:t>
            </a:r>
          </a:p>
        </p:txBody>
      </p:sp>
      <p:sp>
        <p:nvSpPr>
          <p:cNvPr id="11" name="Oval Callout 10"/>
          <p:cNvSpPr/>
          <p:nvPr/>
        </p:nvSpPr>
        <p:spPr>
          <a:xfrm>
            <a:off x="6245254" y="179962"/>
            <a:ext cx="5775877" cy="2546798"/>
          </a:xfrm>
          <a:prstGeom prst="wedgeEllipseCallou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a:t>আমি </a:t>
            </a:r>
            <a:r>
              <a:rPr lang="en-US" dirty="0" err="1"/>
              <a:t>যেটা</a:t>
            </a:r>
            <a:r>
              <a:rPr lang="en-US" dirty="0"/>
              <a:t> </a:t>
            </a:r>
            <a:r>
              <a:rPr lang="en-US" dirty="0" err="1"/>
              <a:t>মনে</a:t>
            </a:r>
            <a:r>
              <a:rPr lang="en-US" dirty="0"/>
              <a:t> </a:t>
            </a:r>
            <a:r>
              <a:rPr lang="en-US" dirty="0" err="1"/>
              <a:t>করি</a:t>
            </a:r>
            <a:r>
              <a:rPr lang="en-US" dirty="0"/>
              <a:t>, </a:t>
            </a:r>
            <a:r>
              <a:rPr lang="en-US" dirty="0" err="1"/>
              <a:t>আমাদের</a:t>
            </a:r>
            <a:r>
              <a:rPr lang="en-US" dirty="0"/>
              <a:t> </a:t>
            </a:r>
            <a:r>
              <a:rPr lang="en-US" dirty="0" err="1"/>
              <a:t>দেশ</a:t>
            </a:r>
            <a:r>
              <a:rPr lang="en-US" dirty="0"/>
              <a:t> </a:t>
            </a:r>
            <a:r>
              <a:rPr lang="en-US" dirty="0" err="1"/>
              <a:t>ধর্মনিরপেক্ষ</a:t>
            </a:r>
            <a:r>
              <a:rPr lang="en-US" dirty="0"/>
              <a:t> (</a:t>
            </a:r>
            <a:r>
              <a:rPr lang="en-US" dirty="0" err="1"/>
              <a:t>সেকুলার</a:t>
            </a:r>
            <a:r>
              <a:rPr lang="en-US" dirty="0"/>
              <a:t>) </a:t>
            </a:r>
            <a:r>
              <a:rPr lang="en-US" dirty="0" err="1"/>
              <a:t>দেশ</a:t>
            </a:r>
            <a:r>
              <a:rPr lang="en-US" dirty="0"/>
              <a:t>, </a:t>
            </a:r>
            <a:r>
              <a:rPr lang="en-US" dirty="0" err="1"/>
              <a:t>তাই</a:t>
            </a:r>
            <a:r>
              <a:rPr lang="en-US" dirty="0"/>
              <a:t> </a:t>
            </a:r>
            <a:r>
              <a:rPr lang="en-US" dirty="0" err="1"/>
              <a:t>বলে</a:t>
            </a:r>
            <a:r>
              <a:rPr lang="en-US" dirty="0"/>
              <a:t> </a:t>
            </a:r>
            <a:r>
              <a:rPr lang="en-US" dirty="0" err="1"/>
              <a:t>সকল</a:t>
            </a:r>
            <a:r>
              <a:rPr lang="en-US" dirty="0"/>
              <a:t> </a:t>
            </a:r>
            <a:r>
              <a:rPr lang="en-US" dirty="0" err="1"/>
              <a:t>ধর্মের</a:t>
            </a:r>
            <a:r>
              <a:rPr lang="en-US" dirty="0"/>
              <a:t> </a:t>
            </a:r>
            <a:r>
              <a:rPr lang="en-US" dirty="0" err="1"/>
              <a:t>লোকজন</a:t>
            </a:r>
            <a:r>
              <a:rPr lang="en-US" dirty="0"/>
              <a:t> </a:t>
            </a:r>
            <a:r>
              <a:rPr lang="en-US" dirty="0" err="1"/>
              <a:t>সমান</a:t>
            </a:r>
            <a:r>
              <a:rPr lang="en-US" dirty="0"/>
              <a:t> </a:t>
            </a:r>
            <a:r>
              <a:rPr lang="en-US" dirty="0" err="1"/>
              <a:t>ভাবে</a:t>
            </a:r>
            <a:r>
              <a:rPr lang="en-US" dirty="0"/>
              <a:t> </a:t>
            </a:r>
            <a:r>
              <a:rPr lang="en-US" dirty="0" err="1"/>
              <a:t>ধর্মীয়</a:t>
            </a:r>
            <a:r>
              <a:rPr lang="en-US" dirty="0"/>
              <a:t> </a:t>
            </a:r>
            <a:r>
              <a:rPr lang="en-US" dirty="0" err="1"/>
              <a:t>স্বাধীনতা</a:t>
            </a:r>
            <a:r>
              <a:rPr lang="en-US" dirty="0"/>
              <a:t> </a:t>
            </a:r>
            <a:r>
              <a:rPr lang="en-US" dirty="0" err="1"/>
              <a:t>পাচ্ছে</a:t>
            </a:r>
            <a:r>
              <a:rPr lang="en-US" dirty="0"/>
              <a:t>, </a:t>
            </a:r>
            <a:r>
              <a:rPr lang="en-US" dirty="0" err="1"/>
              <a:t>শরীয়া</a:t>
            </a:r>
            <a:r>
              <a:rPr lang="en-US" dirty="0"/>
              <a:t> </a:t>
            </a:r>
            <a:r>
              <a:rPr lang="en-US" dirty="0" err="1"/>
              <a:t>আইন</a:t>
            </a:r>
            <a:r>
              <a:rPr lang="en-US" dirty="0"/>
              <a:t> </a:t>
            </a:r>
            <a:r>
              <a:rPr lang="en-US" dirty="0" err="1"/>
              <a:t>হলেতো</a:t>
            </a:r>
            <a:r>
              <a:rPr lang="en-US" dirty="0"/>
              <a:t> </a:t>
            </a:r>
            <a:r>
              <a:rPr lang="en-US" dirty="0" err="1"/>
              <a:t>মুসলিমরা</a:t>
            </a:r>
            <a:r>
              <a:rPr lang="en-US" dirty="0"/>
              <a:t> </a:t>
            </a:r>
            <a:r>
              <a:rPr lang="en-US" dirty="0" err="1"/>
              <a:t>ছাড়া</a:t>
            </a:r>
            <a:r>
              <a:rPr lang="en-US" dirty="0"/>
              <a:t> </a:t>
            </a:r>
            <a:r>
              <a:rPr lang="en-US" dirty="0" err="1"/>
              <a:t>বাকিরা</a:t>
            </a:r>
            <a:r>
              <a:rPr lang="en-US" dirty="0"/>
              <a:t> </a:t>
            </a:r>
            <a:r>
              <a:rPr lang="en-US" dirty="0" err="1"/>
              <a:t>ধর্ম</a:t>
            </a:r>
            <a:r>
              <a:rPr lang="en-US" dirty="0"/>
              <a:t> </a:t>
            </a:r>
            <a:r>
              <a:rPr lang="en-US" dirty="0" err="1"/>
              <a:t>পালন</a:t>
            </a:r>
            <a:r>
              <a:rPr lang="en-US" dirty="0"/>
              <a:t> ই </a:t>
            </a:r>
            <a:r>
              <a:rPr lang="en-US" dirty="0" err="1"/>
              <a:t>করতে</a:t>
            </a:r>
            <a:r>
              <a:rPr lang="en-US" dirty="0"/>
              <a:t> </a:t>
            </a:r>
            <a:r>
              <a:rPr lang="en-US" dirty="0" err="1"/>
              <a:t>পারবে</a:t>
            </a:r>
            <a:r>
              <a:rPr lang="en-US" dirty="0"/>
              <a:t> </a:t>
            </a:r>
            <a:r>
              <a:rPr lang="en-US" dirty="0" err="1"/>
              <a:t>না</a:t>
            </a:r>
            <a:r>
              <a:rPr lang="en-US" dirty="0"/>
              <a:t>। </a:t>
            </a:r>
            <a:r>
              <a:rPr lang="en-US" dirty="0" err="1"/>
              <a:t>সবাইকে</a:t>
            </a:r>
            <a:r>
              <a:rPr lang="en-US" dirty="0"/>
              <a:t> </a:t>
            </a:r>
            <a:r>
              <a:rPr lang="en-US" dirty="0" err="1"/>
              <a:t>জোর</a:t>
            </a:r>
            <a:r>
              <a:rPr lang="en-US" dirty="0"/>
              <a:t> </a:t>
            </a:r>
            <a:r>
              <a:rPr lang="en-US" dirty="0" err="1"/>
              <a:t>করে</a:t>
            </a:r>
            <a:r>
              <a:rPr lang="en-US" dirty="0"/>
              <a:t> </a:t>
            </a:r>
            <a:r>
              <a:rPr lang="en-US" dirty="0" err="1"/>
              <a:t>মুসলিম</a:t>
            </a:r>
            <a:r>
              <a:rPr lang="en-US" dirty="0"/>
              <a:t> ও </a:t>
            </a:r>
            <a:r>
              <a:rPr lang="en-US" dirty="0" err="1"/>
              <a:t>বানাই</a:t>
            </a:r>
            <a:r>
              <a:rPr lang="en-US" dirty="0"/>
              <a:t> </a:t>
            </a:r>
            <a:r>
              <a:rPr lang="en-US" dirty="0" err="1"/>
              <a:t>পেলতো</a:t>
            </a:r>
            <a:r>
              <a:rPr lang="en-US" dirty="0"/>
              <a:t> </a:t>
            </a:r>
            <a:r>
              <a:rPr lang="en-US" dirty="0" err="1"/>
              <a:t>ওরা</a:t>
            </a:r>
            <a:r>
              <a:rPr lang="en-US" dirty="0"/>
              <a:t>??</a:t>
            </a:r>
          </a:p>
        </p:txBody>
      </p:sp>
    </p:spTree>
    <p:extLst>
      <p:ext uri="{BB962C8B-B14F-4D97-AF65-F5344CB8AC3E}">
        <p14:creationId xmlns:p14="http://schemas.microsoft.com/office/powerpoint/2010/main" val="562462585"/>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ounded Rectangular Callout 1"/>
          <p:cNvSpPr/>
          <p:nvPr/>
        </p:nvSpPr>
        <p:spPr>
          <a:xfrm>
            <a:off x="285481" y="154546"/>
            <a:ext cx="7454722" cy="4031088"/>
          </a:xfrm>
          <a:prstGeom prst="wedgeRoundRectCallout">
            <a:avLst/>
          </a:prstGeom>
        </p:spPr>
        <p:style>
          <a:lnRef idx="1">
            <a:schemeClr val="accent6"/>
          </a:lnRef>
          <a:fillRef idx="2">
            <a:schemeClr val="accent6"/>
          </a:fillRef>
          <a:effectRef idx="1">
            <a:schemeClr val="accent6"/>
          </a:effectRef>
          <a:fontRef idx="minor">
            <a:schemeClr val="dk1"/>
          </a:fontRef>
        </p:style>
        <p:txBody>
          <a:bodyPr rtlCol="0" anchor="ctr"/>
          <a:lstStyle/>
          <a:p>
            <a:pPr marL="342900" indent="-342900" algn="ctr">
              <a:buAutoNum type="arabicPeriod"/>
            </a:pPr>
            <a:r>
              <a:rPr lang="en-US" dirty="0" err="1"/>
              <a:t>রাষ্ট্রের</a:t>
            </a:r>
            <a:r>
              <a:rPr lang="en-US" dirty="0"/>
              <a:t> </a:t>
            </a:r>
            <a:r>
              <a:rPr lang="en-US" dirty="0" err="1"/>
              <a:t>মুসলিম</a:t>
            </a:r>
            <a:r>
              <a:rPr lang="en-US" dirty="0"/>
              <a:t> </a:t>
            </a:r>
            <a:r>
              <a:rPr lang="en-US" dirty="0" err="1"/>
              <a:t>এবং</a:t>
            </a:r>
            <a:r>
              <a:rPr lang="en-US" dirty="0"/>
              <a:t> </a:t>
            </a:r>
            <a:r>
              <a:rPr lang="en-US" dirty="0" err="1"/>
              <a:t>অমুসলিম</a:t>
            </a:r>
            <a:r>
              <a:rPr lang="en-US" dirty="0"/>
              <a:t> </a:t>
            </a:r>
            <a:r>
              <a:rPr lang="en-US" dirty="0" err="1"/>
              <a:t>সকল</a:t>
            </a:r>
            <a:r>
              <a:rPr lang="en-US" dirty="0"/>
              <a:t> </a:t>
            </a:r>
            <a:r>
              <a:rPr lang="en-US" dirty="0" err="1"/>
              <a:t>শ্রেণীর</a:t>
            </a:r>
            <a:r>
              <a:rPr lang="en-US" dirty="0"/>
              <a:t> </a:t>
            </a:r>
            <a:r>
              <a:rPr lang="en-US" dirty="0" err="1"/>
              <a:t>মানুষ</a:t>
            </a:r>
            <a:r>
              <a:rPr lang="en-US" dirty="0"/>
              <a:t> </a:t>
            </a:r>
            <a:r>
              <a:rPr lang="en-US" dirty="0" err="1"/>
              <a:t>সমান</a:t>
            </a:r>
            <a:r>
              <a:rPr lang="en-US" dirty="0"/>
              <a:t> </a:t>
            </a:r>
            <a:r>
              <a:rPr lang="en-US" dirty="0" err="1"/>
              <a:t>নিরাপত্তা</a:t>
            </a:r>
            <a:r>
              <a:rPr lang="en-US" dirty="0"/>
              <a:t>  ও </a:t>
            </a:r>
            <a:r>
              <a:rPr lang="en-US" dirty="0" err="1"/>
              <a:t>সমান</a:t>
            </a:r>
            <a:r>
              <a:rPr lang="en-US" dirty="0"/>
              <a:t> </a:t>
            </a:r>
            <a:r>
              <a:rPr lang="en-US" dirty="0" err="1"/>
              <a:t>সযোগ</a:t>
            </a:r>
            <a:r>
              <a:rPr lang="en-US" dirty="0"/>
              <a:t> </a:t>
            </a:r>
            <a:r>
              <a:rPr lang="en-US" dirty="0" err="1"/>
              <a:t>সুবিধা</a:t>
            </a:r>
            <a:r>
              <a:rPr lang="en-US" dirty="0"/>
              <a:t> </a:t>
            </a:r>
            <a:r>
              <a:rPr lang="en-US" dirty="0" err="1"/>
              <a:t>পাবে</a:t>
            </a:r>
            <a:r>
              <a:rPr lang="en-US" dirty="0"/>
              <a:t>। </a:t>
            </a:r>
          </a:p>
          <a:p>
            <a:pPr marL="342900" indent="-342900" algn="ctr">
              <a:buAutoNum type="arabicPeriod"/>
            </a:pPr>
            <a:r>
              <a:rPr lang="en-US" dirty="0" err="1"/>
              <a:t>আমুসলিমরা</a:t>
            </a:r>
            <a:r>
              <a:rPr lang="en-US" dirty="0"/>
              <a:t>  </a:t>
            </a:r>
            <a:r>
              <a:rPr lang="en-US" dirty="0" err="1"/>
              <a:t>মুসলিম</a:t>
            </a:r>
            <a:r>
              <a:rPr lang="en-US" dirty="0"/>
              <a:t> </a:t>
            </a:r>
            <a:r>
              <a:rPr lang="en-US" dirty="0" err="1"/>
              <a:t>দের</a:t>
            </a:r>
            <a:r>
              <a:rPr lang="en-US" dirty="0"/>
              <a:t> </a:t>
            </a:r>
            <a:r>
              <a:rPr lang="en-US" dirty="0" err="1"/>
              <a:t>মত</a:t>
            </a:r>
            <a:r>
              <a:rPr lang="en-US" dirty="0"/>
              <a:t> </a:t>
            </a:r>
            <a:r>
              <a:rPr lang="en-US" dirty="0" err="1"/>
              <a:t>সমান</a:t>
            </a:r>
            <a:r>
              <a:rPr lang="en-US" dirty="0"/>
              <a:t> </a:t>
            </a:r>
            <a:r>
              <a:rPr lang="en-US" dirty="0" err="1"/>
              <a:t>রাজনৈতিক</a:t>
            </a:r>
            <a:r>
              <a:rPr lang="en-US" dirty="0"/>
              <a:t> </a:t>
            </a:r>
            <a:r>
              <a:rPr lang="en-US" dirty="0" err="1"/>
              <a:t>এবং</a:t>
            </a:r>
            <a:r>
              <a:rPr lang="en-US" dirty="0"/>
              <a:t> </a:t>
            </a:r>
            <a:r>
              <a:rPr lang="en-US" dirty="0" err="1"/>
              <a:t>সাংস্কৃতিক</a:t>
            </a:r>
            <a:r>
              <a:rPr lang="en-US" dirty="0"/>
              <a:t> </a:t>
            </a:r>
            <a:r>
              <a:rPr lang="en-US" dirty="0" err="1"/>
              <a:t>সুবিধা</a:t>
            </a:r>
            <a:r>
              <a:rPr lang="en-US" dirty="0"/>
              <a:t> </a:t>
            </a:r>
            <a:r>
              <a:rPr lang="en-US" dirty="0" err="1"/>
              <a:t>পাবে</a:t>
            </a:r>
            <a:r>
              <a:rPr lang="en-US" dirty="0"/>
              <a:t>। </a:t>
            </a:r>
            <a:r>
              <a:rPr lang="en-US" dirty="0" err="1"/>
              <a:t>অমুসলিমদের</a:t>
            </a:r>
            <a:r>
              <a:rPr lang="en-US" dirty="0"/>
              <a:t> </a:t>
            </a:r>
            <a:r>
              <a:rPr lang="en-US" dirty="0" err="1"/>
              <a:t>নিজস্ব</a:t>
            </a:r>
            <a:r>
              <a:rPr lang="en-US" dirty="0"/>
              <a:t>   </a:t>
            </a:r>
            <a:r>
              <a:rPr lang="bn-IN" dirty="0">
                <a:solidFill>
                  <a:srgbClr val="222222"/>
                </a:solidFill>
                <a:latin typeface="inherit"/>
              </a:rPr>
              <a:t>স্বায়ত্তশাসন</a:t>
            </a:r>
            <a:r>
              <a:rPr lang="en-US" dirty="0"/>
              <a:t> </a:t>
            </a:r>
            <a:r>
              <a:rPr lang="en-US" dirty="0" err="1"/>
              <a:t>থাকবে</a:t>
            </a:r>
            <a:r>
              <a:rPr lang="en-US" dirty="0"/>
              <a:t> </a:t>
            </a:r>
            <a:r>
              <a:rPr lang="en-US" dirty="0" err="1"/>
              <a:t>এবং</a:t>
            </a:r>
            <a:r>
              <a:rPr lang="en-US" dirty="0"/>
              <a:t> </a:t>
            </a:r>
            <a:r>
              <a:rPr lang="en-US" dirty="0" err="1"/>
              <a:t>স্বাধীন</a:t>
            </a:r>
            <a:r>
              <a:rPr lang="en-US" dirty="0"/>
              <a:t> </a:t>
            </a:r>
            <a:r>
              <a:rPr lang="en-US" dirty="0" err="1"/>
              <a:t>ভাবে</a:t>
            </a:r>
            <a:r>
              <a:rPr lang="en-US" dirty="0"/>
              <a:t> </a:t>
            </a:r>
            <a:r>
              <a:rPr lang="en-US" dirty="0" err="1"/>
              <a:t>তারা</a:t>
            </a:r>
            <a:r>
              <a:rPr lang="en-US" dirty="0"/>
              <a:t> </a:t>
            </a:r>
            <a:r>
              <a:rPr lang="en-US" dirty="0" err="1"/>
              <a:t>তাদের</a:t>
            </a:r>
            <a:r>
              <a:rPr lang="en-US" dirty="0"/>
              <a:t> </a:t>
            </a:r>
            <a:r>
              <a:rPr lang="en-US" dirty="0" err="1"/>
              <a:t>ধর্ম</a:t>
            </a:r>
            <a:r>
              <a:rPr lang="en-US" dirty="0"/>
              <a:t> </a:t>
            </a:r>
            <a:r>
              <a:rPr lang="en-US" dirty="0" err="1"/>
              <a:t>তারা</a:t>
            </a:r>
            <a:r>
              <a:rPr lang="en-US" dirty="0"/>
              <a:t> </a:t>
            </a:r>
            <a:r>
              <a:rPr lang="en-US" dirty="0" err="1"/>
              <a:t>পালন</a:t>
            </a:r>
            <a:r>
              <a:rPr lang="en-US" dirty="0"/>
              <a:t> </a:t>
            </a:r>
            <a:r>
              <a:rPr lang="en-US" dirty="0" err="1"/>
              <a:t>করবে</a:t>
            </a:r>
            <a:r>
              <a:rPr lang="en-US" dirty="0"/>
              <a:t>।</a:t>
            </a:r>
          </a:p>
          <a:p>
            <a:pPr marL="342900" indent="-342900" algn="ctr">
              <a:buAutoNum type="arabicPeriod"/>
            </a:pPr>
            <a:r>
              <a:rPr lang="en-US" dirty="0" err="1"/>
              <a:t>রাষ্ট্রের</a:t>
            </a:r>
            <a:r>
              <a:rPr lang="en-US" dirty="0"/>
              <a:t> </a:t>
            </a:r>
            <a:r>
              <a:rPr lang="en-US" dirty="0" err="1"/>
              <a:t>নিরাপত্তা</a:t>
            </a:r>
            <a:r>
              <a:rPr lang="en-US" dirty="0"/>
              <a:t> </a:t>
            </a:r>
            <a:r>
              <a:rPr lang="en-US" dirty="0" err="1"/>
              <a:t>এর</a:t>
            </a:r>
            <a:r>
              <a:rPr lang="en-US" dirty="0"/>
              <a:t> </a:t>
            </a:r>
            <a:r>
              <a:rPr lang="en-US" dirty="0" err="1"/>
              <a:t>জন্য</a:t>
            </a:r>
            <a:r>
              <a:rPr lang="en-US" dirty="0"/>
              <a:t> </a:t>
            </a:r>
            <a:r>
              <a:rPr lang="en-US" dirty="0" err="1"/>
              <a:t>মুসলিম</a:t>
            </a:r>
            <a:r>
              <a:rPr lang="en-US" dirty="0"/>
              <a:t> – </a:t>
            </a:r>
            <a:r>
              <a:rPr lang="en-US" dirty="0" err="1"/>
              <a:t>অমুসলিম</a:t>
            </a:r>
            <a:r>
              <a:rPr lang="en-US" dirty="0"/>
              <a:t> </a:t>
            </a:r>
            <a:r>
              <a:rPr lang="en-US" dirty="0" err="1"/>
              <a:t>সবাই</a:t>
            </a:r>
            <a:r>
              <a:rPr lang="en-US" dirty="0"/>
              <a:t>  </a:t>
            </a:r>
            <a:r>
              <a:rPr lang="en-US" dirty="0" err="1"/>
              <a:t>শত্রুর</a:t>
            </a:r>
            <a:r>
              <a:rPr lang="en-US" dirty="0"/>
              <a:t> </a:t>
            </a:r>
            <a:r>
              <a:rPr lang="en-US" dirty="0" err="1"/>
              <a:t>মোকাবেলায়</a:t>
            </a:r>
            <a:r>
              <a:rPr lang="en-US" dirty="0"/>
              <a:t> </a:t>
            </a:r>
            <a:r>
              <a:rPr lang="en-US" dirty="0" err="1"/>
              <a:t>কাজ</a:t>
            </a:r>
            <a:r>
              <a:rPr lang="en-US" dirty="0"/>
              <a:t> </a:t>
            </a:r>
            <a:r>
              <a:rPr lang="en-US" dirty="0" err="1"/>
              <a:t>করবে</a:t>
            </a:r>
            <a:r>
              <a:rPr lang="en-US" dirty="0"/>
              <a:t> </a:t>
            </a:r>
            <a:r>
              <a:rPr lang="en-US" dirty="0" err="1"/>
              <a:t>এবং</a:t>
            </a:r>
            <a:r>
              <a:rPr lang="en-US" dirty="0"/>
              <a:t> </a:t>
            </a:r>
            <a:r>
              <a:rPr lang="en-US" dirty="0" err="1"/>
              <a:t>সবাই</a:t>
            </a:r>
            <a:r>
              <a:rPr lang="en-US" dirty="0"/>
              <a:t> </a:t>
            </a:r>
            <a:r>
              <a:rPr lang="en-US" dirty="0" err="1"/>
              <a:t>খরচ</a:t>
            </a:r>
            <a:r>
              <a:rPr lang="en-US" dirty="0"/>
              <a:t> </a:t>
            </a:r>
            <a:r>
              <a:rPr lang="en-US" dirty="0" err="1"/>
              <a:t>বহন</a:t>
            </a:r>
            <a:r>
              <a:rPr lang="en-US" dirty="0"/>
              <a:t> </a:t>
            </a:r>
            <a:r>
              <a:rPr lang="en-US" dirty="0" err="1"/>
              <a:t>করবে</a:t>
            </a:r>
            <a:r>
              <a:rPr lang="en-US" dirty="0"/>
              <a:t>। </a:t>
            </a:r>
            <a:r>
              <a:rPr lang="en-US" dirty="0" err="1"/>
              <a:t>মুসলিম</a:t>
            </a:r>
            <a:r>
              <a:rPr lang="en-US" dirty="0"/>
              <a:t>  </a:t>
            </a:r>
            <a:r>
              <a:rPr lang="en-US" dirty="0" err="1"/>
              <a:t>অমুসলিম</a:t>
            </a:r>
            <a:r>
              <a:rPr lang="en-US" dirty="0"/>
              <a:t> কেও </a:t>
            </a:r>
            <a:r>
              <a:rPr lang="en-US" dirty="0" err="1"/>
              <a:t>কারো</a:t>
            </a:r>
            <a:r>
              <a:rPr lang="en-US" dirty="0"/>
              <a:t> </a:t>
            </a:r>
            <a:r>
              <a:rPr lang="en-US" dirty="0" err="1"/>
              <a:t>সাথে</a:t>
            </a:r>
            <a:r>
              <a:rPr lang="en-US" dirty="0"/>
              <a:t> </a:t>
            </a:r>
            <a:r>
              <a:rPr lang="en-US" dirty="0" err="1"/>
              <a:t>বিশ্বাসঘাতকতা</a:t>
            </a:r>
            <a:r>
              <a:rPr lang="en-US" dirty="0"/>
              <a:t>  </a:t>
            </a:r>
            <a:r>
              <a:rPr lang="en-US" dirty="0" err="1"/>
              <a:t>করতে</a:t>
            </a:r>
            <a:r>
              <a:rPr lang="en-US" dirty="0"/>
              <a:t> </a:t>
            </a:r>
            <a:r>
              <a:rPr lang="en-US" dirty="0" err="1"/>
              <a:t>পারবে</a:t>
            </a:r>
            <a:r>
              <a:rPr lang="en-US" dirty="0"/>
              <a:t> </a:t>
            </a:r>
            <a:r>
              <a:rPr lang="en-US" dirty="0" err="1"/>
              <a:t>না</a:t>
            </a:r>
            <a:r>
              <a:rPr lang="en-US" dirty="0"/>
              <a:t>। </a:t>
            </a:r>
          </a:p>
          <a:p>
            <a:pPr marL="342900" indent="-342900" algn="ctr">
              <a:buAutoNum type="arabicPeriod"/>
            </a:pPr>
            <a:r>
              <a:rPr lang="en-US" dirty="0" err="1"/>
              <a:t>মুসলিমদের</a:t>
            </a:r>
            <a:r>
              <a:rPr lang="en-US" dirty="0"/>
              <a:t> </a:t>
            </a:r>
            <a:r>
              <a:rPr lang="en-US" dirty="0" err="1"/>
              <a:t>ধর্ম</a:t>
            </a:r>
            <a:r>
              <a:rPr lang="en-US" dirty="0"/>
              <a:t> </a:t>
            </a:r>
            <a:r>
              <a:rPr lang="en-US" dirty="0" err="1"/>
              <a:t>যুদ্ধে</a:t>
            </a:r>
            <a:r>
              <a:rPr lang="en-US" dirty="0"/>
              <a:t> </a:t>
            </a:r>
            <a:r>
              <a:rPr lang="en-US" dirty="0" err="1"/>
              <a:t>অমুসলিমদের</a:t>
            </a:r>
            <a:r>
              <a:rPr lang="en-US" dirty="0"/>
              <a:t> </a:t>
            </a:r>
            <a:r>
              <a:rPr lang="en-US" dirty="0" err="1"/>
              <a:t>অংশগ্রহনের</a:t>
            </a:r>
            <a:r>
              <a:rPr lang="en-US" dirty="0"/>
              <a:t> </a:t>
            </a:r>
            <a:r>
              <a:rPr lang="en-US" dirty="0" err="1"/>
              <a:t>ব্যাপারে</a:t>
            </a:r>
            <a:r>
              <a:rPr lang="en-US" dirty="0"/>
              <a:t> </a:t>
            </a:r>
            <a:r>
              <a:rPr lang="en-US" dirty="0" err="1"/>
              <a:t>কোন</a:t>
            </a:r>
            <a:r>
              <a:rPr lang="en-US" dirty="0"/>
              <a:t> </a:t>
            </a:r>
            <a:r>
              <a:rPr lang="en-US" dirty="0" err="1"/>
              <a:t>বাধ্যবাদকতা</a:t>
            </a:r>
            <a:r>
              <a:rPr lang="en-US" dirty="0"/>
              <a:t> </a:t>
            </a:r>
            <a:r>
              <a:rPr lang="en-US" dirty="0" err="1"/>
              <a:t>নেই</a:t>
            </a:r>
            <a:r>
              <a:rPr lang="en-US" dirty="0"/>
              <a:t>।  </a:t>
            </a:r>
          </a:p>
        </p:txBody>
      </p:sp>
      <p:pic>
        <p:nvPicPr>
          <p:cNvPr id="3" name="Picture 2"/>
          <p:cNvPicPr>
            <a:picLocks noChangeAspect="1"/>
          </p:cNvPicPr>
          <p:nvPr/>
        </p:nvPicPr>
        <p:blipFill rotWithShape="1">
          <a:blip r:embed="rId2">
            <a:extLst>
              <a:ext uri="{28A0092B-C50C-407E-A947-70E740481C1C}">
                <a14:useLocalDpi xmlns:a14="http://schemas.microsoft.com/office/drawing/2010/main" val="0"/>
              </a:ext>
            </a:extLst>
          </a:blip>
          <a:srcRect b="9053"/>
          <a:stretch/>
        </p:blipFill>
        <p:spPr>
          <a:xfrm>
            <a:off x="8961281" y="154546"/>
            <a:ext cx="2694520" cy="3493395"/>
          </a:xfrm>
          <a:prstGeom prst="round2DiagRect">
            <a:avLst>
              <a:gd name="adj1" fmla="val 16667"/>
              <a:gd name="adj2" fmla="val 0"/>
            </a:avLst>
          </a:prstGeom>
          <a:ln w="88900" cap="sq">
            <a:solidFill>
              <a:srgbClr val="FFFFFF"/>
            </a:solidFill>
            <a:miter lim="800000"/>
          </a:ln>
          <a:effectLst>
            <a:outerShdw blurRad="254000" algn="tl" rotWithShape="0">
              <a:srgbClr val="000000">
                <a:alpha val="43000"/>
              </a:srgbClr>
            </a:outerShdw>
          </a:effectLst>
        </p:spPr>
      </p:pic>
      <p:sp>
        <p:nvSpPr>
          <p:cNvPr id="4" name="Oval Callout 3"/>
          <p:cNvSpPr/>
          <p:nvPr/>
        </p:nvSpPr>
        <p:spPr>
          <a:xfrm>
            <a:off x="4997003" y="4185634"/>
            <a:ext cx="5486400" cy="2292439"/>
          </a:xfrm>
          <a:prstGeom prst="wedgeEllipseCallout">
            <a:avLst/>
          </a:prstGeom>
        </p:spPr>
        <p:style>
          <a:lnRef idx="1">
            <a:schemeClr val="accent6"/>
          </a:lnRef>
          <a:fillRef idx="2">
            <a:schemeClr val="accent6"/>
          </a:fillRef>
          <a:effectRef idx="1">
            <a:schemeClr val="accent6"/>
          </a:effectRef>
          <a:fontRef idx="minor">
            <a:schemeClr val="dk1"/>
          </a:fontRef>
        </p:style>
        <p:txBody>
          <a:bodyPr rtlCol="0" anchor="ctr"/>
          <a:lstStyle/>
          <a:p>
            <a:pPr algn="ctr"/>
            <a:r>
              <a:rPr lang="en-US" dirty="0" err="1"/>
              <a:t>সূরা</a:t>
            </a:r>
            <a:r>
              <a:rPr lang="en-US" dirty="0"/>
              <a:t> </a:t>
            </a:r>
            <a:r>
              <a:rPr lang="en-US" dirty="0" err="1"/>
              <a:t>বাকারা</a:t>
            </a:r>
            <a:r>
              <a:rPr lang="en-US" dirty="0"/>
              <a:t> (২:২৫৬) </a:t>
            </a:r>
            <a:r>
              <a:rPr lang="en-US" dirty="0" err="1"/>
              <a:t>আল্লাহর</a:t>
            </a:r>
            <a:r>
              <a:rPr lang="en-US" dirty="0"/>
              <a:t> </a:t>
            </a:r>
            <a:r>
              <a:rPr lang="en-US" dirty="0" err="1"/>
              <a:t>দ্বীনের</a:t>
            </a:r>
            <a:r>
              <a:rPr lang="en-US" dirty="0"/>
              <a:t> </a:t>
            </a:r>
            <a:r>
              <a:rPr lang="en-US" dirty="0" err="1"/>
              <a:t>ব্যাপারে</a:t>
            </a:r>
            <a:r>
              <a:rPr lang="en-US" dirty="0"/>
              <a:t> </a:t>
            </a:r>
            <a:r>
              <a:rPr lang="en-US" dirty="0" err="1"/>
              <a:t>কোন</a:t>
            </a:r>
            <a:r>
              <a:rPr lang="en-US" dirty="0"/>
              <a:t> </a:t>
            </a:r>
            <a:r>
              <a:rPr lang="en-US" dirty="0" err="1"/>
              <a:t>জোর</a:t>
            </a:r>
            <a:r>
              <a:rPr lang="en-US" dirty="0"/>
              <a:t> </a:t>
            </a:r>
            <a:r>
              <a:rPr lang="en-US" dirty="0" err="1"/>
              <a:t>জবরদস্তি</a:t>
            </a:r>
            <a:r>
              <a:rPr lang="en-US" dirty="0"/>
              <a:t> </a:t>
            </a:r>
            <a:r>
              <a:rPr lang="en-US" dirty="0" err="1"/>
              <a:t>নেই</a:t>
            </a:r>
            <a:r>
              <a:rPr lang="en-US" dirty="0"/>
              <a:t>…</a:t>
            </a:r>
          </a:p>
        </p:txBody>
      </p:sp>
      <p:sp>
        <p:nvSpPr>
          <p:cNvPr id="8" name="Slide Number Placeholder 7"/>
          <p:cNvSpPr>
            <a:spLocks noGrp="1"/>
          </p:cNvSpPr>
          <p:nvPr>
            <p:ph type="sldNum" sz="quarter" idx="12"/>
          </p:nvPr>
        </p:nvSpPr>
        <p:spPr/>
        <p:txBody>
          <a:bodyPr/>
          <a:lstStyle/>
          <a:p>
            <a:fld id="{FECC332B-882E-4129-ABBA-696D76EBE626}" type="slidenum">
              <a:rPr lang="en-US" smtClean="0"/>
              <a:t>16</a:t>
            </a:fld>
            <a:endParaRPr lang="en-US"/>
          </a:p>
        </p:txBody>
      </p:sp>
    </p:spTree>
    <p:extLst>
      <p:ext uri="{BB962C8B-B14F-4D97-AF65-F5344CB8AC3E}">
        <p14:creationId xmlns:p14="http://schemas.microsoft.com/office/powerpoint/2010/main" val="3830253708"/>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val Callout 1"/>
          <p:cNvSpPr/>
          <p:nvPr/>
        </p:nvSpPr>
        <p:spPr>
          <a:xfrm>
            <a:off x="3026535" y="154547"/>
            <a:ext cx="5486400" cy="2292439"/>
          </a:xfrm>
          <a:prstGeom prst="wedgeEllipseCallout">
            <a:avLst/>
          </a:prstGeom>
        </p:spPr>
        <p:style>
          <a:lnRef idx="1">
            <a:schemeClr val="accent6"/>
          </a:lnRef>
          <a:fillRef idx="2">
            <a:schemeClr val="accent6"/>
          </a:fillRef>
          <a:effectRef idx="1">
            <a:schemeClr val="accent6"/>
          </a:effectRef>
          <a:fontRef idx="minor">
            <a:schemeClr val="dk1"/>
          </a:fontRef>
        </p:style>
        <p:txBody>
          <a:bodyPr rtlCol="0" anchor="ctr"/>
          <a:lstStyle/>
          <a:p>
            <a:pPr algn="ctr"/>
            <a:r>
              <a:rPr lang="en-US" dirty="0" err="1"/>
              <a:t>সূরা</a:t>
            </a:r>
            <a:r>
              <a:rPr lang="en-US" dirty="0"/>
              <a:t> আল </a:t>
            </a:r>
            <a:r>
              <a:rPr lang="en-US" dirty="0" err="1"/>
              <a:t>কাহাফ</a:t>
            </a:r>
            <a:r>
              <a:rPr lang="en-US" dirty="0"/>
              <a:t> (১৮:২৯) </a:t>
            </a:r>
            <a:r>
              <a:rPr lang="en-US" dirty="0" err="1"/>
              <a:t>ইসলাম</a:t>
            </a:r>
            <a:r>
              <a:rPr lang="en-US" dirty="0"/>
              <a:t> </a:t>
            </a:r>
            <a:r>
              <a:rPr lang="en-US" dirty="0" err="1"/>
              <a:t>আল্লাহর</a:t>
            </a:r>
            <a:r>
              <a:rPr lang="en-US" dirty="0"/>
              <a:t> </a:t>
            </a:r>
            <a:r>
              <a:rPr lang="en-US" dirty="0" err="1"/>
              <a:t>পক্ষ</a:t>
            </a:r>
            <a:r>
              <a:rPr lang="en-US" dirty="0"/>
              <a:t> </a:t>
            </a:r>
            <a:r>
              <a:rPr lang="en-US" dirty="0" err="1"/>
              <a:t>থেকে</a:t>
            </a:r>
            <a:r>
              <a:rPr lang="en-US" dirty="0"/>
              <a:t> </a:t>
            </a:r>
            <a:r>
              <a:rPr lang="en-US" dirty="0" err="1"/>
              <a:t>এসেছে</a:t>
            </a:r>
            <a:r>
              <a:rPr lang="en-US" dirty="0"/>
              <a:t>, </a:t>
            </a:r>
            <a:r>
              <a:rPr lang="en-US" dirty="0" err="1"/>
              <a:t>এখন</a:t>
            </a:r>
            <a:r>
              <a:rPr lang="en-US" dirty="0"/>
              <a:t> </a:t>
            </a:r>
            <a:r>
              <a:rPr lang="en-US" dirty="0" err="1"/>
              <a:t>যার</a:t>
            </a:r>
            <a:r>
              <a:rPr lang="en-US" dirty="0"/>
              <a:t> </a:t>
            </a:r>
            <a:r>
              <a:rPr lang="en-US" dirty="0" err="1"/>
              <a:t>ইচ্ছা</a:t>
            </a:r>
            <a:r>
              <a:rPr lang="en-US" dirty="0"/>
              <a:t> </a:t>
            </a:r>
            <a:r>
              <a:rPr lang="en-US" dirty="0" err="1"/>
              <a:t>সে</a:t>
            </a:r>
            <a:r>
              <a:rPr lang="en-US" dirty="0"/>
              <a:t> </a:t>
            </a:r>
            <a:r>
              <a:rPr lang="en-US" dirty="0" err="1"/>
              <a:t>এর</a:t>
            </a:r>
            <a:r>
              <a:rPr lang="en-US" dirty="0"/>
              <a:t> </a:t>
            </a:r>
            <a:r>
              <a:rPr lang="en-US" dirty="0" err="1"/>
              <a:t>উপর</a:t>
            </a:r>
            <a:r>
              <a:rPr lang="en-US" dirty="0"/>
              <a:t> </a:t>
            </a:r>
            <a:r>
              <a:rPr lang="en-US" dirty="0" err="1"/>
              <a:t>বিশ্বাস</a:t>
            </a:r>
            <a:r>
              <a:rPr lang="en-US" dirty="0"/>
              <a:t> </a:t>
            </a:r>
            <a:r>
              <a:rPr lang="en-US" dirty="0" err="1"/>
              <a:t>করবে</a:t>
            </a:r>
            <a:r>
              <a:rPr lang="en-US" dirty="0"/>
              <a:t> </a:t>
            </a:r>
            <a:r>
              <a:rPr lang="en-US" dirty="0" err="1"/>
              <a:t>এবং</a:t>
            </a:r>
            <a:r>
              <a:rPr lang="en-US" dirty="0"/>
              <a:t> </a:t>
            </a:r>
            <a:r>
              <a:rPr lang="en-US" dirty="0" err="1"/>
              <a:t>যার</a:t>
            </a:r>
            <a:r>
              <a:rPr lang="en-US" dirty="0"/>
              <a:t> </a:t>
            </a:r>
            <a:r>
              <a:rPr lang="en-US" dirty="0" err="1"/>
              <a:t>ইচ্ছা</a:t>
            </a:r>
            <a:r>
              <a:rPr lang="en-US" dirty="0"/>
              <a:t> </a:t>
            </a:r>
            <a:r>
              <a:rPr lang="en-US" dirty="0" err="1"/>
              <a:t>সে</a:t>
            </a:r>
            <a:r>
              <a:rPr lang="en-US" dirty="0"/>
              <a:t> </a:t>
            </a:r>
            <a:r>
              <a:rPr lang="en-US" dirty="0" err="1"/>
              <a:t>তা</a:t>
            </a:r>
            <a:r>
              <a:rPr lang="en-US" dirty="0"/>
              <a:t> </a:t>
            </a:r>
            <a:r>
              <a:rPr lang="en-US" dirty="0" err="1"/>
              <a:t>অস্বীকার</a:t>
            </a:r>
            <a:r>
              <a:rPr lang="en-US" dirty="0"/>
              <a:t> </a:t>
            </a:r>
            <a:r>
              <a:rPr lang="en-US" dirty="0" err="1"/>
              <a:t>করবে</a:t>
            </a:r>
            <a:r>
              <a:rPr lang="en-US" dirty="0"/>
              <a:t>…</a:t>
            </a:r>
          </a:p>
        </p:txBody>
      </p:sp>
      <p:sp>
        <p:nvSpPr>
          <p:cNvPr id="4" name="Oval Callout 3"/>
          <p:cNvSpPr/>
          <p:nvPr/>
        </p:nvSpPr>
        <p:spPr>
          <a:xfrm>
            <a:off x="3307723" y="3359240"/>
            <a:ext cx="5486400" cy="2292439"/>
          </a:xfrm>
          <a:prstGeom prst="wedgeEllipseCallout">
            <a:avLst/>
          </a:prstGeom>
        </p:spPr>
        <p:style>
          <a:lnRef idx="1">
            <a:schemeClr val="accent6"/>
          </a:lnRef>
          <a:fillRef idx="2">
            <a:schemeClr val="accent6"/>
          </a:fillRef>
          <a:effectRef idx="1">
            <a:schemeClr val="accent6"/>
          </a:effectRef>
          <a:fontRef idx="minor">
            <a:schemeClr val="dk1"/>
          </a:fontRef>
        </p:style>
        <p:txBody>
          <a:bodyPr rtlCol="0" anchor="ctr"/>
          <a:lstStyle/>
          <a:p>
            <a:pPr algn="ctr"/>
            <a:r>
              <a:rPr lang="en-US" dirty="0" err="1"/>
              <a:t>সূরা</a:t>
            </a:r>
            <a:r>
              <a:rPr lang="en-US" dirty="0"/>
              <a:t> আল </a:t>
            </a:r>
            <a:r>
              <a:rPr lang="en-US" dirty="0" err="1"/>
              <a:t>আনয়াম</a:t>
            </a:r>
            <a:r>
              <a:rPr lang="en-US" dirty="0"/>
              <a:t> (০৬:১০৮)  কেও </a:t>
            </a:r>
            <a:r>
              <a:rPr lang="en-US" dirty="0" err="1"/>
              <a:t>যদি</a:t>
            </a:r>
            <a:r>
              <a:rPr lang="en-US" dirty="0"/>
              <a:t> </a:t>
            </a:r>
            <a:r>
              <a:rPr lang="en-US" dirty="0" err="1"/>
              <a:t>একমাত্র</a:t>
            </a:r>
            <a:r>
              <a:rPr lang="en-US" dirty="0"/>
              <a:t> </a:t>
            </a:r>
            <a:r>
              <a:rPr lang="en-US" dirty="0" err="1"/>
              <a:t>আল্লাহকে</a:t>
            </a:r>
            <a:r>
              <a:rPr lang="en-US" dirty="0"/>
              <a:t> </a:t>
            </a:r>
            <a:r>
              <a:rPr lang="en-US" dirty="0" err="1"/>
              <a:t>বাদ</a:t>
            </a:r>
            <a:r>
              <a:rPr lang="en-US" dirty="0"/>
              <a:t> </a:t>
            </a:r>
            <a:r>
              <a:rPr lang="en-US" dirty="0" err="1"/>
              <a:t>দিয়ে</a:t>
            </a:r>
            <a:r>
              <a:rPr lang="en-US" dirty="0"/>
              <a:t> </a:t>
            </a:r>
            <a:r>
              <a:rPr lang="en-US" dirty="0" err="1"/>
              <a:t>অন্য</a:t>
            </a:r>
            <a:r>
              <a:rPr lang="en-US" dirty="0"/>
              <a:t> </a:t>
            </a:r>
            <a:r>
              <a:rPr lang="en-US" dirty="0" err="1"/>
              <a:t>কারো</a:t>
            </a:r>
            <a:r>
              <a:rPr lang="en-US" dirty="0"/>
              <a:t> </a:t>
            </a:r>
            <a:r>
              <a:rPr lang="en-US" dirty="0" err="1"/>
              <a:t>ইবাদত</a:t>
            </a:r>
            <a:r>
              <a:rPr lang="en-US" dirty="0"/>
              <a:t> </a:t>
            </a:r>
            <a:r>
              <a:rPr lang="en-US" dirty="0" err="1"/>
              <a:t>করে</a:t>
            </a:r>
            <a:r>
              <a:rPr lang="en-US" dirty="0"/>
              <a:t>, </a:t>
            </a:r>
            <a:r>
              <a:rPr lang="en-US" dirty="0" err="1"/>
              <a:t>তোমরা</a:t>
            </a:r>
            <a:r>
              <a:rPr lang="en-US" dirty="0"/>
              <a:t> </a:t>
            </a:r>
            <a:r>
              <a:rPr lang="en-US" dirty="0" err="1"/>
              <a:t>তাদের</a:t>
            </a:r>
            <a:r>
              <a:rPr lang="en-US" dirty="0"/>
              <a:t> </a:t>
            </a:r>
            <a:r>
              <a:rPr lang="en-US" dirty="0" err="1"/>
              <a:t>গালি-গালাজ</a:t>
            </a:r>
            <a:r>
              <a:rPr lang="en-US" dirty="0"/>
              <a:t> </a:t>
            </a:r>
            <a:r>
              <a:rPr lang="en-US" dirty="0" err="1"/>
              <a:t>করো</a:t>
            </a:r>
            <a:r>
              <a:rPr lang="en-US" dirty="0"/>
              <a:t> </a:t>
            </a:r>
            <a:r>
              <a:rPr lang="en-US" dirty="0" err="1"/>
              <a:t>না</a:t>
            </a:r>
            <a:r>
              <a:rPr lang="en-US" dirty="0"/>
              <a:t>, </a:t>
            </a:r>
            <a:r>
              <a:rPr lang="en-US" dirty="0" err="1"/>
              <a:t>নইলে</a:t>
            </a:r>
            <a:r>
              <a:rPr lang="en-US" dirty="0"/>
              <a:t> </a:t>
            </a:r>
            <a:r>
              <a:rPr lang="en-US" dirty="0" err="1"/>
              <a:t>তারা</a:t>
            </a:r>
            <a:r>
              <a:rPr lang="en-US" dirty="0"/>
              <a:t> </a:t>
            </a:r>
            <a:r>
              <a:rPr lang="en-US" dirty="0" err="1"/>
              <a:t>শত্রুতার</a:t>
            </a:r>
            <a:r>
              <a:rPr lang="en-US" dirty="0"/>
              <a:t> </a:t>
            </a:r>
            <a:r>
              <a:rPr lang="en-US" dirty="0" err="1"/>
              <a:t>বশবর্তী</a:t>
            </a:r>
            <a:r>
              <a:rPr lang="en-US" dirty="0"/>
              <a:t> </a:t>
            </a:r>
            <a:r>
              <a:rPr lang="en-US" dirty="0" err="1"/>
              <a:t>হয়ে-না</a:t>
            </a:r>
            <a:r>
              <a:rPr lang="en-US" dirty="0"/>
              <a:t> </a:t>
            </a:r>
            <a:r>
              <a:rPr lang="en-US" dirty="0" err="1"/>
              <a:t>জেনে</a:t>
            </a:r>
            <a:r>
              <a:rPr lang="en-US" dirty="0"/>
              <a:t> </a:t>
            </a:r>
            <a:r>
              <a:rPr lang="en-US" dirty="0" err="1"/>
              <a:t>আল্লাহ</a:t>
            </a:r>
            <a:r>
              <a:rPr lang="en-US" dirty="0"/>
              <a:t> </a:t>
            </a:r>
            <a:r>
              <a:rPr lang="en-US" dirty="0" err="1"/>
              <a:t>তায়ালাকে</a:t>
            </a:r>
            <a:r>
              <a:rPr lang="en-US" dirty="0"/>
              <a:t> </a:t>
            </a:r>
            <a:r>
              <a:rPr lang="en-US" dirty="0" err="1"/>
              <a:t>গালি</a:t>
            </a:r>
            <a:r>
              <a:rPr lang="en-US" dirty="0"/>
              <a:t> </a:t>
            </a:r>
            <a:r>
              <a:rPr lang="en-US" dirty="0" err="1"/>
              <a:t>দেবে</a:t>
            </a:r>
            <a:r>
              <a:rPr lang="en-US" dirty="0"/>
              <a:t>। </a:t>
            </a:r>
          </a:p>
        </p:txBody>
      </p:sp>
      <p:sp>
        <p:nvSpPr>
          <p:cNvPr id="7" name="Slide Number Placeholder 6"/>
          <p:cNvSpPr>
            <a:spLocks noGrp="1"/>
          </p:cNvSpPr>
          <p:nvPr>
            <p:ph type="sldNum" sz="quarter" idx="12"/>
          </p:nvPr>
        </p:nvSpPr>
        <p:spPr/>
        <p:txBody>
          <a:bodyPr/>
          <a:lstStyle/>
          <a:p>
            <a:fld id="{FECC332B-882E-4129-ABBA-696D76EBE626}" type="slidenum">
              <a:rPr lang="en-US" smtClean="0"/>
              <a:t>17</a:t>
            </a:fld>
            <a:endParaRPr lang="en-US"/>
          </a:p>
        </p:txBody>
      </p:sp>
      <p:sp>
        <p:nvSpPr>
          <p:cNvPr id="8" name="Oval Callout 7"/>
          <p:cNvSpPr/>
          <p:nvPr/>
        </p:nvSpPr>
        <p:spPr>
          <a:xfrm>
            <a:off x="0" y="6254897"/>
            <a:ext cx="1026941" cy="466578"/>
          </a:xfrm>
          <a:prstGeom prst="wedgeEllipseCallout">
            <a:avLst/>
          </a:prstGeom>
          <a:ln>
            <a:noFill/>
          </a:ln>
          <a:effectLst>
            <a:outerShdw blurRad="149987" dist="250190" dir="8460000" algn="ctr">
              <a:srgbClr val="000000">
                <a:alpha val="28000"/>
              </a:srgbClr>
            </a:outerShdw>
          </a:effectLst>
          <a:scene3d>
            <a:camera prst="orthographicFront">
              <a:rot lat="0" lon="0" rev="0"/>
            </a:camera>
            <a:lightRig rig="contrasting" dir="t">
              <a:rot lat="0" lon="0" rev="1500000"/>
            </a:lightRig>
          </a:scene3d>
          <a:sp3d prstMaterial="metal">
            <a:bevelT w="88900" h="88900"/>
          </a:sp3d>
        </p:spPr>
        <p:style>
          <a:lnRef idx="2">
            <a:schemeClr val="accent6">
              <a:shade val="50000"/>
            </a:schemeClr>
          </a:lnRef>
          <a:fillRef idx="1">
            <a:schemeClr val="accent6"/>
          </a:fillRef>
          <a:effectRef idx="0">
            <a:schemeClr val="accent6"/>
          </a:effectRef>
          <a:fontRef idx="minor">
            <a:schemeClr val="lt1"/>
          </a:fontRef>
        </p:style>
        <p:txBody>
          <a:bodyPr rtlCol="0" anchor="ctr"/>
          <a:lstStyle/>
          <a:p>
            <a:pPr algn="ctr"/>
            <a:r>
              <a:rPr lang="en-US" dirty="0"/>
              <a:t>উত্তর  </a:t>
            </a:r>
          </a:p>
        </p:txBody>
      </p:sp>
      <p:sp>
        <p:nvSpPr>
          <p:cNvPr id="9" name="Oval Callout 8"/>
          <p:cNvSpPr/>
          <p:nvPr/>
        </p:nvSpPr>
        <p:spPr>
          <a:xfrm>
            <a:off x="0" y="0"/>
            <a:ext cx="1026941" cy="466578"/>
          </a:xfrm>
          <a:prstGeom prst="wedgeEllipseCallout">
            <a:avLst/>
          </a:prstGeom>
          <a:ln>
            <a:noFill/>
          </a:ln>
          <a:effectLst>
            <a:outerShdw blurRad="107950" dist="12700" dir="5400000" algn="ctr">
              <a:srgbClr val="000000"/>
            </a:outerShdw>
          </a:effectLst>
          <a:scene3d>
            <a:camera prst="orthographicFront">
              <a:rot lat="0" lon="0" rev="0"/>
            </a:camera>
            <a:lightRig rig="soft" dir="t">
              <a:rot lat="0" lon="0" rev="0"/>
            </a:lightRig>
          </a:scene3d>
          <a:sp3d contourW="44450" prstMaterial="matte">
            <a:bevelT w="63500" h="63500" prst="artDeco"/>
            <a:contourClr>
              <a:srgbClr val="FFFFFF"/>
            </a:contourClr>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a:t>প্রশ্ন </a:t>
            </a:r>
          </a:p>
        </p:txBody>
      </p:sp>
    </p:spTree>
    <p:extLst>
      <p:ext uri="{BB962C8B-B14F-4D97-AF65-F5344CB8AC3E}">
        <p14:creationId xmlns:p14="http://schemas.microsoft.com/office/powerpoint/2010/main" val="248737490"/>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Oval Callout 2"/>
          <p:cNvSpPr/>
          <p:nvPr/>
        </p:nvSpPr>
        <p:spPr>
          <a:xfrm>
            <a:off x="3129565" y="0"/>
            <a:ext cx="6439437" cy="2356833"/>
          </a:xfrm>
          <a:prstGeom prst="wedgeEllipseCallou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err="1"/>
              <a:t>যদি</a:t>
            </a:r>
            <a:r>
              <a:rPr lang="en-US" dirty="0"/>
              <a:t> কেও </a:t>
            </a:r>
            <a:r>
              <a:rPr lang="en-US" dirty="0" err="1"/>
              <a:t>চায়</a:t>
            </a:r>
            <a:r>
              <a:rPr lang="en-US" dirty="0"/>
              <a:t> </a:t>
            </a:r>
            <a:r>
              <a:rPr lang="en-US" dirty="0" err="1"/>
              <a:t>যে</a:t>
            </a:r>
            <a:r>
              <a:rPr lang="en-US" dirty="0"/>
              <a:t>, </a:t>
            </a:r>
            <a:r>
              <a:rPr lang="en-US" dirty="0" err="1"/>
              <a:t>তারা</a:t>
            </a:r>
            <a:r>
              <a:rPr lang="en-US" dirty="0"/>
              <a:t> </a:t>
            </a:r>
            <a:r>
              <a:rPr lang="en-US" dirty="0" err="1"/>
              <a:t>শরিয়া</a:t>
            </a:r>
            <a:r>
              <a:rPr lang="en-US" dirty="0"/>
              <a:t> </a:t>
            </a:r>
            <a:r>
              <a:rPr lang="en-US" dirty="0" err="1"/>
              <a:t>আইনে</a:t>
            </a:r>
            <a:r>
              <a:rPr lang="en-US" dirty="0"/>
              <a:t> </a:t>
            </a:r>
            <a:r>
              <a:rPr lang="en-US" dirty="0" err="1"/>
              <a:t>বিচার</a:t>
            </a:r>
            <a:r>
              <a:rPr lang="en-US" dirty="0"/>
              <a:t> </a:t>
            </a:r>
            <a:r>
              <a:rPr lang="en-US" dirty="0" err="1"/>
              <a:t>চায়</a:t>
            </a:r>
            <a:r>
              <a:rPr lang="en-US" dirty="0"/>
              <a:t> </a:t>
            </a:r>
            <a:r>
              <a:rPr lang="en-US" dirty="0" err="1"/>
              <a:t>না</a:t>
            </a:r>
            <a:r>
              <a:rPr lang="en-US" dirty="0"/>
              <a:t>, </a:t>
            </a:r>
            <a:r>
              <a:rPr lang="en-US" dirty="0" err="1"/>
              <a:t>নিজেদের</a:t>
            </a:r>
            <a:r>
              <a:rPr lang="en-US" dirty="0"/>
              <a:t> </a:t>
            </a:r>
            <a:r>
              <a:rPr lang="en-US" dirty="0" err="1"/>
              <a:t>প্রতিষ্টিত</a:t>
            </a:r>
            <a:r>
              <a:rPr lang="en-US" dirty="0"/>
              <a:t> </a:t>
            </a:r>
            <a:r>
              <a:rPr lang="en-US" dirty="0" err="1"/>
              <a:t>আইন</a:t>
            </a:r>
            <a:r>
              <a:rPr lang="en-US" dirty="0"/>
              <a:t>, </a:t>
            </a:r>
            <a:r>
              <a:rPr lang="en-US" dirty="0" err="1"/>
              <a:t>অথবা</a:t>
            </a:r>
            <a:r>
              <a:rPr lang="en-US" dirty="0"/>
              <a:t> </a:t>
            </a:r>
            <a:r>
              <a:rPr lang="en-US" dirty="0" err="1"/>
              <a:t>তাদের</a:t>
            </a:r>
            <a:r>
              <a:rPr lang="en-US" dirty="0"/>
              <a:t> </a:t>
            </a:r>
            <a:r>
              <a:rPr lang="en-US" dirty="0" err="1"/>
              <a:t>নিজস্ব</a:t>
            </a:r>
            <a:r>
              <a:rPr lang="en-US" dirty="0"/>
              <a:t> </a:t>
            </a:r>
            <a:r>
              <a:rPr lang="en-US" dirty="0" err="1"/>
              <a:t>ধর্মীয়</a:t>
            </a:r>
            <a:r>
              <a:rPr lang="en-US" dirty="0"/>
              <a:t> </a:t>
            </a:r>
            <a:r>
              <a:rPr lang="en-US" dirty="0" err="1"/>
              <a:t>আইনে</a:t>
            </a:r>
            <a:r>
              <a:rPr lang="en-US" dirty="0"/>
              <a:t>  </a:t>
            </a:r>
            <a:r>
              <a:rPr lang="en-US" dirty="0" err="1"/>
              <a:t>বিচার</a:t>
            </a:r>
            <a:r>
              <a:rPr lang="en-US" dirty="0"/>
              <a:t> </a:t>
            </a:r>
            <a:r>
              <a:rPr lang="en-US" dirty="0" err="1"/>
              <a:t>চায়</a:t>
            </a:r>
            <a:r>
              <a:rPr lang="en-US" dirty="0"/>
              <a:t>, </a:t>
            </a:r>
            <a:r>
              <a:rPr lang="en-US" dirty="0" err="1"/>
              <a:t>তাহলে</a:t>
            </a:r>
            <a:r>
              <a:rPr lang="en-US" dirty="0"/>
              <a:t> </a:t>
            </a:r>
            <a:r>
              <a:rPr lang="en-US" dirty="0" err="1"/>
              <a:t>শরিয়া</a:t>
            </a:r>
            <a:r>
              <a:rPr lang="en-US" dirty="0"/>
              <a:t> </a:t>
            </a:r>
            <a:r>
              <a:rPr lang="en-US" dirty="0" err="1"/>
              <a:t>আইন</a:t>
            </a:r>
            <a:r>
              <a:rPr lang="en-US" dirty="0"/>
              <a:t> </a:t>
            </a:r>
            <a:r>
              <a:rPr lang="en-US" dirty="0" err="1"/>
              <a:t>তা</a:t>
            </a:r>
            <a:r>
              <a:rPr lang="en-US" dirty="0"/>
              <a:t> </a:t>
            </a:r>
            <a:r>
              <a:rPr lang="en-US" dirty="0" err="1"/>
              <a:t>মেনে</a:t>
            </a:r>
            <a:r>
              <a:rPr lang="en-US" dirty="0"/>
              <a:t> </a:t>
            </a:r>
            <a:r>
              <a:rPr lang="en-US" dirty="0" err="1"/>
              <a:t>নিবে</a:t>
            </a:r>
            <a:r>
              <a:rPr lang="en-US" dirty="0"/>
              <a:t> </a:t>
            </a:r>
            <a:r>
              <a:rPr lang="en-US" dirty="0" err="1"/>
              <a:t>কি</a:t>
            </a:r>
            <a:r>
              <a:rPr lang="en-US" dirty="0"/>
              <a:t>?? </a:t>
            </a:r>
          </a:p>
        </p:txBody>
      </p:sp>
      <p:sp>
        <p:nvSpPr>
          <p:cNvPr id="4" name="Oval Callout 3"/>
          <p:cNvSpPr/>
          <p:nvPr/>
        </p:nvSpPr>
        <p:spPr>
          <a:xfrm>
            <a:off x="3129565" y="2741054"/>
            <a:ext cx="7212170" cy="3479442"/>
          </a:xfrm>
          <a:prstGeom prst="wedgeEllipseCallout">
            <a:avLst/>
          </a:prstGeom>
        </p:spPr>
        <p:style>
          <a:lnRef idx="1">
            <a:schemeClr val="accent6"/>
          </a:lnRef>
          <a:fillRef idx="2">
            <a:schemeClr val="accent6"/>
          </a:fillRef>
          <a:effectRef idx="1">
            <a:schemeClr val="accent6"/>
          </a:effectRef>
          <a:fontRef idx="minor">
            <a:schemeClr val="dk1"/>
          </a:fontRef>
        </p:style>
        <p:txBody>
          <a:bodyPr rtlCol="0" anchor="ctr"/>
          <a:lstStyle/>
          <a:p>
            <a:pPr algn="ctr"/>
            <a:r>
              <a:rPr lang="en-US" dirty="0" err="1"/>
              <a:t>সূরা</a:t>
            </a:r>
            <a:r>
              <a:rPr lang="en-US" dirty="0"/>
              <a:t> আল </a:t>
            </a:r>
            <a:r>
              <a:rPr lang="en-US" dirty="0" err="1"/>
              <a:t>মায়েদা</a:t>
            </a:r>
            <a:r>
              <a:rPr lang="en-US" dirty="0"/>
              <a:t>  (০৫:৪২)  </a:t>
            </a:r>
            <a:r>
              <a:rPr lang="en-US" dirty="0" err="1"/>
              <a:t>তারা</a:t>
            </a:r>
            <a:r>
              <a:rPr lang="en-US" dirty="0"/>
              <a:t> (</a:t>
            </a:r>
            <a:r>
              <a:rPr lang="en-US" dirty="0" err="1"/>
              <a:t>যারা</a:t>
            </a:r>
            <a:r>
              <a:rPr lang="en-US" dirty="0"/>
              <a:t> </a:t>
            </a:r>
            <a:r>
              <a:rPr lang="en-US" dirty="0" err="1"/>
              <a:t>শরিয়া</a:t>
            </a:r>
            <a:r>
              <a:rPr lang="en-US" dirty="0"/>
              <a:t> </a:t>
            </a:r>
            <a:r>
              <a:rPr lang="en-US" dirty="0" err="1"/>
              <a:t>আইন</a:t>
            </a:r>
            <a:r>
              <a:rPr lang="en-US" dirty="0"/>
              <a:t> </a:t>
            </a:r>
            <a:r>
              <a:rPr lang="en-US" dirty="0" err="1"/>
              <a:t>চায়</a:t>
            </a:r>
            <a:r>
              <a:rPr lang="en-US" dirty="0"/>
              <a:t> </a:t>
            </a:r>
            <a:r>
              <a:rPr lang="en-US" dirty="0" err="1"/>
              <a:t>না</a:t>
            </a:r>
            <a:r>
              <a:rPr lang="en-US" dirty="0"/>
              <a:t>) </a:t>
            </a:r>
            <a:r>
              <a:rPr lang="en-US" dirty="0" err="1"/>
              <a:t>যদি</a:t>
            </a:r>
            <a:r>
              <a:rPr lang="en-US" dirty="0"/>
              <a:t> </a:t>
            </a:r>
            <a:r>
              <a:rPr lang="en-US" dirty="0" err="1"/>
              <a:t>কখনো</a:t>
            </a:r>
            <a:r>
              <a:rPr lang="en-US" dirty="0"/>
              <a:t> (</a:t>
            </a:r>
            <a:r>
              <a:rPr lang="en-US" dirty="0" err="1"/>
              <a:t>কোন</a:t>
            </a:r>
            <a:r>
              <a:rPr lang="en-US" dirty="0"/>
              <a:t> </a:t>
            </a:r>
            <a:r>
              <a:rPr lang="en-US" dirty="0" err="1"/>
              <a:t>বিচার</a:t>
            </a:r>
            <a:r>
              <a:rPr lang="en-US" dirty="0"/>
              <a:t> </a:t>
            </a:r>
            <a:r>
              <a:rPr lang="en-US" dirty="0" err="1"/>
              <a:t>নিয়ে</a:t>
            </a:r>
            <a:r>
              <a:rPr lang="en-US" dirty="0"/>
              <a:t>) </a:t>
            </a:r>
            <a:r>
              <a:rPr lang="en-US" dirty="0" err="1"/>
              <a:t>তোমার</a:t>
            </a:r>
            <a:r>
              <a:rPr lang="en-US" dirty="0"/>
              <a:t> </a:t>
            </a:r>
            <a:r>
              <a:rPr lang="en-US" dirty="0" err="1"/>
              <a:t>কাছে</a:t>
            </a:r>
            <a:r>
              <a:rPr lang="en-US" dirty="0"/>
              <a:t> </a:t>
            </a:r>
            <a:r>
              <a:rPr lang="en-US" dirty="0" err="1"/>
              <a:t>আসে</a:t>
            </a:r>
            <a:r>
              <a:rPr lang="en-US" dirty="0"/>
              <a:t>, (</a:t>
            </a:r>
            <a:r>
              <a:rPr lang="en-US" dirty="0" err="1"/>
              <a:t>হে</a:t>
            </a:r>
            <a:r>
              <a:rPr lang="en-US" dirty="0"/>
              <a:t> </a:t>
            </a:r>
            <a:r>
              <a:rPr lang="en-US" dirty="0" err="1"/>
              <a:t>মোহাম্মদ</a:t>
            </a:r>
            <a:r>
              <a:rPr lang="en-US" dirty="0"/>
              <a:t>) </a:t>
            </a:r>
            <a:r>
              <a:rPr lang="en-US" dirty="0" err="1"/>
              <a:t>তুমি</a:t>
            </a:r>
            <a:r>
              <a:rPr lang="en-US" dirty="0"/>
              <a:t> </a:t>
            </a:r>
            <a:r>
              <a:rPr lang="en-US" dirty="0" err="1"/>
              <a:t>চাইলে</a:t>
            </a:r>
            <a:r>
              <a:rPr lang="en-US" dirty="0"/>
              <a:t> </a:t>
            </a:r>
            <a:r>
              <a:rPr lang="en-US" dirty="0" err="1"/>
              <a:t>তাদের</a:t>
            </a:r>
            <a:r>
              <a:rPr lang="en-US" dirty="0"/>
              <a:t> </a:t>
            </a:r>
            <a:r>
              <a:rPr lang="en-US" dirty="0" err="1"/>
              <a:t>বিচার</a:t>
            </a:r>
            <a:r>
              <a:rPr lang="en-US" dirty="0"/>
              <a:t> </a:t>
            </a:r>
            <a:r>
              <a:rPr lang="en-US" dirty="0" err="1"/>
              <a:t>করতে</a:t>
            </a:r>
            <a:r>
              <a:rPr lang="en-US" dirty="0"/>
              <a:t> </a:t>
            </a:r>
            <a:r>
              <a:rPr lang="en-US" dirty="0" err="1"/>
              <a:t>পারো</a:t>
            </a:r>
            <a:r>
              <a:rPr lang="en-US" dirty="0"/>
              <a:t> </a:t>
            </a:r>
            <a:r>
              <a:rPr lang="en-US" dirty="0" err="1"/>
              <a:t>কিংবা</a:t>
            </a:r>
            <a:r>
              <a:rPr lang="en-US" dirty="0"/>
              <a:t> </a:t>
            </a:r>
            <a:r>
              <a:rPr lang="en-US" dirty="0" err="1"/>
              <a:t>তাদের</a:t>
            </a:r>
            <a:r>
              <a:rPr lang="en-US" dirty="0"/>
              <a:t> </a:t>
            </a:r>
            <a:r>
              <a:rPr lang="en-US" dirty="0" err="1"/>
              <a:t>উপেক্ষা</a:t>
            </a:r>
            <a:r>
              <a:rPr lang="en-US" dirty="0"/>
              <a:t> </a:t>
            </a:r>
            <a:r>
              <a:rPr lang="en-US" dirty="0" err="1"/>
              <a:t>করতে</a:t>
            </a:r>
            <a:r>
              <a:rPr lang="en-US" dirty="0"/>
              <a:t> </a:t>
            </a:r>
            <a:r>
              <a:rPr lang="en-US" dirty="0" err="1"/>
              <a:t>পারো</a:t>
            </a:r>
            <a:r>
              <a:rPr lang="en-US" dirty="0"/>
              <a:t>, </a:t>
            </a:r>
            <a:r>
              <a:rPr lang="en-US" dirty="0" err="1"/>
              <a:t>যদি</a:t>
            </a:r>
            <a:r>
              <a:rPr lang="en-US" dirty="0"/>
              <a:t> </a:t>
            </a:r>
            <a:r>
              <a:rPr lang="en-US" dirty="0" err="1"/>
              <a:t>তুমি</a:t>
            </a:r>
            <a:r>
              <a:rPr lang="en-US" dirty="0"/>
              <a:t> </a:t>
            </a:r>
            <a:r>
              <a:rPr lang="en-US" dirty="0" err="1"/>
              <a:t>তাদের</a:t>
            </a:r>
            <a:r>
              <a:rPr lang="en-US" dirty="0"/>
              <a:t> </a:t>
            </a:r>
            <a:r>
              <a:rPr lang="en-US" dirty="0" err="1"/>
              <a:t>উপেক্ষা</a:t>
            </a:r>
            <a:r>
              <a:rPr lang="en-US" dirty="0"/>
              <a:t> </a:t>
            </a:r>
            <a:r>
              <a:rPr lang="en-US" dirty="0" err="1"/>
              <a:t>করো</a:t>
            </a:r>
            <a:r>
              <a:rPr lang="en-US" dirty="0"/>
              <a:t> </a:t>
            </a:r>
            <a:r>
              <a:rPr lang="en-US" dirty="0" err="1"/>
              <a:t>তাহলে</a:t>
            </a:r>
            <a:r>
              <a:rPr lang="en-US" dirty="0"/>
              <a:t> (</a:t>
            </a:r>
            <a:r>
              <a:rPr lang="en-US" dirty="0" err="1"/>
              <a:t>নিশ্চিত</a:t>
            </a:r>
            <a:r>
              <a:rPr lang="en-US" dirty="0"/>
              <a:t> </a:t>
            </a:r>
            <a:r>
              <a:rPr lang="en-US" dirty="0" err="1"/>
              <a:t>থাকো</a:t>
            </a:r>
            <a:r>
              <a:rPr lang="en-US" dirty="0"/>
              <a:t>) </a:t>
            </a:r>
            <a:r>
              <a:rPr lang="en-US" dirty="0" err="1"/>
              <a:t>এরা</a:t>
            </a:r>
            <a:r>
              <a:rPr lang="en-US" dirty="0"/>
              <a:t> </a:t>
            </a:r>
            <a:r>
              <a:rPr lang="en-US" dirty="0" err="1"/>
              <a:t>কখনো</a:t>
            </a:r>
            <a:r>
              <a:rPr lang="en-US" dirty="0"/>
              <a:t> </a:t>
            </a:r>
            <a:r>
              <a:rPr lang="en-US" dirty="0" err="1"/>
              <a:t>তোমার</a:t>
            </a:r>
            <a:r>
              <a:rPr lang="en-US" dirty="0"/>
              <a:t> </a:t>
            </a:r>
            <a:r>
              <a:rPr lang="en-US" dirty="0" err="1"/>
              <a:t>কোন</a:t>
            </a:r>
            <a:r>
              <a:rPr lang="en-US" dirty="0"/>
              <a:t> </a:t>
            </a:r>
            <a:r>
              <a:rPr lang="en-US" dirty="0" err="1"/>
              <a:t>ক্ষতি</a:t>
            </a:r>
            <a:r>
              <a:rPr lang="en-US" dirty="0"/>
              <a:t> </a:t>
            </a:r>
            <a:r>
              <a:rPr lang="en-US" dirty="0" err="1"/>
              <a:t>করতে</a:t>
            </a:r>
            <a:r>
              <a:rPr lang="en-US" dirty="0"/>
              <a:t> </a:t>
            </a:r>
            <a:r>
              <a:rPr lang="en-US" dirty="0" err="1"/>
              <a:t>পারবে</a:t>
            </a:r>
            <a:r>
              <a:rPr lang="en-US" dirty="0"/>
              <a:t> </a:t>
            </a:r>
            <a:r>
              <a:rPr lang="en-US" dirty="0" err="1"/>
              <a:t>না</a:t>
            </a:r>
            <a:r>
              <a:rPr lang="en-US" dirty="0"/>
              <a:t>, </a:t>
            </a:r>
            <a:r>
              <a:rPr lang="en-US" dirty="0" err="1"/>
              <a:t>তবে</a:t>
            </a:r>
            <a:r>
              <a:rPr lang="en-US" dirty="0"/>
              <a:t> </a:t>
            </a:r>
            <a:r>
              <a:rPr lang="en-US" dirty="0" err="1"/>
              <a:t>যদি</a:t>
            </a:r>
            <a:r>
              <a:rPr lang="en-US" dirty="0"/>
              <a:t> </a:t>
            </a:r>
            <a:r>
              <a:rPr lang="en-US" dirty="0" err="1"/>
              <a:t>তুমি</a:t>
            </a:r>
            <a:r>
              <a:rPr lang="en-US" dirty="0"/>
              <a:t> </a:t>
            </a:r>
            <a:r>
              <a:rPr lang="en-US" dirty="0" err="1"/>
              <a:t>তাদের</a:t>
            </a:r>
            <a:r>
              <a:rPr lang="en-US" dirty="0"/>
              <a:t> </a:t>
            </a:r>
            <a:r>
              <a:rPr lang="en-US" dirty="0" err="1"/>
              <a:t>বিচার</a:t>
            </a:r>
            <a:r>
              <a:rPr lang="en-US" dirty="0"/>
              <a:t> </a:t>
            </a:r>
            <a:r>
              <a:rPr lang="en-US" dirty="0" err="1"/>
              <a:t>ফয়সালা</a:t>
            </a:r>
            <a:r>
              <a:rPr lang="en-US" dirty="0"/>
              <a:t> </a:t>
            </a:r>
            <a:r>
              <a:rPr lang="en-US" dirty="0" err="1"/>
              <a:t>করো</a:t>
            </a:r>
            <a:r>
              <a:rPr lang="en-US" dirty="0"/>
              <a:t> </a:t>
            </a:r>
            <a:r>
              <a:rPr lang="en-US" dirty="0" err="1"/>
              <a:t>তাহলে</a:t>
            </a:r>
            <a:r>
              <a:rPr lang="en-US" dirty="0"/>
              <a:t> </a:t>
            </a:r>
            <a:r>
              <a:rPr lang="en-US" dirty="0" err="1"/>
              <a:t>অবশ্যই</a:t>
            </a:r>
            <a:r>
              <a:rPr lang="en-US" dirty="0"/>
              <a:t> </a:t>
            </a:r>
            <a:r>
              <a:rPr lang="en-US" dirty="0" err="1"/>
              <a:t>ন্যায়</a:t>
            </a:r>
            <a:r>
              <a:rPr lang="en-US" dirty="0"/>
              <a:t> </a:t>
            </a:r>
            <a:r>
              <a:rPr lang="en-US" dirty="0" err="1"/>
              <a:t>বিচার</a:t>
            </a:r>
            <a:r>
              <a:rPr lang="en-US" dirty="0"/>
              <a:t> </a:t>
            </a:r>
            <a:r>
              <a:rPr lang="en-US" dirty="0" err="1"/>
              <a:t>করবে</a:t>
            </a:r>
            <a:r>
              <a:rPr lang="en-US" dirty="0"/>
              <a:t>, </a:t>
            </a:r>
            <a:r>
              <a:rPr lang="en-US" dirty="0" err="1"/>
              <a:t>নিঃসন্দেহে</a:t>
            </a:r>
            <a:r>
              <a:rPr lang="en-US" dirty="0"/>
              <a:t> </a:t>
            </a:r>
            <a:r>
              <a:rPr lang="en-US" dirty="0" err="1"/>
              <a:t>আল্লাহ</a:t>
            </a:r>
            <a:r>
              <a:rPr lang="en-US" dirty="0"/>
              <a:t> </a:t>
            </a:r>
            <a:r>
              <a:rPr lang="en-US" dirty="0" err="1"/>
              <a:t>তায়ালা</a:t>
            </a:r>
            <a:r>
              <a:rPr lang="en-US" dirty="0"/>
              <a:t> </a:t>
            </a:r>
            <a:r>
              <a:rPr lang="en-US" dirty="0" err="1"/>
              <a:t>ন্যায়</a:t>
            </a:r>
            <a:r>
              <a:rPr lang="en-US" dirty="0"/>
              <a:t> </a:t>
            </a:r>
            <a:r>
              <a:rPr lang="en-US" dirty="0" err="1"/>
              <a:t>বিচারকদের</a:t>
            </a:r>
            <a:r>
              <a:rPr lang="en-US" dirty="0"/>
              <a:t> </a:t>
            </a:r>
            <a:r>
              <a:rPr lang="en-US" dirty="0" err="1"/>
              <a:t>ভালোবাসেন</a:t>
            </a:r>
            <a:r>
              <a:rPr lang="en-US" dirty="0"/>
              <a:t>।</a:t>
            </a:r>
          </a:p>
        </p:txBody>
      </p:sp>
      <p:sp>
        <p:nvSpPr>
          <p:cNvPr id="7" name="Slide Number Placeholder 6"/>
          <p:cNvSpPr>
            <a:spLocks noGrp="1"/>
          </p:cNvSpPr>
          <p:nvPr>
            <p:ph type="sldNum" sz="quarter" idx="12"/>
          </p:nvPr>
        </p:nvSpPr>
        <p:spPr/>
        <p:txBody>
          <a:bodyPr/>
          <a:lstStyle/>
          <a:p>
            <a:fld id="{FECC332B-882E-4129-ABBA-696D76EBE626}" type="slidenum">
              <a:rPr lang="en-US" smtClean="0"/>
              <a:t>18</a:t>
            </a:fld>
            <a:endParaRPr lang="en-US"/>
          </a:p>
        </p:txBody>
      </p:sp>
      <p:sp>
        <p:nvSpPr>
          <p:cNvPr id="8" name="Oval Callout 7"/>
          <p:cNvSpPr/>
          <p:nvPr/>
        </p:nvSpPr>
        <p:spPr>
          <a:xfrm>
            <a:off x="0" y="6254897"/>
            <a:ext cx="1026941" cy="466578"/>
          </a:xfrm>
          <a:prstGeom prst="wedgeEllipseCallout">
            <a:avLst/>
          </a:prstGeom>
          <a:ln>
            <a:noFill/>
          </a:ln>
          <a:effectLst>
            <a:outerShdw blurRad="149987" dist="250190" dir="8460000" algn="ctr">
              <a:srgbClr val="000000">
                <a:alpha val="28000"/>
              </a:srgbClr>
            </a:outerShdw>
          </a:effectLst>
          <a:scene3d>
            <a:camera prst="orthographicFront">
              <a:rot lat="0" lon="0" rev="0"/>
            </a:camera>
            <a:lightRig rig="contrasting" dir="t">
              <a:rot lat="0" lon="0" rev="1500000"/>
            </a:lightRig>
          </a:scene3d>
          <a:sp3d prstMaterial="metal">
            <a:bevelT w="88900" h="88900"/>
          </a:sp3d>
        </p:spPr>
        <p:style>
          <a:lnRef idx="2">
            <a:schemeClr val="accent6">
              <a:shade val="50000"/>
            </a:schemeClr>
          </a:lnRef>
          <a:fillRef idx="1">
            <a:schemeClr val="accent6"/>
          </a:fillRef>
          <a:effectRef idx="0">
            <a:schemeClr val="accent6"/>
          </a:effectRef>
          <a:fontRef idx="minor">
            <a:schemeClr val="lt1"/>
          </a:fontRef>
        </p:style>
        <p:txBody>
          <a:bodyPr rtlCol="0" anchor="ctr"/>
          <a:lstStyle/>
          <a:p>
            <a:pPr algn="ctr"/>
            <a:r>
              <a:rPr lang="en-US" dirty="0"/>
              <a:t>উত্তর  </a:t>
            </a:r>
          </a:p>
        </p:txBody>
      </p:sp>
      <p:sp>
        <p:nvSpPr>
          <p:cNvPr id="9" name="Oval Callout 8"/>
          <p:cNvSpPr/>
          <p:nvPr/>
        </p:nvSpPr>
        <p:spPr>
          <a:xfrm>
            <a:off x="0" y="0"/>
            <a:ext cx="1026941" cy="466578"/>
          </a:xfrm>
          <a:prstGeom prst="wedgeEllipseCallout">
            <a:avLst/>
          </a:prstGeom>
          <a:ln>
            <a:noFill/>
          </a:ln>
          <a:effectLst>
            <a:outerShdw blurRad="107950" dist="12700" dir="5400000" algn="ctr">
              <a:srgbClr val="000000"/>
            </a:outerShdw>
          </a:effectLst>
          <a:scene3d>
            <a:camera prst="orthographicFront">
              <a:rot lat="0" lon="0" rev="0"/>
            </a:camera>
            <a:lightRig rig="soft" dir="t">
              <a:rot lat="0" lon="0" rev="0"/>
            </a:lightRig>
          </a:scene3d>
          <a:sp3d contourW="44450" prstMaterial="matte">
            <a:bevelT w="63500" h="63500" prst="artDeco"/>
            <a:contourClr>
              <a:srgbClr val="FFFFFF"/>
            </a:contourClr>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a:t>প্রশ্ন </a:t>
            </a:r>
          </a:p>
        </p:txBody>
      </p:sp>
    </p:spTree>
    <p:extLst>
      <p:ext uri="{BB962C8B-B14F-4D97-AF65-F5344CB8AC3E}">
        <p14:creationId xmlns:p14="http://schemas.microsoft.com/office/powerpoint/2010/main" val="902854447"/>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val Callout 1"/>
          <p:cNvSpPr/>
          <p:nvPr/>
        </p:nvSpPr>
        <p:spPr>
          <a:xfrm>
            <a:off x="3322749" y="0"/>
            <a:ext cx="6143223" cy="3065172"/>
          </a:xfrm>
          <a:prstGeom prst="wedgeEllipseCallou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err="1"/>
              <a:t>ধরুন</a:t>
            </a:r>
            <a:r>
              <a:rPr lang="en-US" dirty="0"/>
              <a:t>, আমি </a:t>
            </a:r>
            <a:r>
              <a:rPr lang="en-US" dirty="0" err="1"/>
              <a:t>নিজেকে</a:t>
            </a:r>
            <a:r>
              <a:rPr lang="en-US" dirty="0"/>
              <a:t> </a:t>
            </a:r>
            <a:r>
              <a:rPr lang="en-US" dirty="0" err="1"/>
              <a:t>মুসলিম</a:t>
            </a:r>
            <a:r>
              <a:rPr lang="en-US" dirty="0"/>
              <a:t> </a:t>
            </a:r>
            <a:r>
              <a:rPr lang="en-US" dirty="0" err="1"/>
              <a:t>হিসাবে</a:t>
            </a:r>
            <a:r>
              <a:rPr lang="en-US" dirty="0"/>
              <a:t> </a:t>
            </a:r>
            <a:r>
              <a:rPr lang="en-US" dirty="0" err="1"/>
              <a:t>দাবী</a:t>
            </a:r>
            <a:r>
              <a:rPr lang="en-US" dirty="0"/>
              <a:t> </a:t>
            </a:r>
            <a:r>
              <a:rPr lang="en-US" dirty="0" err="1"/>
              <a:t>করি</a:t>
            </a:r>
            <a:r>
              <a:rPr lang="en-US" dirty="0"/>
              <a:t>, </a:t>
            </a:r>
            <a:r>
              <a:rPr lang="en-US" dirty="0" err="1"/>
              <a:t>কিন্তু</a:t>
            </a:r>
            <a:r>
              <a:rPr lang="en-US" dirty="0"/>
              <a:t> </a:t>
            </a:r>
            <a:r>
              <a:rPr lang="en-US" dirty="0" err="1"/>
              <a:t>মাঝে</a:t>
            </a:r>
            <a:r>
              <a:rPr lang="en-US" dirty="0"/>
              <a:t> </a:t>
            </a:r>
            <a:r>
              <a:rPr lang="en-US" dirty="0" err="1"/>
              <a:t>মাঝে</a:t>
            </a:r>
            <a:r>
              <a:rPr lang="en-US" dirty="0"/>
              <a:t> </a:t>
            </a:r>
            <a:r>
              <a:rPr lang="en-US" dirty="0" err="1"/>
              <a:t>নামাজ</a:t>
            </a:r>
            <a:r>
              <a:rPr lang="en-US" dirty="0"/>
              <a:t> </a:t>
            </a:r>
            <a:r>
              <a:rPr lang="en-US" dirty="0" err="1"/>
              <a:t>পরি</a:t>
            </a:r>
            <a:r>
              <a:rPr lang="en-US" dirty="0"/>
              <a:t>, </a:t>
            </a:r>
            <a:r>
              <a:rPr lang="en-US" dirty="0" err="1"/>
              <a:t>মাঝে</a:t>
            </a:r>
            <a:r>
              <a:rPr lang="en-US" dirty="0"/>
              <a:t> </a:t>
            </a:r>
            <a:r>
              <a:rPr lang="en-US" dirty="0" err="1"/>
              <a:t>মাঝে</a:t>
            </a:r>
            <a:r>
              <a:rPr lang="en-US" dirty="0"/>
              <a:t> </a:t>
            </a:r>
            <a:r>
              <a:rPr lang="en-US" dirty="0" err="1"/>
              <a:t>পরি</a:t>
            </a:r>
            <a:r>
              <a:rPr lang="en-US" dirty="0"/>
              <a:t> </a:t>
            </a:r>
            <a:r>
              <a:rPr lang="en-US" dirty="0" err="1"/>
              <a:t>না</a:t>
            </a:r>
            <a:r>
              <a:rPr lang="en-US" dirty="0"/>
              <a:t>, </a:t>
            </a:r>
            <a:r>
              <a:rPr lang="en-US" dirty="0" err="1"/>
              <a:t>শরিয়া</a:t>
            </a:r>
            <a:r>
              <a:rPr lang="en-US" dirty="0"/>
              <a:t> </a:t>
            </a:r>
            <a:r>
              <a:rPr lang="en-US" dirty="0" err="1"/>
              <a:t>আইন</a:t>
            </a:r>
            <a:r>
              <a:rPr lang="en-US" dirty="0"/>
              <a:t> </a:t>
            </a:r>
            <a:r>
              <a:rPr lang="en-US" dirty="0" err="1"/>
              <a:t>আসলে</a:t>
            </a:r>
            <a:r>
              <a:rPr lang="en-US" dirty="0"/>
              <a:t> </a:t>
            </a:r>
            <a:r>
              <a:rPr lang="en-US" dirty="0" err="1"/>
              <a:t>কি</a:t>
            </a:r>
            <a:r>
              <a:rPr lang="en-US" dirty="0"/>
              <a:t> </a:t>
            </a:r>
            <a:r>
              <a:rPr lang="en-US" dirty="0" err="1"/>
              <a:t>আমাকে</a:t>
            </a:r>
            <a:r>
              <a:rPr lang="en-US" dirty="0"/>
              <a:t> </a:t>
            </a:r>
            <a:r>
              <a:rPr lang="en-US" dirty="0" err="1"/>
              <a:t>জোর</a:t>
            </a:r>
            <a:r>
              <a:rPr lang="en-US" dirty="0"/>
              <a:t> </a:t>
            </a:r>
            <a:r>
              <a:rPr lang="en-US" dirty="0" err="1"/>
              <a:t>করে</a:t>
            </a:r>
            <a:r>
              <a:rPr lang="en-US" dirty="0"/>
              <a:t> </a:t>
            </a:r>
            <a:r>
              <a:rPr lang="en-US" dirty="0" err="1"/>
              <a:t>নামাজ</a:t>
            </a:r>
            <a:r>
              <a:rPr lang="en-US" dirty="0"/>
              <a:t> </a:t>
            </a:r>
            <a:r>
              <a:rPr lang="en-US" dirty="0" err="1"/>
              <a:t>পরতে</a:t>
            </a:r>
            <a:r>
              <a:rPr lang="en-US" dirty="0"/>
              <a:t> </a:t>
            </a:r>
            <a:r>
              <a:rPr lang="en-US" dirty="0" err="1"/>
              <a:t>বাধ্য</a:t>
            </a:r>
            <a:r>
              <a:rPr lang="en-US" dirty="0"/>
              <a:t> </a:t>
            </a:r>
            <a:r>
              <a:rPr lang="en-US" dirty="0" err="1"/>
              <a:t>করবে</a:t>
            </a:r>
            <a:r>
              <a:rPr lang="en-US" dirty="0"/>
              <a:t>??</a:t>
            </a:r>
          </a:p>
        </p:txBody>
      </p:sp>
      <p:sp>
        <p:nvSpPr>
          <p:cNvPr id="3" name="Oval Callout 2"/>
          <p:cNvSpPr/>
          <p:nvPr/>
        </p:nvSpPr>
        <p:spPr>
          <a:xfrm>
            <a:off x="3219718" y="3812146"/>
            <a:ext cx="5486400" cy="2292439"/>
          </a:xfrm>
          <a:prstGeom prst="wedgeEllipseCallout">
            <a:avLst/>
          </a:prstGeom>
        </p:spPr>
        <p:style>
          <a:lnRef idx="1">
            <a:schemeClr val="accent6"/>
          </a:lnRef>
          <a:fillRef idx="2">
            <a:schemeClr val="accent6"/>
          </a:fillRef>
          <a:effectRef idx="1">
            <a:schemeClr val="accent6"/>
          </a:effectRef>
          <a:fontRef idx="minor">
            <a:schemeClr val="dk1"/>
          </a:fontRef>
        </p:style>
        <p:txBody>
          <a:bodyPr rtlCol="0" anchor="ctr"/>
          <a:lstStyle/>
          <a:p>
            <a:pPr algn="ctr"/>
            <a:r>
              <a:rPr lang="en-US" dirty="0" err="1"/>
              <a:t>সূরা</a:t>
            </a:r>
            <a:r>
              <a:rPr lang="en-US" dirty="0"/>
              <a:t> </a:t>
            </a:r>
            <a:r>
              <a:rPr lang="en-US" dirty="0" err="1"/>
              <a:t>বাকারা</a:t>
            </a:r>
            <a:r>
              <a:rPr lang="en-US" dirty="0"/>
              <a:t> (২:২৫৬) </a:t>
            </a:r>
            <a:r>
              <a:rPr lang="en-US" dirty="0" err="1"/>
              <a:t>আল্লাহর</a:t>
            </a:r>
            <a:r>
              <a:rPr lang="en-US" dirty="0"/>
              <a:t> </a:t>
            </a:r>
            <a:r>
              <a:rPr lang="en-US" dirty="0" err="1"/>
              <a:t>দ্বীনের</a:t>
            </a:r>
            <a:r>
              <a:rPr lang="en-US" dirty="0"/>
              <a:t> </a:t>
            </a:r>
            <a:r>
              <a:rPr lang="en-US" dirty="0" err="1"/>
              <a:t>ব্যাপারে</a:t>
            </a:r>
            <a:r>
              <a:rPr lang="en-US" dirty="0"/>
              <a:t> </a:t>
            </a:r>
            <a:r>
              <a:rPr lang="en-US" dirty="0" err="1"/>
              <a:t>কোন</a:t>
            </a:r>
            <a:r>
              <a:rPr lang="en-US" dirty="0"/>
              <a:t> </a:t>
            </a:r>
            <a:r>
              <a:rPr lang="en-US" dirty="0" err="1"/>
              <a:t>জোর</a:t>
            </a:r>
            <a:r>
              <a:rPr lang="en-US" dirty="0"/>
              <a:t> </a:t>
            </a:r>
            <a:r>
              <a:rPr lang="en-US" dirty="0" err="1"/>
              <a:t>জবরদস্তি</a:t>
            </a:r>
            <a:r>
              <a:rPr lang="en-US" dirty="0"/>
              <a:t> </a:t>
            </a:r>
            <a:r>
              <a:rPr lang="en-US" dirty="0" err="1"/>
              <a:t>নেই</a:t>
            </a:r>
            <a:r>
              <a:rPr lang="en-US" dirty="0"/>
              <a:t>…</a:t>
            </a:r>
          </a:p>
        </p:txBody>
      </p:sp>
      <p:sp>
        <p:nvSpPr>
          <p:cNvPr id="7" name="Slide Number Placeholder 6"/>
          <p:cNvSpPr>
            <a:spLocks noGrp="1"/>
          </p:cNvSpPr>
          <p:nvPr>
            <p:ph type="sldNum" sz="quarter" idx="12"/>
          </p:nvPr>
        </p:nvSpPr>
        <p:spPr/>
        <p:txBody>
          <a:bodyPr/>
          <a:lstStyle/>
          <a:p>
            <a:fld id="{FECC332B-882E-4129-ABBA-696D76EBE626}" type="slidenum">
              <a:rPr lang="en-US" smtClean="0"/>
              <a:t>19</a:t>
            </a:fld>
            <a:endParaRPr lang="en-US"/>
          </a:p>
        </p:txBody>
      </p:sp>
      <p:sp>
        <p:nvSpPr>
          <p:cNvPr id="8" name="Oval Callout 7"/>
          <p:cNvSpPr/>
          <p:nvPr/>
        </p:nvSpPr>
        <p:spPr>
          <a:xfrm>
            <a:off x="0" y="6254897"/>
            <a:ext cx="1026941" cy="466578"/>
          </a:xfrm>
          <a:prstGeom prst="wedgeEllipseCallout">
            <a:avLst/>
          </a:prstGeom>
          <a:ln>
            <a:noFill/>
          </a:ln>
          <a:effectLst>
            <a:outerShdw blurRad="149987" dist="250190" dir="8460000" algn="ctr">
              <a:srgbClr val="000000">
                <a:alpha val="28000"/>
              </a:srgbClr>
            </a:outerShdw>
          </a:effectLst>
          <a:scene3d>
            <a:camera prst="orthographicFront">
              <a:rot lat="0" lon="0" rev="0"/>
            </a:camera>
            <a:lightRig rig="contrasting" dir="t">
              <a:rot lat="0" lon="0" rev="1500000"/>
            </a:lightRig>
          </a:scene3d>
          <a:sp3d prstMaterial="metal">
            <a:bevelT w="88900" h="88900"/>
          </a:sp3d>
        </p:spPr>
        <p:style>
          <a:lnRef idx="2">
            <a:schemeClr val="accent6">
              <a:shade val="50000"/>
            </a:schemeClr>
          </a:lnRef>
          <a:fillRef idx="1">
            <a:schemeClr val="accent6"/>
          </a:fillRef>
          <a:effectRef idx="0">
            <a:schemeClr val="accent6"/>
          </a:effectRef>
          <a:fontRef idx="minor">
            <a:schemeClr val="lt1"/>
          </a:fontRef>
        </p:style>
        <p:txBody>
          <a:bodyPr rtlCol="0" anchor="ctr"/>
          <a:lstStyle/>
          <a:p>
            <a:pPr algn="ctr"/>
            <a:r>
              <a:rPr lang="en-US" dirty="0"/>
              <a:t>উত্তর  </a:t>
            </a:r>
          </a:p>
        </p:txBody>
      </p:sp>
      <p:sp>
        <p:nvSpPr>
          <p:cNvPr id="9" name="Oval Callout 8"/>
          <p:cNvSpPr/>
          <p:nvPr/>
        </p:nvSpPr>
        <p:spPr>
          <a:xfrm>
            <a:off x="0" y="0"/>
            <a:ext cx="1026941" cy="466578"/>
          </a:xfrm>
          <a:prstGeom prst="wedgeEllipseCallout">
            <a:avLst/>
          </a:prstGeom>
          <a:ln>
            <a:noFill/>
          </a:ln>
          <a:effectLst>
            <a:outerShdw blurRad="107950" dist="12700" dir="5400000" algn="ctr">
              <a:srgbClr val="000000"/>
            </a:outerShdw>
          </a:effectLst>
          <a:scene3d>
            <a:camera prst="orthographicFront">
              <a:rot lat="0" lon="0" rev="0"/>
            </a:camera>
            <a:lightRig rig="soft" dir="t">
              <a:rot lat="0" lon="0" rev="0"/>
            </a:lightRig>
          </a:scene3d>
          <a:sp3d contourW="44450" prstMaterial="matte">
            <a:bevelT w="63500" h="63500" prst="artDeco"/>
            <a:contourClr>
              <a:srgbClr val="FFFFFF"/>
            </a:contourClr>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a:t>প্রশ্ন </a:t>
            </a:r>
          </a:p>
        </p:txBody>
      </p:sp>
    </p:spTree>
    <p:extLst>
      <p:ext uri="{BB962C8B-B14F-4D97-AF65-F5344CB8AC3E}">
        <p14:creationId xmlns:p14="http://schemas.microsoft.com/office/powerpoint/2010/main" val="1406893507"/>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Oval Callout 3"/>
          <p:cNvSpPr/>
          <p:nvPr/>
        </p:nvSpPr>
        <p:spPr>
          <a:xfrm>
            <a:off x="3825025" y="97265"/>
            <a:ext cx="4198512" cy="1330368"/>
          </a:xfrm>
          <a:prstGeom prst="wedgeEllipseCallou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err="1"/>
              <a:t>তাহলে</a:t>
            </a:r>
            <a:r>
              <a:rPr lang="en-US" dirty="0"/>
              <a:t> </a:t>
            </a:r>
            <a:r>
              <a:rPr lang="en-US" dirty="0" err="1"/>
              <a:t>শরিয়া</a:t>
            </a:r>
            <a:r>
              <a:rPr lang="en-US" dirty="0"/>
              <a:t> </a:t>
            </a:r>
            <a:r>
              <a:rPr lang="en-US" dirty="0" err="1"/>
              <a:t>আইন</a:t>
            </a:r>
            <a:r>
              <a:rPr lang="en-US" dirty="0"/>
              <a:t> </a:t>
            </a:r>
            <a:r>
              <a:rPr lang="en-US" dirty="0" err="1"/>
              <a:t>সম্পর্কে</a:t>
            </a:r>
            <a:r>
              <a:rPr lang="en-US" dirty="0"/>
              <a:t> </a:t>
            </a:r>
            <a:r>
              <a:rPr lang="en-US" dirty="0" err="1"/>
              <a:t>মানুষের</a:t>
            </a:r>
            <a:r>
              <a:rPr lang="en-US" dirty="0"/>
              <a:t> </a:t>
            </a:r>
            <a:r>
              <a:rPr lang="en-US" dirty="0" err="1"/>
              <a:t>এতো</a:t>
            </a:r>
            <a:r>
              <a:rPr lang="en-US" dirty="0"/>
              <a:t> </a:t>
            </a:r>
            <a:r>
              <a:rPr lang="en-US" dirty="0" err="1"/>
              <a:t>ভুল</a:t>
            </a:r>
            <a:r>
              <a:rPr lang="en-US" dirty="0"/>
              <a:t> </a:t>
            </a:r>
            <a:r>
              <a:rPr lang="en-US" dirty="0" err="1"/>
              <a:t>ধারনা</a:t>
            </a:r>
            <a:r>
              <a:rPr lang="en-US" dirty="0"/>
              <a:t>  </a:t>
            </a:r>
            <a:r>
              <a:rPr lang="en-US" dirty="0" err="1"/>
              <a:t>কেন</a:t>
            </a:r>
            <a:r>
              <a:rPr lang="en-US" dirty="0"/>
              <a:t>??</a:t>
            </a:r>
          </a:p>
        </p:txBody>
      </p:sp>
      <p:sp>
        <p:nvSpPr>
          <p:cNvPr id="5" name="Rounded Rectangular Callout 4"/>
          <p:cNvSpPr/>
          <p:nvPr/>
        </p:nvSpPr>
        <p:spPr>
          <a:xfrm>
            <a:off x="489397" y="2223372"/>
            <a:ext cx="3657600" cy="1279682"/>
          </a:xfrm>
          <a:prstGeom prst="wedgeRoundRectCallout">
            <a:avLst/>
          </a:prstGeom>
        </p:spPr>
        <p:style>
          <a:lnRef idx="1">
            <a:schemeClr val="accent6"/>
          </a:lnRef>
          <a:fillRef idx="2">
            <a:schemeClr val="accent6"/>
          </a:fillRef>
          <a:effectRef idx="1">
            <a:schemeClr val="accent6"/>
          </a:effectRef>
          <a:fontRef idx="minor">
            <a:schemeClr val="dk1"/>
          </a:fontRef>
        </p:style>
        <p:txBody>
          <a:bodyPr rtlCol="0" anchor="ctr"/>
          <a:lstStyle/>
          <a:p>
            <a:pPr algn="ctr"/>
            <a:r>
              <a:rPr lang="en-US" dirty="0"/>
              <a:t>১. </a:t>
            </a:r>
            <a:r>
              <a:rPr lang="en-US" dirty="0" err="1"/>
              <a:t>বেশীর</a:t>
            </a:r>
            <a:r>
              <a:rPr lang="en-US" dirty="0"/>
              <a:t> </a:t>
            </a:r>
            <a:r>
              <a:rPr lang="en-US" dirty="0" err="1"/>
              <a:t>ভাগ</a:t>
            </a:r>
            <a:r>
              <a:rPr lang="en-US" dirty="0"/>
              <a:t> </a:t>
            </a:r>
            <a:r>
              <a:rPr lang="en-US" dirty="0" err="1"/>
              <a:t>মিডিয়া</a:t>
            </a:r>
            <a:r>
              <a:rPr lang="en-US" dirty="0"/>
              <a:t> </a:t>
            </a:r>
            <a:r>
              <a:rPr lang="en-US" dirty="0" err="1"/>
              <a:t>শরিয়া</a:t>
            </a:r>
            <a:r>
              <a:rPr lang="en-US" dirty="0"/>
              <a:t> </a:t>
            </a:r>
            <a:r>
              <a:rPr lang="en-US" dirty="0" err="1"/>
              <a:t>আইন</a:t>
            </a:r>
            <a:r>
              <a:rPr lang="en-US" dirty="0"/>
              <a:t> </a:t>
            </a:r>
            <a:r>
              <a:rPr lang="en-US" dirty="0" err="1"/>
              <a:t>সম্পর্কে</a:t>
            </a:r>
            <a:r>
              <a:rPr lang="en-US" dirty="0"/>
              <a:t> </a:t>
            </a:r>
            <a:r>
              <a:rPr lang="en-US" dirty="0" err="1"/>
              <a:t>না</a:t>
            </a:r>
            <a:r>
              <a:rPr lang="en-US" dirty="0"/>
              <a:t> </a:t>
            </a:r>
            <a:r>
              <a:rPr lang="en-US" dirty="0" err="1"/>
              <a:t>জেনে</a:t>
            </a:r>
            <a:r>
              <a:rPr lang="en-US" dirty="0"/>
              <a:t> </a:t>
            </a:r>
            <a:r>
              <a:rPr lang="en-US" dirty="0" err="1"/>
              <a:t>কাল্পনিক</a:t>
            </a:r>
            <a:r>
              <a:rPr lang="en-US" dirty="0"/>
              <a:t> </a:t>
            </a:r>
            <a:r>
              <a:rPr lang="en-US" dirty="0" err="1"/>
              <a:t>কিচ্ছা</a:t>
            </a:r>
            <a:r>
              <a:rPr lang="en-US" dirty="0"/>
              <a:t> </a:t>
            </a:r>
            <a:r>
              <a:rPr lang="en-US" dirty="0" err="1"/>
              <a:t>কাহিনী</a:t>
            </a:r>
            <a:r>
              <a:rPr lang="en-US" dirty="0"/>
              <a:t> </a:t>
            </a:r>
            <a:r>
              <a:rPr lang="en-US" dirty="0" err="1"/>
              <a:t>প্রচার</a:t>
            </a:r>
            <a:r>
              <a:rPr lang="en-US" dirty="0"/>
              <a:t> </a:t>
            </a:r>
            <a:r>
              <a:rPr lang="en-US" dirty="0" err="1"/>
              <a:t>করে</a:t>
            </a:r>
            <a:r>
              <a:rPr lang="en-US" dirty="0"/>
              <a:t> । </a:t>
            </a:r>
            <a:r>
              <a:rPr lang="en-US" dirty="0" err="1"/>
              <a:t>যেমনঃ</a:t>
            </a:r>
            <a:r>
              <a:rPr lang="en-US" dirty="0"/>
              <a:t> </a:t>
            </a:r>
            <a:r>
              <a:rPr lang="en-US" dirty="0" err="1"/>
              <a:t>আমেরিকার</a:t>
            </a:r>
            <a:r>
              <a:rPr lang="en-US" dirty="0"/>
              <a:t> FOX News,</a:t>
            </a:r>
          </a:p>
        </p:txBody>
      </p:sp>
      <p:sp>
        <p:nvSpPr>
          <p:cNvPr id="6" name="Rounded Rectangular Callout 5"/>
          <p:cNvSpPr/>
          <p:nvPr/>
        </p:nvSpPr>
        <p:spPr>
          <a:xfrm>
            <a:off x="489397" y="4159876"/>
            <a:ext cx="3940935" cy="1893194"/>
          </a:xfrm>
          <a:prstGeom prst="wedgeRoundRectCallout">
            <a:avLst/>
          </a:prstGeom>
        </p:spPr>
        <p:style>
          <a:lnRef idx="1">
            <a:schemeClr val="accent6"/>
          </a:lnRef>
          <a:fillRef idx="2">
            <a:schemeClr val="accent6"/>
          </a:fillRef>
          <a:effectRef idx="1">
            <a:schemeClr val="accent6"/>
          </a:effectRef>
          <a:fontRef idx="minor">
            <a:schemeClr val="dk1"/>
          </a:fontRef>
        </p:style>
        <p:txBody>
          <a:bodyPr rtlCol="0" anchor="ctr"/>
          <a:lstStyle/>
          <a:p>
            <a:pPr algn="ctr"/>
            <a:r>
              <a:rPr lang="en-US" dirty="0"/>
              <a:t>২. </a:t>
            </a:r>
            <a:r>
              <a:rPr lang="en-US" dirty="0" err="1"/>
              <a:t>মানুষ</a:t>
            </a:r>
            <a:r>
              <a:rPr lang="en-US" dirty="0"/>
              <a:t> </a:t>
            </a:r>
            <a:r>
              <a:rPr lang="en-US" dirty="0" err="1"/>
              <a:t>জন</a:t>
            </a:r>
            <a:r>
              <a:rPr lang="en-US" dirty="0"/>
              <a:t> </a:t>
            </a:r>
            <a:r>
              <a:rPr lang="en-US" dirty="0" err="1"/>
              <a:t>শরিয়া</a:t>
            </a:r>
            <a:r>
              <a:rPr lang="en-US" dirty="0"/>
              <a:t> </a:t>
            </a:r>
            <a:r>
              <a:rPr lang="en-US" dirty="0" err="1"/>
              <a:t>আইনের</a:t>
            </a:r>
            <a:r>
              <a:rPr lang="en-US" dirty="0"/>
              <a:t> </a:t>
            </a:r>
            <a:r>
              <a:rPr lang="en-US" dirty="0" err="1"/>
              <a:t>একটা</a:t>
            </a:r>
            <a:r>
              <a:rPr lang="en-US" dirty="0"/>
              <a:t> </a:t>
            </a:r>
            <a:r>
              <a:rPr lang="en-US" dirty="0" err="1"/>
              <a:t>ক্ষুদ্র</a:t>
            </a:r>
            <a:r>
              <a:rPr lang="en-US" dirty="0"/>
              <a:t> </a:t>
            </a:r>
            <a:r>
              <a:rPr lang="en-US" dirty="0" err="1"/>
              <a:t>শাখা</a:t>
            </a:r>
            <a:r>
              <a:rPr lang="en-US" dirty="0"/>
              <a:t> </a:t>
            </a:r>
            <a:r>
              <a:rPr lang="en-US" dirty="0" err="1"/>
              <a:t>নিয়ে</a:t>
            </a:r>
            <a:r>
              <a:rPr lang="en-US" dirty="0"/>
              <a:t> </a:t>
            </a:r>
            <a:r>
              <a:rPr lang="en-US" dirty="0" err="1"/>
              <a:t>পড়ে</a:t>
            </a:r>
            <a:r>
              <a:rPr lang="en-US" dirty="0"/>
              <a:t> </a:t>
            </a:r>
            <a:r>
              <a:rPr lang="en-US" dirty="0" err="1"/>
              <a:t>থাকে-সাজা</a:t>
            </a:r>
            <a:r>
              <a:rPr lang="en-US" dirty="0"/>
              <a:t> </a:t>
            </a:r>
            <a:r>
              <a:rPr lang="en-US" dirty="0" err="1"/>
              <a:t>দেওয়ার</a:t>
            </a:r>
            <a:r>
              <a:rPr lang="en-US" dirty="0"/>
              <a:t>  </a:t>
            </a:r>
            <a:r>
              <a:rPr lang="en-US" dirty="0" err="1"/>
              <a:t>পদ্ধতি</a:t>
            </a:r>
            <a:r>
              <a:rPr lang="en-US" dirty="0"/>
              <a:t>।(</a:t>
            </a:r>
            <a:r>
              <a:rPr lang="en-US" dirty="0" err="1"/>
              <a:t>কুরআনের</a:t>
            </a:r>
            <a:r>
              <a:rPr lang="en-US" dirty="0"/>
              <a:t> ৬৬৬৬ </a:t>
            </a:r>
            <a:r>
              <a:rPr lang="en-US" dirty="0" err="1"/>
              <a:t>টি</a:t>
            </a:r>
            <a:r>
              <a:rPr lang="en-US" dirty="0"/>
              <a:t> </a:t>
            </a:r>
            <a:r>
              <a:rPr lang="en-US" dirty="0" err="1"/>
              <a:t>আয়াতের</a:t>
            </a:r>
            <a:r>
              <a:rPr lang="en-US" dirty="0"/>
              <a:t> </a:t>
            </a:r>
            <a:r>
              <a:rPr lang="en-US" dirty="0" err="1"/>
              <a:t>মধ্যে</a:t>
            </a:r>
            <a:r>
              <a:rPr lang="en-US" dirty="0"/>
              <a:t> </a:t>
            </a:r>
            <a:r>
              <a:rPr lang="en-US" dirty="0" err="1"/>
              <a:t>থাকে</a:t>
            </a:r>
            <a:r>
              <a:rPr lang="en-US" dirty="0"/>
              <a:t>- </a:t>
            </a:r>
            <a:r>
              <a:rPr lang="en-US" dirty="0" err="1"/>
              <a:t>রাষ্ট্রীয়</a:t>
            </a:r>
            <a:r>
              <a:rPr lang="en-US" dirty="0"/>
              <a:t> </a:t>
            </a:r>
            <a:r>
              <a:rPr lang="en-US" dirty="0" err="1"/>
              <a:t>বিচারিক</a:t>
            </a:r>
            <a:r>
              <a:rPr lang="en-US" dirty="0"/>
              <a:t> </a:t>
            </a:r>
            <a:r>
              <a:rPr lang="en-US" dirty="0" err="1"/>
              <a:t>সাজা</a:t>
            </a:r>
            <a:r>
              <a:rPr lang="en-US" dirty="0"/>
              <a:t> </a:t>
            </a:r>
            <a:r>
              <a:rPr lang="en-US" dirty="0" err="1"/>
              <a:t>দেওয়ার</a:t>
            </a:r>
            <a:r>
              <a:rPr lang="en-US" dirty="0"/>
              <a:t>  </a:t>
            </a:r>
            <a:r>
              <a:rPr lang="en-US" dirty="0" err="1"/>
              <a:t>পদ্ধতির</a:t>
            </a:r>
            <a:r>
              <a:rPr lang="en-US" dirty="0"/>
              <a:t> </a:t>
            </a:r>
            <a:r>
              <a:rPr lang="en-US" dirty="0" err="1"/>
              <a:t>আয়াত</a:t>
            </a:r>
            <a:r>
              <a:rPr lang="en-US" dirty="0"/>
              <a:t> </a:t>
            </a:r>
            <a:r>
              <a:rPr lang="en-US" dirty="0" err="1"/>
              <a:t>আছে</a:t>
            </a:r>
            <a:r>
              <a:rPr lang="en-US" dirty="0"/>
              <a:t> ৮-১০ </a:t>
            </a:r>
            <a:r>
              <a:rPr lang="en-US" dirty="0" err="1"/>
              <a:t>টি</a:t>
            </a:r>
            <a:r>
              <a:rPr lang="en-US" dirty="0"/>
              <a:t>) </a:t>
            </a:r>
          </a:p>
        </p:txBody>
      </p:sp>
      <p:sp>
        <p:nvSpPr>
          <p:cNvPr id="7" name="Rounded Rectangular Callout 6"/>
          <p:cNvSpPr/>
          <p:nvPr/>
        </p:nvSpPr>
        <p:spPr>
          <a:xfrm>
            <a:off x="6606861" y="2125014"/>
            <a:ext cx="4258485" cy="1738648"/>
          </a:xfrm>
          <a:prstGeom prst="wedgeRoundRectCallout">
            <a:avLst/>
          </a:prstGeom>
        </p:spPr>
        <p:style>
          <a:lnRef idx="1">
            <a:schemeClr val="accent6"/>
          </a:lnRef>
          <a:fillRef idx="2">
            <a:schemeClr val="accent6"/>
          </a:fillRef>
          <a:effectRef idx="1">
            <a:schemeClr val="accent6"/>
          </a:effectRef>
          <a:fontRef idx="minor">
            <a:schemeClr val="dk1"/>
          </a:fontRef>
        </p:style>
        <p:txBody>
          <a:bodyPr rtlCol="0" anchor="ctr"/>
          <a:lstStyle/>
          <a:p>
            <a:pPr algn="ctr"/>
            <a:r>
              <a:rPr lang="en-US" dirty="0"/>
              <a:t>৩. </a:t>
            </a:r>
            <a:r>
              <a:rPr lang="en-US" dirty="0" err="1"/>
              <a:t>কিছু</a:t>
            </a:r>
            <a:r>
              <a:rPr lang="en-US" dirty="0"/>
              <a:t> </a:t>
            </a:r>
            <a:r>
              <a:rPr lang="en-US" dirty="0" err="1"/>
              <a:t>ক্ষুদ্র</a:t>
            </a:r>
            <a:r>
              <a:rPr lang="en-US" dirty="0"/>
              <a:t> </a:t>
            </a:r>
            <a:r>
              <a:rPr lang="en-US" dirty="0" err="1"/>
              <a:t>মুসলিম</a:t>
            </a:r>
            <a:r>
              <a:rPr lang="en-US" dirty="0"/>
              <a:t> </a:t>
            </a:r>
            <a:r>
              <a:rPr lang="en-US" dirty="0" err="1"/>
              <a:t>জনগুষ্টির</a:t>
            </a:r>
            <a:r>
              <a:rPr lang="en-US" dirty="0"/>
              <a:t> অ-</a:t>
            </a:r>
            <a:r>
              <a:rPr lang="en-US" dirty="0" err="1"/>
              <a:t>ইসলামিক</a:t>
            </a:r>
            <a:r>
              <a:rPr lang="en-US" dirty="0"/>
              <a:t> </a:t>
            </a:r>
            <a:r>
              <a:rPr lang="en-US" dirty="0" err="1"/>
              <a:t>কার্যকলাপ</a:t>
            </a:r>
            <a:r>
              <a:rPr lang="en-US" dirty="0"/>
              <a:t>।  </a:t>
            </a:r>
          </a:p>
        </p:txBody>
      </p:sp>
      <p:sp>
        <p:nvSpPr>
          <p:cNvPr id="8" name="Rounded Rectangular Callout 7"/>
          <p:cNvSpPr/>
          <p:nvPr/>
        </p:nvSpPr>
        <p:spPr>
          <a:xfrm>
            <a:off x="6860016" y="4829577"/>
            <a:ext cx="4005330" cy="1294327"/>
          </a:xfrm>
          <a:prstGeom prst="wedgeRoundRectCallout">
            <a:avLst/>
          </a:prstGeom>
        </p:spPr>
        <p:style>
          <a:lnRef idx="1">
            <a:schemeClr val="accent6"/>
          </a:lnRef>
          <a:fillRef idx="2">
            <a:schemeClr val="accent6"/>
          </a:fillRef>
          <a:effectRef idx="1">
            <a:schemeClr val="accent6"/>
          </a:effectRef>
          <a:fontRef idx="minor">
            <a:schemeClr val="dk1"/>
          </a:fontRef>
        </p:style>
        <p:txBody>
          <a:bodyPr rtlCol="0" anchor="ctr"/>
          <a:lstStyle/>
          <a:p>
            <a:pPr algn="ctr"/>
            <a:r>
              <a:rPr lang="en-US" dirty="0"/>
              <a:t>৪. </a:t>
            </a:r>
            <a:r>
              <a:rPr lang="en-US" dirty="0" err="1"/>
              <a:t>মুসলিমদের</a:t>
            </a:r>
            <a:r>
              <a:rPr lang="en-US" dirty="0"/>
              <a:t>  </a:t>
            </a:r>
            <a:r>
              <a:rPr lang="en-US" dirty="0" err="1"/>
              <a:t>শরিয়া</a:t>
            </a:r>
            <a:r>
              <a:rPr lang="en-US" dirty="0"/>
              <a:t> </a:t>
            </a:r>
            <a:r>
              <a:rPr lang="en-US" dirty="0" err="1"/>
              <a:t>আইনের</a:t>
            </a:r>
            <a:r>
              <a:rPr lang="en-US" dirty="0"/>
              <a:t> </a:t>
            </a:r>
            <a:r>
              <a:rPr lang="en-US" dirty="0" err="1"/>
              <a:t>সৌন্দর্য</a:t>
            </a:r>
            <a:r>
              <a:rPr lang="en-US" dirty="0"/>
              <a:t> </a:t>
            </a:r>
            <a:r>
              <a:rPr lang="en-US" dirty="0" err="1"/>
              <a:t>সম্পর্কে</a:t>
            </a:r>
            <a:r>
              <a:rPr lang="en-US" dirty="0"/>
              <a:t> </a:t>
            </a:r>
            <a:r>
              <a:rPr lang="en-US" dirty="0" err="1"/>
              <a:t>না</a:t>
            </a:r>
            <a:r>
              <a:rPr lang="en-US" dirty="0"/>
              <a:t> </a:t>
            </a:r>
            <a:r>
              <a:rPr lang="en-US" dirty="0" err="1"/>
              <a:t>জানা</a:t>
            </a:r>
            <a:r>
              <a:rPr lang="en-US" dirty="0"/>
              <a:t>। </a:t>
            </a:r>
          </a:p>
        </p:txBody>
      </p:sp>
      <p:sp>
        <p:nvSpPr>
          <p:cNvPr id="10" name="Slide Number Placeholder 9"/>
          <p:cNvSpPr>
            <a:spLocks noGrp="1"/>
          </p:cNvSpPr>
          <p:nvPr>
            <p:ph type="sldNum" sz="quarter" idx="12"/>
          </p:nvPr>
        </p:nvSpPr>
        <p:spPr/>
        <p:txBody>
          <a:bodyPr/>
          <a:lstStyle/>
          <a:p>
            <a:fld id="{FECC332B-882E-4129-ABBA-696D76EBE626}" type="slidenum">
              <a:rPr lang="en-US" smtClean="0"/>
              <a:t>20</a:t>
            </a:fld>
            <a:endParaRPr lang="en-US"/>
          </a:p>
        </p:txBody>
      </p:sp>
      <p:sp>
        <p:nvSpPr>
          <p:cNvPr id="11" name="Oval Callout 10"/>
          <p:cNvSpPr/>
          <p:nvPr/>
        </p:nvSpPr>
        <p:spPr>
          <a:xfrm>
            <a:off x="0" y="6254897"/>
            <a:ext cx="1026941" cy="466578"/>
          </a:xfrm>
          <a:prstGeom prst="wedgeEllipseCallout">
            <a:avLst/>
          </a:prstGeom>
          <a:ln>
            <a:noFill/>
          </a:ln>
          <a:effectLst>
            <a:outerShdw blurRad="149987" dist="250190" dir="8460000" algn="ctr">
              <a:srgbClr val="000000">
                <a:alpha val="28000"/>
              </a:srgbClr>
            </a:outerShdw>
          </a:effectLst>
          <a:scene3d>
            <a:camera prst="orthographicFront">
              <a:rot lat="0" lon="0" rev="0"/>
            </a:camera>
            <a:lightRig rig="contrasting" dir="t">
              <a:rot lat="0" lon="0" rev="1500000"/>
            </a:lightRig>
          </a:scene3d>
          <a:sp3d prstMaterial="metal">
            <a:bevelT w="88900" h="88900"/>
          </a:sp3d>
        </p:spPr>
        <p:style>
          <a:lnRef idx="2">
            <a:schemeClr val="accent6">
              <a:shade val="50000"/>
            </a:schemeClr>
          </a:lnRef>
          <a:fillRef idx="1">
            <a:schemeClr val="accent6"/>
          </a:fillRef>
          <a:effectRef idx="0">
            <a:schemeClr val="accent6"/>
          </a:effectRef>
          <a:fontRef idx="minor">
            <a:schemeClr val="lt1"/>
          </a:fontRef>
        </p:style>
        <p:txBody>
          <a:bodyPr rtlCol="0" anchor="ctr"/>
          <a:lstStyle/>
          <a:p>
            <a:pPr algn="ctr"/>
            <a:r>
              <a:rPr lang="en-US" dirty="0"/>
              <a:t>উত্তর  </a:t>
            </a:r>
          </a:p>
        </p:txBody>
      </p:sp>
      <p:sp>
        <p:nvSpPr>
          <p:cNvPr id="12" name="Oval Callout 11"/>
          <p:cNvSpPr/>
          <p:nvPr/>
        </p:nvSpPr>
        <p:spPr>
          <a:xfrm>
            <a:off x="0" y="0"/>
            <a:ext cx="1026941" cy="466578"/>
          </a:xfrm>
          <a:prstGeom prst="wedgeEllipseCallout">
            <a:avLst/>
          </a:prstGeom>
          <a:ln>
            <a:noFill/>
          </a:ln>
          <a:effectLst>
            <a:outerShdw blurRad="107950" dist="12700" dir="5400000" algn="ctr">
              <a:srgbClr val="000000"/>
            </a:outerShdw>
          </a:effectLst>
          <a:scene3d>
            <a:camera prst="orthographicFront">
              <a:rot lat="0" lon="0" rev="0"/>
            </a:camera>
            <a:lightRig rig="soft" dir="t">
              <a:rot lat="0" lon="0" rev="0"/>
            </a:lightRig>
          </a:scene3d>
          <a:sp3d contourW="44450" prstMaterial="matte">
            <a:bevelT w="63500" h="63500" prst="artDeco"/>
            <a:contourClr>
              <a:srgbClr val="FFFFFF"/>
            </a:contourClr>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a:t>প্রশ্ন </a:t>
            </a:r>
          </a:p>
        </p:txBody>
      </p:sp>
    </p:spTree>
    <p:extLst>
      <p:ext uri="{BB962C8B-B14F-4D97-AF65-F5344CB8AC3E}">
        <p14:creationId xmlns:p14="http://schemas.microsoft.com/office/powerpoint/2010/main" val="3449847786"/>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val Callout 1"/>
          <p:cNvSpPr/>
          <p:nvPr/>
        </p:nvSpPr>
        <p:spPr>
          <a:xfrm>
            <a:off x="4365939" y="270456"/>
            <a:ext cx="3850783" cy="1313645"/>
          </a:xfrm>
          <a:prstGeom prst="wedgeEllipseCallou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err="1"/>
              <a:t>তাই</a:t>
            </a:r>
            <a:r>
              <a:rPr lang="en-US" dirty="0"/>
              <a:t> </a:t>
            </a:r>
            <a:r>
              <a:rPr lang="en-US" dirty="0" err="1"/>
              <a:t>বলে</a:t>
            </a:r>
            <a:r>
              <a:rPr lang="en-US" dirty="0"/>
              <a:t> </a:t>
            </a:r>
            <a:r>
              <a:rPr lang="en-US" dirty="0" err="1"/>
              <a:t>এতো</a:t>
            </a:r>
            <a:r>
              <a:rPr lang="en-US" dirty="0"/>
              <a:t> </a:t>
            </a:r>
            <a:r>
              <a:rPr lang="en-US" dirty="0" err="1"/>
              <a:t>বর্বর</a:t>
            </a:r>
            <a:r>
              <a:rPr lang="en-US" dirty="0"/>
              <a:t> </a:t>
            </a:r>
            <a:r>
              <a:rPr lang="en-US" dirty="0" err="1"/>
              <a:t>মনে</a:t>
            </a:r>
            <a:r>
              <a:rPr lang="en-US" dirty="0"/>
              <a:t> </a:t>
            </a:r>
            <a:r>
              <a:rPr lang="en-US" dirty="0" err="1"/>
              <a:t>করবে</a:t>
            </a:r>
            <a:r>
              <a:rPr lang="en-US" dirty="0"/>
              <a:t> </a:t>
            </a:r>
            <a:r>
              <a:rPr lang="en-US" dirty="0" err="1"/>
              <a:t>মানুষজন</a:t>
            </a:r>
            <a:r>
              <a:rPr lang="en-US" dirty="0"/>
              <a:t>??</a:t>
            </a:r>
          </a:p>
        </p:txBody>
      </p:sp>
      <p:sp>
        <p:nvSpPr>
          <p:cNvPr id="3" name="Rounded Rectangular Callout 2"/>
          <p:cNvSpPr/>
          <p:nvPr/>
        </p:nvSpPr>
        <p:spPr>
          <a:xfrm>
            <a:off x="4815954" y="2644136"/>
            <a:ext cx="7057622" cy="3618962"/>
          </a:xfrm>
          <a:prstGeom prst="wedgeRoundRectCallout">
            <a:avLst/>
          </a:prstGeom>
        </p:spPr>
        <p:style>
          <a:lnRef idx="1">
            <a:schemeClr val="accent5"/>
          </a:lnRef>
          <a:fillRef idx="2">
            <a:schemeClr val="accent5"/>
          </a:fillRef>
          <a:effectRef idx="1">
            <a:schemeClr val="accent5"/>
          </a:effectRef>
          <a:fontRef idx="minor">
            <a:schemeClr val="dk1"/>
          </a:fontRef>
        </p:style>
        <p:txBody>
          <a:bodyPr rtlCol="0" anchor="ctr"/>
          <a:lstStyle/>
          <a:p>
            <a:pPr algn="ctr"/>
            <a:r>
              <a:rPr lang="en-US" dirty="0"/>
              <a:t>২.</a:t>
            </a:r>
          </a:p>
          <a:p>
            <a:pPr algn="ctr"/>
            <a:r>
              <a:rPr lang="en-US" dirty="0"/>
              <a:t> </a:t>
            </a:r>
            <a:r>
              <a:rPr lang="en-US" dirty="0" err="1"/>
              <a:t>আপনি</a:t>
            </a:r>
            <a:r>
              <a:rPr lang="en-US" dirty="0"/>
              <a:t> </a:t>
            </a:r>
            <a:r>
              <a:rPr lang="en-US" dirty="0" err="1"/>
              <a:t>বলা</a:t>
            </a:r>
            <a:r>
              <a:rPr lang="en-US" dirty="0"/>
              <a:t> </a:t>
            </a:r>
            <a:r>
              <a:rPr lang="en-US" dirty="0" err="1"/>
              <a:t>শুরু</a:t>
            </a:r>
            <a:r>
              <a:rPr lang="en-US" dirty="0"/>
              <a:t> </a:t>
            </a:r>
            <a:r>
              <a:rPr lang="en-US" dirty="0" err="1"/>
              <a:t>করলেন</a:t>
            </a:r>
            <a:r>
              <a:rPr lang="en-US" dirty="0"/>
              <a:t>, </a:t>
            </a:r>
            <a:r>
              <a:rPr lang="en-US" dirty="0" err="1"/>
              <a:t>আমেরিকার</a:t>
            </a:r>
            <a:r>
              <a:rPr lang="en-US" dirty="0"/>
              <a:t> </a:t>
            </a:r>
            <a:r>
              <a:rPr lang="en-US" dirty="0" err="1"/>
              <a:t>বিচার</a:t>
            </a:r>
            <a:r>
              <a:rPr lang="en-US" dirty="0"/>
              <a:t> </a:t>
            </a:r>
            <a:r>
              <a:rPr lang="en-US" dirty="0" err="1"/>
              <a:t>ব্যবস্থা</a:t>
            </a:r>
            <a:r>
              <a:rPr lang="en-US" dirty="0"/>
              <a:t> </a:t>
            </a:r>
            <a:r>
              <a:rPr lang="en-US" dirty="0" err="1"/>
              <a:t>খুব</a:t>
            </a:r>
            <a:r>
              <a:rPr lang="en-US" dirty="0"/>
              <a:t> </a:t>
            </a:r>
            <a:r>
              <a:rPr lang="en-US" dirty="0" err="1"/>
              <a:t>বর্বর</a:t>
            </a:r>
            <a:r>
              <a:rPr lang="en-US" dirty="0"/>
              <a:t>। </a:t>
            </a:r>
          </a:p>
          <a:p>
            <a:pPr algn="ctr"/>
            <a:endParaRPr lang="en-US" dirty="0"/>
          </a:p>
          <a:p>
            <a:pPr marL="285750" indent="-285750">
              <a:buFont typeface="Wingdings" panose="05000000000000000000" pitchFamily="2" charset="2"/>
              <a:buChar char="Ø"/>
            </a:pPr>
            <a:r>
              <a:rPr lang="en-US" dirty="0" err="1"/>
              <a:t>তারা</a:t>
            </a:r>
            <a:r>
              <a:rPr lang="en-US" dirty="0"/>
              <a:t> </a:t>
            </a:r>
            <a:r>
              <a:rPr lang="en-US" dirty="0" err="1"/>
              <a:t>আরিযোনা</a:t>
            </a:r>
            <a:r>
              <a:rPr lang="en-US" dirty="0"/>
              <a:t> (Arizona) </a:t>
            </a:r>
            <a:r>
              <a:rPr lang="en-US" dirty="0" err="1"/>
              <a:t>অঙ্গরাজ্যে</a:t>
            </a:r>
            <a:r>
              <a:rPr lang="en-US" dirty="0"/>
              <a:t> </a:t>
            </a:r>
            <a:r>
              <a:rPr lang="en-US" dirty="0" err="1"/>
              <a:t>লেথাল</a:t>
            </a:r>
            <a:r>
              <a:rPr lang="en-US" dirty="0"/>
              <a:t> </a:t>
            </a:r>
            <a:r>
              <a:rPr lang="en-US" dirty="0" err="1"/>
              <a:t>ইঞ্জেকশান</a:t>
            </a:r>
            <a:r>
              <a:rPr lang="en-US" dirty="0"/>
              <a:t> </a:t>
            </a:r>
            <a:r>
              <a:rPr lang="en-US" dirty="0" err="1"/>
              <a:t>দিয়ে</a:t>
            </a:r>
            <a:r>
              <a:rPr lang="en-US" dirty="0"/>
              <a:t> </a:t>
            </a:r>
            <a:r>
              <a:rPr lang="en-US" dirty="0" err="1"/>
              <a:t>মৃত্যদন্ড</a:t>
            </a:r>
            <a:r>
              <a:rPr lang="en-US" dirty="0"/>
              <a:t> </a:t>
            </a:r>
            <a:r>
              <a:rPr lang="en-US" dirty="0" err="1"/>
              <a:t>দেয়</a:t>
            </a:r>
            <a:r>
              <a:rPr lang="en-US" dirty="0"/>
              <a:t>।</a:t>
            </a:r>
          </a:p>
          <a:p>
            <a:pPr marL="285750" indent="-285750">
              <a:buFont typeface="Wingdings" panose="05000000000000000000" pitchFamily="2" charset="2"/>
              <a:buChar char="Ø"/>
            </a:pPr>
            <a:r>
              <a:rPr lang="en-US" dirty="0" err="1"/>
              <a:t>তারা</a:t>
            </a:r>
            <a:r>
              <a:rPr lang="en-US" dirty="0"/>
              <a:t> </a:t>
            </a:r>
            <a:r>
              <a:rPr lang="en-US" dirty="0" err="1"/>
              <a:t>ভারজিনিয়া</a:t>
            </a:r>
            <a:r>
              <a:rPr lang="en-US" dirty="0"/>
              <a:t> (</a:t>
            </a:r>
            <a:r>
              <a:rPr lang="en-US" dirty="0" err="1"/>
              <a:t>virginia</a:t>
            </a:r>
            <a:r>
              <a:rPr lang="en-US" dirty="0"/>
              <a:t>)</a:t>
            </a:r>
            <a:r>
              <a:rPr lang="en-US" dirty="0" err="1"/>
              <a:t>অঙ্গরাজ্যে</a:t>
            </a:r>
            <a:r>
              <a:rPr lang="en-US" dirty="0"/>
              <a:t> </a:t>
            </a:r>
            <a:r>
              <a:rPr lang="en-US" dirty="0" err="1"/>
              <a:t>ইলেকট্রিক</a:t>
            </a:r>
            <a:r>
              <a:rPr lang="en-US" dirty="0"/>
              <a:t>  </a:t>
            </a:r>
            <a:r>
              <a:rPr lang="en-US" dirty="0" err="1"/>
              <a:t>সক</a:t>
            </a:r>
            <a:r>
              <a:rPr lang="en-US" dirty="0"/>
              <a:t>  </a:t>
            </a:r>
            <a:r>
              <a:rPr lang="en-US" dirty="0" err="1"/>
              <a:t>দিয়ে</a:t>
            </a:r>
            <a:r>
              <a:rPr lang="en-US" dirty="0"/>
              <a:t> </a:t>
            </a:r>
            <a:r>
              <a:rPr lang="en-US" dirty="0" err="1"/>
              <a:t>মৃত্যদন্ড</a:t>
            </a:r>
            <a:r>
              <a:rPr lang="en-US" dirty="0"/>
              <a:t> </a:t>
            </a:r>
            <a:r>
              <a:rPr lang="en-US" dirty="0" err="1"/>
              <a:t>দেয়</a:t>
            </a:r>
            <a:r>
              <a:rPr lang="en-US" dirty="0"/>
              <a:t>।</a:t>
            </a:r>
          </a:p>
          <a:p>
            <a:pPr marL="285750" indent="-285750">
              <a:buFont typeface="Wingdings" panose="05000000000000000000" pitchFamily="2" charset="2"/>
              <a:buChar char="Ø"/>
            </a:pPr>
            <a:r>
              <a:rPr lang="en-US" dirty="0" err="1"/>
              <a:t>তারা</a:t>
            </a:r>
            <a:r>
              <a:rPr lang="en-US" dirty="0"/>
              <a:t> </a:t>
            </a:r>
            <a:r>
              <a:rPr lang="en-US" dirty="0" err="1"/>
              <a:t>দিলাওয়ার</a:t>
            </a:r>
            <a:r>
              <a:rPr lang="en-US" dirty="0"/>
              <a:t>  (Delaware)</a:t>
            </a:r>
            <a:r>
              <a:rPr lang="en-US" dirty="0" err="1"/>
              <a:t>অঙ্গরাজ্যে</a:t>
            </a:r>
            <a:r>
              <a:rPr lang="en-US" dirty="0"/>
              <a:t> </a:t>
            </a:r>
            <a:r>
              <a:rPr lang="en-US" dirty="0" err="1"/>
              <a:t>ফাঁশি</a:t>
            </a:r>
            <a:r>
              <a:rPr lang="en-US" dirty="0"/>
              <a:t>  </a:t>
            </a:r>
            <a:r>
              <a:rPr lang="en-US" dirty="0" err="1"/>
              <a:t>দিয়ে</a:t>
            </a:r>
            <a:r>
              <a:rPr lang="en-US" dirty="0"/>
              <a:t> </a:t>
            </a:r>
            <a:r>
              <a:rPr lang="en-US" dirty="0" err="1"/>
              <a:t>মৃত্যদন্ড</a:t>
            </a:r>
            <a:r>
              <a:rPr lang="en-US" dirty="0"/>
              <a:t> </a:t>
            </a:r>
            <a:r>
              <a:rPr lang="en-US" dirty="0" err="1"/>
              <a:t>দেয়</a:t>
            </a:r>
            <a:r>
              <a:rPr lang="en-US" dirty="0"/>
              <a:t>।</a:t>
            </a:r>
          </a:p>
          <a:p>
            <a:pPr marL="285750" indent="-285750">
              <a:buFont typeface="Wingdings" panose="05000000000000000000" pitchFamily="2" charset="2"/>
              <a:buChar char="Ø"/>
            </a:pPr>
            <a:r>
              <a:rPr lang="en-US" dirty="0" err="1"/>
              <a:t>তারা</a:t>
            </a:r>
            <a:r>
              <a:rPr lang="en-US" dirty="0"/>
              <a:t> </a:t>
            </a:r>
            <a:r>
              <a:rPr lang="en-US" dirty="0" err="1"/>
              <a:t>উথা</a:t>
            </a:r>
            <a:r>
              <a:rPr lang="en-US" dirty="0"/>
              <a:t> (</a:t>
            </a:r>
            <a:r>
              <a:rPr lang="en-US" dirty="0" err="1"/>
              <a:t>Utha</a:t>
            </a:r>
            <a:r>
              <a:rPr lang="en-US" dirty="0"/>
              <a:t>)</a:t>
            </a:r>
            <a:r>
              <a:rPr lang="en-US" dirty="0" err="1"/>
              <a:t>অঙ্গরাজ্যে</a:t>
            </a:r>
            <a:r>
              <a:rPr lang="en-US" dirty="0"/>
              <a:t> </a:t>
            </a:r>
            <a:r>
              <a:rPr lang="en-US" dirty="0" err="1"/>
              <a:t>গুলি</a:t>
            </a:r>
            <a:r>
              <a:rPr lang="en-US" dirty="0"/>
              <a:t> </a:t>
            </a:r>
            <a:r>
              <a:rPr lang="en-US" dirty="0" err="1"/>
              <a:t>করে</a:t>
            </a:r>
            <a:r>
              <a:rPr lang="en-US" dirty="0"/>
              <a:t> </a:t>
            </a:r>
            <a:r>
              <a:rPr lang="en-US" dirty="0" err="1"/>
              <a:t>মৃত্যদন্ড</a:t>
            </a:r>
            <a:r>
              <a:rPr lang="en-US" dirty="0"/>
              <a:t> </a:t>
            </a:r>
            <a:r>
              <a:rPr lang="en-US" dirty="0" err="1"/>
              <a:t>দেয়</a:t>
            </a:r>
            <a:r>
              <a:rPr lang="en-US" dirty="0"/>
              <a:t>।</a:t>
            </a:r>
          </a:p>
          <a:p>
            <a:pPr algn="ctr"/>
            <a:endParaRPr lang="en-US" dirty="0"/>
          </a:p>
          <a:p>
            <a:pPr algn="ctr"/>
            <a:endParaRPr lang="en-US" dirty="0"/>
          </a:p>
          <a:p>
            <a:pPr algn="ctr"/>
            <a:endParaRPr lang="en-US" dirty="0"/>
          </a:p>
        </p:txBody>
      </p:sp>
      <p:pic>
        <p:nvPicPr>
          <p:cNvPr id="4" name="Picture 3"/>
          <p:cNvPicPr>
            <a:picLocks noChangeAspect="1"/>
          </p:cNvPicPr>
          <p:nvPr/>
        </p:nvPicPr>
        <p:blipFill rotWithShape="1">
          <a:blip r:embed="rId2">
            <a:extLst>
              <a:ext uri="{28A0092B-C50C-407E-A947-70E740481C1C}">
                <a14:useLocalDpi xmlns:a14="http://schemas.microsoft.com/office/drawing/2010/main" val="0"/>
              </a:ext>
            </a:extLst>
          </a:blip>
          <a:srcRect b="12014"/>
          <a:stretch/>
        </p:blipFill>
        <p:spPr>
          <a:xfrm>
            <a:off x="1002541" y="1584101"/>
            <a:ext cx="2371725" cy="1692901"/>
          </a:xfrm>
          <a:prstGeom prst="rect">
            <a:avLst/>
          </a:prstGeom>
        </p:spPr>
      </p:pic>
      <p:sp>
        <p:nvSpPr>
          <p:cNvPr id="5" name="Oval Callout 4"/>
          <p:cNvSpPr/>
          <p:nvPr/>
        </p:nvSpPr>
        <p:spPr>
          <a:xfrm>
            <a:off x="0" y="3552422"/>
            <a:ext cx="4211392" cy="2358981"/>
          </a:xfrm>
          <a:prstGeom prst="wedgeEllipseCallout">
            <a:avLst/>
          </a:prstGeom>
        </p:spPr>
        <p:style>
          <a:lnRef idx="1">
            <a:schemeClr val="accent4"/>
          </a:lnRef>
          <a:fillRef idx="3">
            <a:schemeClr val="accent4"/>
          </a:fillRef>
          <a:effectRef idx="2">
            <a:schemeClr val="accent4"/>
          </a:effectRef>
          <a:fontRef idx="minor">
            <a:schemeClr val="lt1"/>
          </a:fontRef>
        </p:style>
        <p:txBody>
          <a:bodyPr rtlCol="0" anchor="ctr"/>
          <a:lstStyle/>
          <a:p>
            <a:pPr algn="ctr"/>
            <a:r>
              <a:rPr lang="en-US" dirty="0"/>
              <a:t>১।</a:t>
            </a:r>
          </a:p>
          <a:p>
            <a:pPr algn="ctr"/>
            <a:r>
              <a:rPr lang="en-US" dirty="0"/>
              <a:t> </a:t>
            </a:r>
            <a:r>
              <a:rPr lang="en-US" dirty="0" err="1"/>
              <a:t>ধরুন</a:t>
            </a:r>
            <a:r>
              <a:rPr lang="en-US" dirty="0"/>
              <a:t>, </a:t>
            </a:r>
            <a:r>
              <a:rPr lang="en-US" dirty="0" err="1"/>
              <a:t>ভিনগ্রহ</a:t>
            </a:r>
            <a:r>
              <a:rPr lang="en-US" dirty="0"/>
              <a:t> </a:t>
            </a:r>
            <a:r>
              <a:rPr lang="en-US" dirty="0" err="1"/>
              <a:t>থেকে</a:t>
            </a:r>
            <a:r>
              <a:rPr lang="en-US" dirty="0"/>
              <a:t> </a:t>
            </a:r>
            <a:r>
              <a:rPr lang="en-US" dirty="0" err="1"/>
              <a:t>একদল</a:t>
            </a:r>
            <a:r>
              <a:rPr lang="en-US" dirty="0"/>
              <a:t> </a:t>
            </a:r>
            <a:r>
              <a:rPr lang="en-US" dirty="0" err="1"/>
              <a:t>এলিয়েন</a:t>
            </a:r>
            <a:r>
              <a:rPr lang="en-US" dirty="0"/>
              <a:t> </a:t>
            </a:r>
            <a:r>
              <a:rPr lang="en-US" dirty="0" err="1"/>
              <a:t>এশে</a:t>
            </a:r>
            <a:r>
              <a:rPr lang="en-US" dirty="0"/>
              <a:t>  </a:t>
            </a:r>
            <a:r>
              <a:rPr lang="en-US" dirty="0" err="1"/>
              <a:t>আপনাকে</a:t>
            </a:r>
            <a:r>
              <a:rPr lang="en-US" dirty="0"/>
              <a:t> </a:t>
            </a:r>
            <a:r>
              <a:rPr lang="en-US" dirty="0" err="1"/>
              <a:t>জিজ্ঞেস</a:t>
            </a:r>
            <a:r>
              <a:rPr lang="en-US" dirty="0"/>
              <a:t> </a:t>
            </a:r>
            <a:r>
              <a:rPr lang="en-US" dirty="0" err="1"/>
              <a:t>করল</a:t>
            </a:r>
            <a:r>
              <a:rPr lang="en-US" dirty="0"/>
              <a:t> , </a:t>
            </a:r>
            <a:r>
              <a:rPr lang="en-US" dirty="0" err="1"/>
              <a:t>আমেরিকার</a:t>
            </a:r>
            <a:r>
              <a:rPr lang="en-US" dirty="0"/>
              <a:t> </a:t>
            </a:r>
            <a:r>
              <a:rPr lang="en-US" dirty="0" err="1"/>
              <a:t>শাসন</a:t>
            </a:r>
            <a:r>
              <a:rPr lang="en-US" dirty="0"/>
              <a:t> </a:t>
            </a:r>
            <a:r>
              <a:rPr lang="en-US" dirty="0" err="1"/>
              <a:t>ব্যবস্থা</a:t>
            </a:r>
            <a:r>
              <a:rPr lang="en-US" dirty="0"/>
              <a:t> </a:t>
            </a:r>
            <a:r>
              <a:rPr lang="en-US" dirty="0" err="1"/>
              <a:t>কেমন</a:t>
            </a:r>
            <a:r>
              <a:rPr lang="en-US" dirty="0"/>
              <a:t>??</a:t>
            </a:r>
          </a:p>
        </p:txBody>
      </p:sp>
      <p:sp>
        <p:nvSpPr>
          <p:cNvPr id="9" name="Slide Number Placeholder 8"/>
          <p:cNvSpPr>
            <a:spLocks noGrp="1"/>
          </p:cNvSpPr>
          <p:nvPr>
            <p:ph type="sldNum" sz="quarter" idx="12"/>
          </p:nvPr>
        </p:nvSpPr>
        <p:spPr/>
        <p:txBody>
          <a:bodyPr/>
          <a:lstStyle/>
          <a:p>
            <a:fld id="{FECC332B-882E-4129-ABBA-696D76EBE626}" type="slidenum">
              <a:rPr lang="en-US" smtClean="0"/>
              <a:t>21</a:t>
            </a:fld>
            <a:endParaRPr lang="en-US"/>
          </a:p>
        </p:txBody>
      </p:sp>
      <p:sp>
        <p:nvSpPr>
          <p:cNvPr id="10" name="Oval Callout 9"/>
          <p:cNvSpPr/>
          <p:nvPr/>
        </p:nvSpPr>
        <p:spPr>
          <a:xfrm>
            <a:off x="0" y="6254897"/>
            <a:ext cx="1026941" cy="466578"/>
          </a:xfrm>
          <a:prstGeom prst="wedgeEllipseCallout">
            <a:avLst/>
          </a:prstGeom>
          <a:ln>
            <a:noFill/>
          </a:ln>
          <a:effectLst>
            <a:outerShdw blurRad="149987" dist="250190" dir="8460000" algn="ctr">
              <a:srgbClr val="000000">
                <a:alpha val="28000"/>
              </a:srgbClr>
            </a:outerShdw>
          </a:effectLst>
          <a:scene3d>
            <a:camera prst="orthographicFront">
              <a:rot lat="0" lon="0" rev="0"/>
            </a:camera>
            <a:lightRig rig="contrasting" dir="t">
              <a:rot lat="0" lon="0" rev="1500000"/>
            </a:lightRig>
          </a:scene3d>
          <a:sp3d prstMaterial="metal">
            <a:bevelT w="88900" h="88900"/>
          </a:sp3d>
        </p:spPr>
        <p:style>
          <a:lnRef idx="2">
            <a:schemeClr val="accent6">
              <a:shade val="50000"/>
            </a:schemeClr>
          </a:lnRef>
          <a:fillRef idx="1">
            <a:schemeClr val="accent6"/>
          </a:fillRef>
          <a:effectRef idx="0">
            <a:schemeClr val="accent6"/>
          </a:effectRef>
          <a:fontRef idx="minor">
            <a:schemeClr val="lt1"/>
          </a:fontRef>
        </p:style>
        <p:txBody>
          <a:bodyPr rtlCol="0" anchor="ctr"/>
          <a:lstStyle/>
          <a:p>
            <a:pPr algn="ctr"/>
            <a:r>
              <a:rPr lang="en-US" dirty="0"/>
              <a:t>উত্তর  </a:t>
            </a:r>
          </a:p>
        </p:txBody>
      </p:sp>
      <p:sp>
        <p:nvSpPr>
          <p:cNvPr id="11" name="Oval Callout 10"/>
          <p:cNvSpPr/>
          <p:nvPr/>
        </p:nvSpPr>
        <p:spPr>
          <a:xfrm>
            <a:off x="0" y="0"/>
            <a:ext cx="1026941" cy="466578"/>
          </a:xfrm>
          <a:prstGeom prst="wedgeEllipseCallout">
            <a:avLst/>
          </a:prstGeom>
          <a:ln>
            <a:noFill/>
          </a:ln>
          <a:effectLst>
            <a:outerShdw blurRad="107950" dist="12700" dir="5400000" algn="ctr">
              <a:srgbClr val="000000"/>
            </a:outerShdw>
          </a:effectLst>
          <a:scene3d>
            <a:camera prst="orthographicFront">
              <a:rot lat="0" lon="0" rev="0"/>
            </a:camera>
            <a:lightRig rig="soft" dir="t">
              <a:rot lat="0" lon="0" rev="0"/>
            </a:lightRig>
          </a:scene3d>
          <a:sp3d contourW="44450" prstMaterial="matte">
            <a:bevelT w="63500" h="63500" prst="artDeco"/>
            <a:contourClr>
              <a:srgbClr val="FFFFFF"/>
            </a:contourClr>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a:t>প্রশ্ন </a:t>
            </a:r>
          </a:p>
        </p:txBody>
      </p:sp>
    </p:spTree>
    <p:extLst>
      <p:ext uri="{BB962C8B-B14F-4D97-AF65-F5344CB8AC3E}">
        <p14:creationId xmlns:p14="http://schemas.microsoft.com/office/powerpoint/2010/main" val="1459193392"/>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Explosion 2 2"/>
          <p:cNvSpPr/>
          <p:nvPr/>
        </p:nvSpPr>
        <p:spPr>
          <a:xfrm>
            <a:off x="1073426" y="324678"/>
            <a:ext cx="10588487" cy="6009861"/>
          </a:xfrm>
          <a:prstGeom prst="irregularSeal2">
            <a:avLst/>
          </a:prstGeom>
        </p:spPr>
        <p:style>
          <a:lnRef idx="1">
            <a:schemeClr val="accent4"/>
          </a:lnRef>
          <a:fillRef idx="3">
            <a:schemeClr val="accent4"/>
          </a:fillRef>
          <a:effectRef idx="2">
            <a:schemeClr val="accent4"/>
          </a:effectRef>
          <a:fontRef idx="minor">
            <a:schemeClr val="lt1"/>
          </a:fontRef>
        </p:style>
        <p:txBody>
          <a:bodyPr rtlCol="0" anchor="ctr"/>
          <a:lstStyle/>
          <a:p>
            <a:pPr algn="ctr"/>
            <a:r>
              <a:rPr lang="en-US" dirty="0" err="1"/>
              <a:t>এলিয়ান</a:t>
            </a:r>
            <a:r>
              <a:rPr lang="en-US" dirty="0"/>
              <a:t> </a:t>
            </a:r>
            <a:r>
              <a:rPr lang="en-US" dirty="0" err="1"/>
              <a:t>নিজ</a:t>
            </a:r>
            <a:r>
              <a:rPr lang="en-US" dirty="0"/>
              <a:t> </a:t>
            </a:r>
            <a:r>
              <a:rPr lang="en-US" dirty="0" err="1"/>
              <a:t>গ্রহে</a:t>
            </a:r>
            <a:r>
              <a:rPr lang="en-US" dirty="0"/>
              <a:t> </a:t>
            </a:r>
            <a:r>
              <a:rPr lang="en-US" dirty="0" err="1"/>
              <a:t>গিয়ে</a:t>
            </a:r>
            <a:r>
              <a:rPr lang="en-US" dirty="0"/>
              <a:t> </a:t>
            </a:r>
            <a:r>
              <a:rPr lang="en-US" dirty="0" err="1"/>
              <a:t>বলা</a:t>
            </a:r>
            <a:r>
              <a:rPr lang="en-US" dirty="0"/>
              <a:t> </a:t>
            </a:r>
            <a:r>
              <a:rPr lang="en-US" dirty="0" err="1"/>
              <a:t>শুরু</a:t>
            </a:r>
            <a:r>
              <a:rPr lang="en-US" dirty="0"/>
              <a:t> </a:t>
            </a:r>
            <a:r>
              <a:rPr lang="en-US" dirty="0" err="1"/>
              <a:t>করলো</a:t>
            </a:r>
            <a:r>
              <a:rPr lang="en-US" dirty="0"/>
              <a:t>, পৃথিবীর </a:t>
            </a:r>
            <a:r>
              <a:rPr lang="en-US" dirty="0" err="1"/>
              <a:t>মানুষ</a:t>
            </a:r>
            <a:r>
              <a:rPr lang="en-US" dirty="0"/>
              <a:t> </a:t>
            </a:r>
            <a:r>
              <a:rPr lang="en-US" dirty="0" err="1"/>
              <a:t>অনেক</a:t>
            </a:r>
            <a:r>
              <a:rPr lang="en-US" dirty="0"/>
              <a:t> </a:t>
            </a:r>
            <a:r>
              <a:rPr lang="en-US" dirty="0" err="1"/>
              <a:t>বর্বর</a:t>
            </a:r>
            <a:r>
              <a:rPr lang="en-US" dirty="0"/>
              <a:t>। </a:t>
            </a:r>
            <a:r>
              <a:rPr lang="en-US" dirty="0" err="1"/>
              <a:t>সেখানে</a:t>
            </a:r>
            <a:r>
              <a:rPr lang="en-US" dirty="0"/>
              <a:t> </a:t>
            </a:r>
            <a:r>
              <a:rPr lang="en-US" dirty="0" err="1"/>
              <a:t>আমেরিকা</a:t>
            </a:r>
            <a:r>
              <a:rPr lang="en-US" dirty="0"/>
              <a:t> </a:t>
            </a:r>
            <a:r>
              <a:rPr lang="en-US" dirty="0" err="1"/>
              <a:t>নামে</a:t>
            </a:r>
            <a:r>
              <a:rPr lang="en-US" dirty="0"/>
              <a:t> </a:t>
            </a:r>
            <a:r>
              <a:rPr lang="en-US" dirty="0" err="1"/>
              <a:t>একটা</a:t>
            </a:r>
            <a:r>
              <a:rPr lang="en-US" dirty="0"/>
              <a:t> </a:t>
            </a:r>
            <a:r>
              <a:rPr lang="en-US" dirty="0" err="1"/>
              <a:t>দেশ</a:t>
            </a:r>
            <a:r>
              <a:rPr lang="en-US" dirty="0"/>
              <a:t> </a:t>
            </a:r>
            <a:r>
              <a:rPr lang="en-US" dirty="0" err="1"/>
              <a:t>আছে</a:t>
            </a:r>
            <a:r>
              <a:rPr lang="en-US" dirty="0"/>
              <a:t>, </a:t>
            </a:r>
            <a:r>
              <a:rPr lang="en-US" dirty="0" err="1"/>
              <a:t>তারা</a:t>
            </a:r>
            <a:r>
              <a:rPr lang="en-US" dirty="0"/>
              <a:t> </a:t>
            </a:r>
            <a:r>
              <a:rPr lang="en-US" dirty="0" err="1"/>
              <a:t>বিভিন্ন</a:t>
            </a:r>
            <a:r>
              <a:rPr lang="en-US" dirty="0"/>
              <a:t> </a:t>
            </a:r>
            <a:r>
              <a:rPr lang="en-US" dirty="0" err="1"/>
              <a:t>পদ্ধতিতে</a:t>
            </a:r>
            <a:r>
              <a:rPr lang="en-US" dirty="0"/>
              <a:t> </a:t>
            </a:r>
            <a:r>
              <a:rPr lang="en-US" dirty="0" err="1"/>
              <a:t>মৃত্যদন্ড</a:t>
            </a:r>
            <a:r>
              <a:rPr lang="en-US" dirty="0"/>
              <a:t> </a:t>
            </a:r>
            <a:r>
              <a:rPr lang="en-US" dirty="0" err="1"/>
              <a:t>দেয়</a:t>
            </a:r>
            <a:r>
              <a:rPr lang="en-US" dirty="0"/>
              <a:t>।</a:t>
            </a:r>
          </a:p>
        </p:txBody>
      </p:sp>
      <p:pic>
        <p:nvPicPr>
          <p:cNvPr id="4" name="Picture 3"/>
          <p:cNvPicPr>
            <a:picLocks noChangeAspect="1"/>
          </p:cNvPicPr>
          <p:nvPr/>
        </p:nvPicPr>
        <p:blipFill rotWithShape="1">
          <a:blip r:embed="rId2">
            <a:extLst>
              <a:ext uri="{28A0092B-C50C-407E-A947-70E740481C1C}">
                <a14:useLocalDpi xmlns:a14="http://schemas.microsoft.com/office/drawing/2010/main" val="0"/>
              </a:ext>
            </a:extLst>
          </a:blip>
          <a:srcRect b="12014"/>
          <a:stretch/>
        </p:blipFill>
        <p:spPr>
          <a:xfrm>
            <a:off x="1073426" y="603440"/>
            <a:ext cx="2371725" cy="1692901"/>
          </a:xfrm>
          <a:prstGeom prst="rect">
            <a:avLst/>
          </a:prstGeom>
        </p:spPr>
      </p:pic>
      <p:sp>
        <p:nvSpPr>
          <p:cNvPr id="7" name="Slide Number Placeholder 6"/>
          <p:cNvSpPr>
            <a:spLocks noGrp="1"/>
          </p:cNvSpPr>
          <p:nvPr>
            <p:ph type="sldNum" sz="quarter" idx="12"/>
          </p:nvPr>
        </p:nvSpPr>
        <p:spPr/>
        <p:txBody>
          <a:bodyPr/>
          <a:lstStyle/>
          <a:p>
            <a:fld id="{FECC332B-882E-4129-ABBA-696D76EBE626}" type="slidenum">
              <a:rPr lang="en-US" smtClean="0"/>
              <a:t>22</a:t>
            </a:fld>
            <a:endParaRPr lang="en-US"/>
          </a:p>
        </p:txBody>
      </p:sp>
      <p:sp>
        <p:nvSpPr>
          <p:cNvPr id="8" name="Oval Callout 7"/>
          <p:cNvSpPr/>
          <p:nvPr/>
        </p:nvSpPr>
        <p:spPr>
          <a:xfrm>
            <a:off x="0" y="6254897"/>
            <a:ext cx="1026941" cy="466578"/>
          </a:xfrm>
          <a:prstGeom prst="wedgeEllipseCallout">
            <a:avLst/>
          </a:prstGeom>
          <a:ln>
            <a:noFill/>
          </a:ln>
          <a:effectLst>
            <a:outerShdw blurRad="149987" dist="250190" dir="8460000" algn="ctr">
              <a:srgbClr val="000000">
                <a:alpha val="28000"/>
              </a:srgbClr>
            </a:outerShdw>
          </a:effectLst>
          <a:scene3d>
            <a:camera prst="orthographicFront">
              <a:rot lat="0" lon="0" rev="0"/>
            </a:camera>
            <a:lightRig rig="contrasting" dir="t">
              <a:rot lat="0" lon="0" rev="1500000"/>
            </a:lightRig>
          </a:scene3d>
          <a:sp3d prstMaterial="metal">
            <a:bevelT w="88900" h="88900"/>
          </a:sp3d>
        </p:spPr>
        <p:style>
          <a:lnRef idx="2">
            <a:schemeClr val="accent6">
              <a:shade val="50000"/>
            </a:schemeClr>
          </a:lnRef>
          <a:fillRef idx="1">
            <a:schemeClr val="accent6"/>
          </a:fillRef>
          <a:effectRef idx="0">
            <a:schemeClr val="accent6"/>
          </a:effectRef>
          <a:fontRef idx="minor">
            <a:schemeClr val="lt1"/>
          </a:fontRef>
        </p:style>
        <p:txBody>
          <a:bodyPr rtlCol="0" anchor="ctr"/>
          <a:lstStyle/>
          <a:p>
            <a:pPr algn="ctr"/>
            <a:r>
              <a:rPr lang="en-US" dirty="0"/>
              <a:t>উত্তর  </a:t>
            </a:r>
          </a:p>
        </p:txBody>
      </p:sp>
      <p:sp>
        <p:nvSpPr>
          <p:cNvPr id="9" name="Oval Callout 8"/>
          <p:cNvSpPr/>
          <p:nvPr/>
        </p:nvSpPr>
        <p:spPr>
          <a:xfrm>
            <a:off x="0" y="0"/>
            <a:ext cx="1026941" cy="466578"/>
          </a:xfrm>
          <a:prstGeom prst="wedgeEllipseCallout">
            <a:avLst/>
          </a:prstGeom>
          <a:ln>
            <a:noFill/>
          </a:ln>
          <a:effectLst>
            <a:outerShdw blurRad="107950" dist="12700" dir="5400000" algn="ctr">
              <a:srgbClr val="000000"/>
            </a:outerShdw>
          </a:effectLst>
          <a:scene3d>
            <a:camera prst="orthographicFront">
              <a:rot lat="0" lon="0" rev="0"/>
            </a:camera>
            <a:lightRig rig="soft" dir="t">
              <a:rot lat="0" lon="0" rev="0"/>
            </a:lightRig>
          </a:scene3d>
          <a:sp3d contourW="44450" prstMaterial="matte">
            <a:bevelT w="63500" h="63500" prst="artDeco"/>
            <a:contourClr>
              <a:srgbClr val="FFFFFF"/>
            </a:contourClr>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a:t>প্রশ্ন </a:t>
            </a:r>
          </a:p>
        </p:txBody>
      </p:sp>
    </p:spTree>
    <p:extLst>
      <p:ext uri="{BB962C8B-B14F-4D97-AF65-F5344CB8AC3E}">
        <p14:creationId xmlns:p14="http://schemas.microsoft.com/office/powerpoint/2010/main" val="2681196589"/>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val Callout 1"/>
          <p:cNvSpPr/>
          <p:nvPr/>
        </p:nvSpPr>
        <p:spPr>
          <a:xfrm>
            <a:off x="4744278" y="437322"/>
            <a:ext cx="3670852" cy="1868556"/>
          </a:xfrm>
          <a:prstGeom prst="wedgeEllipseCallout">
            <a:avLst/>
          </a:prstGeom>
        </p:spPr>
        <p:style>
          <a:lnRef idx="3">
            <a:schemeClr val="lt1"/>
          </a:lnRef>
          <a:fillRef idx="1">
            <a:schemeClr val="accent6"/>
          </a:fillRef>
          <a:effectRef idx="1">
            <a:schemeClr val="accent6"/>
          </a:effectRef>
          <a:fontRef idx="minor">
            <a:schemeClr val="lt1"/>
          </a:fontRef>
        </p:style>
        <p:txBody>
          <a:bodyPr rtlCol="0" anchor="ctr"/>
          <a:lstStyle/>
          <a:p>
            <a:pPr algn="ctr"/>
            <a:r>
              <a:rPr lang="en-US" dirty="0" err="1"/>
              <a:t>এখন</a:t>
            </a:r>
            <a:r>
              <a:rPr lang="en-US" dirty="0"/>
              <a:t> </a:t>
            </a:r>
            <a:r>
              <a:rPr lang="en-US" dirty="0" err="1"/>
              <a:t>আপনি</a:t>
            </a:r>
            <a:r>
              <a:rPr lang="en-US" dirty="0"/>
              <a:t> </a:t>
            </a:r>
            <a:r>
              <a:rPr lang="en-US" dirty="0" err="1"/>
              <a:t>বলুন</a:t>
            </a:r>
            <a:r>
              <a:rPr lang="en-US" dirty="0"/>
              <a:t>, </a:t>
            </a:r>
            <a:r>
              <a:rPr lang="en-US" dirty="0" err="1"/>
              <a:t>আপনি</a:t>
            </a:r>
            <a:r>
              <a:rPr lang="en-US" dirty="0"/>
              <a:t> </a:t>
            </a:r>
            <a:r>
              <a:rPr lang="en-US" dirty="0" err="1"/>
              <a:t>কাজটি</a:t>
            </a:r>
            <a:r>
              <a:rPr lang="en-US" dirty="0"/>
              <a:t> </a:t>
            </a:r>
            <a:r>
              <a:rPr lang="en-US" dirty="0" err="1"/>
              <a:t>কি</a:t>
            </a:r>
            <a:r>
              <a:rPr lang="en-US" dirty="0"/>
              <a:t> </a:t>
            </a:r>
            <a:r>
              <a:rPr lang="en-US" dirty="0" err="1"/>
              <a:t>ঠিক</a:t>
            </a:r>
            <a:r>
              <a:rPr lang="en-US" dirty="0"/>
              <a:t> </a:t>
            </a:r>
            <a:r>
              <a:rPr lang="en-US" dirty="0" err="1"/>
              <a:t>করেছেন</a:t>
            </a:r>
            <a:r>
              <a:rPr lang="en-US" dirty="0"/>
              <a:t>??</a:t>
            </a:r>
          </a:p>
        </p:txBody>
      </p:sp>
      <p:sp>
        <p:nvSpPr>
          <p:cNvPr id="3" name="Oval Callout 2"/>
          <p:cNvSpPr/>
          <p:nvPr/>
        </p:nvSpPr>
        <p:spPr>
          <a:xfrm>
            <a:off x="2623930" y="3432313"/>
            <a:ext cx="2491409" cy="1762539"/>
          </a:xfrm>
          <a:prstGeom prst="wedgeEllipseCallou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err="1"/>
              <a:t>না</a:t>
            </a:r>
            <a:r>
              <a:rPr lang="en-US" dirty="0"/>
              <a:t>!!!</a:t>
            </a:r>
          </a:p>
        </p:txBody>
      </p:sp>
      <p:sp>
        <p:nvSpPr>
          <p:cNvPr id="4" name="Oval Callout 3"/>
          <p:cNvSpPr/>
          <p:nvPr/>
        </p:nvSpPr>
        <p:spPr>
          <a:xfrm>
            <a:off x="6248400" y="3432313"/>
            <a:ext cx="3670852" cy="1868556"/>
          </a:xfrm>
          <a:prstGeom prst="wedgeEllipseCallout">
            <a:avLst/>
          </a:prstGeom>
        </p:spPr>
        <p:style>
          <a:lnRef idx="3">
            <a:schemeClr val="lt1"/>
          </a:lnRef>
          <a:fillRef idx="1">
            <a:schemeClr val="accent6"/>
          </a:fillRef>
          <a:effectRef idx="1">
            <a:schemeClr val="accent6"/>
          </a:effectRef>
          <a:fontRef idx="minor">
            <a:schemeClr val="lt1"/>
          </a:fontRef>
        </p:style>
        <p:txBody>
          <a:bodyPr rtlCol="0" anchor="ctr"/>
          <a:lstStyle/>
          <a:p>
            <a:pPr algn="ctr"/>
            <a:r>
              <a:rPr lang="en-US" dirty="0" err="1"/>
              <a:t>কেন</a:t>
            </a:r>
            <a:r>
              <a:rPr lang="en-US" dirty="0"/>
              <a:t>??</a:t>
            </a:r>
          </a:p>
        </p:txBody>
      </p:sp>
      <p:sp>
        <p:nvSpPr>
          <p:cNvPr id="8" name="Slide Number Placeholder 7"/>
          <p:cNvSpPr>
            <a:spLocks noGrp="1"/>
          </p:cNvSpPr>
          <p:nvPr>
            <p:ph type="sldNum" sz="quarter" idx="12"/>
          </p:nvPr>
        </p:nvSpPr>
        <p:spPr/>
        <p:txBody>
          <a:bodyPr/>
          <a:lstStyle/>
          <a:p>
            <a:fld id="{FECC332B-882E-4129-ABBA-696D76EBE626}" type="slidenum">
              <a:rPr lang="en-US" smtClean="0"/>
              <a:t>23</a:t>
            </a:fld>
            <a:endParaRPr lang="en-US"/>
          </a:p>
        </p:txBody>
      </p:sp>
      <p:sp>
        <p:nvSpPr>
          <p:cNvPr id="9" name="Oval Callout 8"/>
          <p:cNvSpPr/>
          <p:nvPr/>
        </p:nvSpPr>
        <p:spPr>
          <a:xfrm>
            <a:off x="0" y="6254897"/>
            <a:ext cx="1026941" cy="466578"/>
          </a:xfrm>
          <a:prstGeom prst="wedgeEllipseCallout">
            <a:avLst/>
          </a:prstGeom>
          <a:ln>
            <a:noFill/>
          </a:ln>
          <a:effectLst>
            <a:outerShdw blurRad="149987" dist="250190" dir="8460000" algn="ctr">
              <a:srgbClr val="000000">
                <a:alpha val="28000"/>
              </a:srgbClr>
            </a:outerShdw>
          </a:effectLst>
          <a:scene3d>
            <a:camera prst="orthographicFront">
              <a:rot lat="0" lon="0" rev="0"/>
            </a:camera>
            <a:lightRig rig="contrasting" dir="t">
              <a:rot lat="0" lon="0" rev="1500000"/>
            </a:lightRig>
          </a:scene3d>
          <a:sp3d prstMaterial="metal">
            <a:bevelT w="88900" h="88900"/>
          </a:sp3d>
        </p:spPr>
        <p:style>
          <a:lnRef idx="2">
            <a:schemeClr val="accent6">
              <a:shade val="50000"/>
            </a:schemeClr>
          </a:lnRef>
          <a:fillRef idx="1">
            <a:schemeClr val="accent6"/>
          </a:fillRef>
          <a:effectRef idx="0">
            <a:schemeClr val="accent6"/>
          </a:effectRef>
          <a:fontRef idx="minor">
            <a:schemeClr val="lt1"/>
          </a:fontRef>
        </p:style>
        <p:txBody>
          <a:bodyPr rtlCol="0" anchor="ctr"/>
          <a:lstStyle/>
          <a:p>
            <a:pPr algn="ctr"/>
            <a:r>
              <a:rPr lang="en-US" dirty="0"/>
              <a:t>উত্তর  </a:t>
            </a:r>
          </a:p>
        </p:txBody>
      </p:sp>
      <p:sp>
        <p:nvSpPr>
          <p:cNvPr id="10" name="Oval Callout 9"/>
          <p:cNvSpPr/>
          <p:nvPr/>
        </p:nvSpPr>
        <p:spPr>
          <a:xfrm>
            <a:off x="0" y="0"/>
            <a:ext cx="1026941" cy="466578"/>
          </a:xfrm>
          <a:prstGeom prst="wedgeEllipseCallout">
            <a:avLst/>
          </a:prstGeom>
          <a:ln>
            <a:noFill/>
          </a:ln>
          <a:effectLst>
            <a:outerShdw blurRad="107950" dist="12700" dir="5400000" algn="ctr">
              <a:srgbClr val="000000"/>
            </a:outerShdw>
          </a:effectLst>
          <a:scene3d>
            <a:camera prst="orthographicFront">
              <a:rot lat="0" lon="0" rev="0"/>
            </a:camera>
            <a:lightRig rig="soft" dir="t">
              <a:rot lat="0" lon="0" rev="0"/>
            </a:lightRig>
          </a:scene3d>
          <a:sp3d contourW="44450" prstMaterial="matte">
            <a:bevelT w="63500" h="63500" prst="artDeco"/>
            <a:contourClr>
              <a:srgbClr val="FFFFFF"/>
            </a:contourClr>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a:t>প্রশ্ন </a:t>
            </a:r>
          </a:p>
        </p:txBody>
      </p:sp>
    </p:spTree>
    <p:extLst>
      <p:ext uri="{BB962C8B-B14F-4D97-AF65-F5344CB8AC3E}">
        <p14:creationId xmlns:p14="http://schemas.microsoft.com/office/powerpoint/2010/main" val="1543172686"/>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Oval Callout 3"/>
          <p:cNvSpPr/>
          <p:nvPr/>
        </p:nvSpPr>
        <p:spPr>
          <a:xfrm>
            <a:off x="1869115" y="2142166"/>
            <a:ext cx="8468139" cy="2729948"/>
          </a:xfrm>
          <a:prstGeom prst="wedgeEllipseCallou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err="1"/>
              <a:t>একটা</a:t>
            </a:r>
            <a:r>
              <a:rPr lang="en-US" dirty="0"/>
              <a:t> </a:t>
            </a:r>
            <a:r>
              <a:rPr lang="en-US" dirty="0" err="1"/>
              <a:t>সংবিধানে</a:t>
            </a:r>
            <a:r>
              <a:rPr lang="en-US" dirty="0"/>
              <a:t>-</a:t>
            </a:r>
          </a:p>
          <a:p>
            <a:pPr algn="ctr"/>
            <a:r>
              <a:rPr lang="en-US" dirty="0" err="1"/>
              <a:t>শিক্ষাব্যবস্থা</a:t>
            </a:r>
            <a:r>
              <a:rPr lang="en-US" dirty="0"/>
              <a:t> , </a:t>
            </a:r>
            <a:r>
              <a:rPr lang="en-US" dirty="0" err="1"/>
              <a:t>গণতন্ত্র</a:t>
            </a:r>
            <a:r>
              <a:rPr lang="en-US" dirty="0"/>
              <a:t>, </a:t>
            </a:r>
            <a:r>
              <a:rPr lang="en-US" dirty="0" err="1"/>
              <a:t>রাজনীতি</a:t>
            </a:r>
            <a:r>
              <a:rPr lang="en-US" dirty="0"/>
              <a:t>, </a:t>
            </a:r>
            <a:r>
              <a:rPr lang="en-US" dirty="0" err="1"/>
              <a:t>ট্রাফিক</a:t>
            </a:r>
            <a:r>
              <a:rPr lang="en-US" dirty="0"/>
              <a:t> </a:t>
            </a:r>
            <a:r>
              <a:rPr lang="en-US" dirty="0" err="1"/>
              <a:t>সিস্টেম</a:t>
            </a:r>
            <a:r>
              <a:rPr lang="en-US" dirty="0"/>
              <a:t>, </a:t>
            </a:r>
            <a:r>
              <a:rPr lang="en-US" dirty="0" err="1"/>
              <a:t>অর্থনীতি</a:t>
            </a:r>
            <a:r>
              <a:rPr lang="en-US" dirty="0"/>
              <a:t>, </a:t>
            </a:r>
            <a:r>
              <a:rPr lang="en-US" dirty="0" err="1"/>
              <a:t>সাস্থ্যসেবা</a:t>
            </a:r>
            <a:r>
              <a:rPr lang="en-US" dirty="0"/>
              <a:t>, </a:t>
            </a:r>
            <a:r>
              <a:rPr lang="en-US" dirty="0" err="1"/>
              <a:t>বিবাহ</a:t>
            </a:r>
            <a:r>
              <a:rPr lang="en-US" dirty="0"/>
              <a:t>, </a:t>
            </a:r>
            <a:r>
              <a:rPr lang="en-US" dirty="0" err="1"/>
              <a:t>বিচার</a:t>
            </a:r>
            <a:r>
              <a:rPr lang="en-US" dirty="0"/>
              <a:t> </a:t>
            </a:r>
            <a:r>
              <a:rPr lang="en-US" dirty="0" err="1"/>
              <a:t>ব্যবস্থা</a:t>
            </a:r>
            <a:r>
              <a:rPr lang="en-US" dirty="0"/>
              <a:t>, </a:t>
            </a:r>
            <a:r>
              <a:rPr lang="en-US" dirty="0" err="1"/>
              <a:t>ফৌজদারি</a:t>
            </a:r>
            <a:r>
              <a:rPr lang="en-US" dirty="0"/>
              <a:t> </a:t>
            </a:r>
            <a:r>
              <a:rPr lang="en-US" dirty="0" err="1"/>
              <a:t>বা</a:t>
            </a:r>
            <a:r>
              <a:rPr lang="en-US" dirty="0"/>
              <a:t> </a:t>
            </a:r>
            <a:r>
              <a:rPr lang="en-US" dirty="0" err="1"/>
              <a:t>দন্ডবিধান</a:t>
            </a:r>
            <a:r>
              <a:rPr lang="en-US" dirty="0"/>
              <a:t>, </a:t>
            </a:r>
            <a:r>
              <a:rPr lang="en-US" dirty="0" err="1"/>
              <a:t>লেনদেন</a:t>
            </a:r>
            <a:r>
              <a:rPr lang="en-US" dirty="0"/>
              <a:t> , </a:t>
            </a:r>
            <a:r>
              <a:rPr lang="en-US" dirty="0" err="1"/>
              <a:t>মানবসম্পদ</a:t>
            </a:r>
            <a:r>
              <a:rPr lang="en-US" dirty="0"/>
              <a:t>, </a:t>
            </a:r>
            <a:r>
              <a:rPr lang="en-US" dirty="0" err="1"/>
              <a:t>ধর্ম</a:t>
            </a:r>
            <a:r>
              <a:rPr lang="en-US" dirty="0"/>
              <a:t> </a:t>
            </a:r>
            <a:r>
              <a:rPr lang="en-US" dirty="0" err="1"/>
              <a:t>এমন</a:t>
            </a:r>
            <a:r>
              <a:rPr lang="en-US" dirty="0"/>
              <a:t> </a:t>
            </a:r>
            <a:r>
              <a:rPr lang="en-US" dirty="0" err="1"/>
              <a:t>শত</a:t>
            </a:r>
            <a:r>
              <a:rPr lang="en-US" dirty="0"/>
              <a:t> </a:t>
            </a:r>
            <a:r>
              <a:rPr lang="en-US" dirty="0" err="1"/>
              <a:t>শত</a:t>
            </a:r>
            <a:r>
              <a:rPr lang="en-US" dirty="0"/>
              <a:t> </a:t>
            </a:r>
            <a:r>
              <a:rPr lang="en-US" dirty="0" err="1"/>
              <a:t>বিষয়ের</a:t>
            </a:r>
            <a:r>
              <a:rPr lang="en-US" dirty="0"/>
              <a:t>  </a:t>
            </a:r>
            <a:r>
              <a:rPr lang="en-US" dirty="0" err="1"/>
              <a:t>সমষ্টি</a:t>
            </a:r>
            <a:r>
              <a:rPr lang="en-US" dirty="0"/>
              <a:t>। আমি </a:t>
            </a:r>
            <a:r>
              <a:rPr lang="en-US" dirty="0" err="1"/>
              <a:t>শুধুমাত্র</a:t>
            </a:r>
            <a:r>
              <a:rPr lang="en-US" dirty="0"/>
              <a:t> </a:t>
            </a:r>
            <a:r>
              <a:rPr lang="en-US" dirty="0" err="1"/>
              <a:t>দন্ড</a:t>
            </a:r>
            <a:r>
              <a:rPr lang="en-US" dirty="0"/>
              <a:t> </a:t>
            </a:r>
            <a:r>
              <a:rPr lang="en-US" dirty="0" err="1"/>
              <a:t>দেওয়ার</a:t>
            </a:r>
            <a:r>
              <a:rPr lang="en-US" dirty="0"/>
              <a:t> </a:t>
            </a:r>
            <a:r>
              <a:rPr lang="en-US" dirty="0" err="1"/>
              <a:t>একটা</a:t>
            </a:r>
            <a:r>
              <a:rPr lang="en-US" dirty="0"/>
              <a:t> </a:t>
            </a:r>
            <a:r>
              <a:rPr lang="en-US" dirty="0" err="1"/>
              <a:t>পদ্ধতি</a:t>
            </a:r>
            <a:r>
              <a:rPr lang="en-US" dirty="0"/>
              <a:t> </a:t>
            </a:r>
            <a:r>
              <a:rPr lang="en-US" dirty="0" err="1"/>
              <a:t>নিয়ে</a:t>
            </a:r>
            <a:r>
              <a:rPr lang="en-US" dirty="0"/>
              <a:t> </a:t>
            </a:r>
            <a:r>
              <a:rPr lang="en-US" dirty="0" err="1"/>
              <a:t>কথা</a:t>
            </a:r>
            <a:r>
              <a:rPr lang="en-US" dirty="0"/>
              <a:t> </a:t>
            </a:r>
            <a:r>
              <a:rPr lang="en-US" dirty="0" err="1"/>
              <a:t>বলেছি</a:t>
            </a:r>
            <a:r>
              <a:rPr lang="en-US" dirty="0"/>
              <a:t>। </a:t>
            </a:r>
            <a:r>
              <a:rPr lang="en-US" dirty="0" err="1"/>
              <a:t>আমেরিকার</a:t>
            </a:r>
            <a:r>
              <a:rPr lang="en-US" dirty="0"/>
              <a:t> </a:t>
            </a:r>
            <a:r>
              <a:rPr lang="en-US" dirty="0" err="1"/>
              <a:t>সংবিধানে</a:t>
            </a:r>
            <a:r>
              <a:rPr lang="en-US" dirty="0"/>
              <a:t> </a:t>
            </a:r>
            <a:r>
              <a:rPr lang="en-US" dirty="0" err="1"/>
              <a:t>বিতর্কহিন</a:t>
            </a:r>
            <a:r>
              <a:rPr lang="en-US" dirty="0"/>
              <a:t> </a:t>
            </a:r>
            <a:r>
              <a:rPr lang="en-US" dirty="0" err="1"/>
              <a:t>অনেক</a:t>
            </a:r>
            <a:r>
              <a:rPr lang="en-US" dirty="0"/>
              <a:t> </a:t>
            </a:r>
            <a:r>
              <a:rPr lang="en-US" dirty="0" err="1"/>
              <a:t>নীতি</a:t>
            </a:r>
            <a:r>
              <a:rPr lang="en-US" dirty="0"/>
              <a:t> </a:t>
            </a:r>
            <a:r>
              <a:rPr lang="en-US" dirty="0" err="1"/>
              <a:t>আছে</a:t>
            </a:r>
            <a:r>
              <a:rPr lang="en-US" dirty="0"/>
              <a:t>, ঐ </a:t>
            </a:r>
            <a:r>
              <a:rPr lang="en-US" dirty="0" err="1"/>
              <a:t>গুলো</a:t>
            </a:r>
            <a:r>
              <a:rPr lang="en-US" dirty="0"/>
              <a:t> </a:t>
            </a:r>
            <a:r>
              <a:rPr lang="en-US" dirty="0" err="1"/>
              <a:t>নিয়েও</a:t>
            </a:r>
            <a:r>
              <a:rPr lang="en-US" dirty="0"/>
              <a:t> </a:t>
            </a:r>
            <a:r>
              <a:rPr lang="en-US" dirty="0" err="1"/>
              <a:t>আমার</a:t>
            </a:r>
            <a:r>
              <a:rPr lang="en-US" dirty="0"/>
              <a:t> </a:t>
            </a:r>
            <a:r>
              <a:rPr lang="en-US" dirty="0" err="1"/>
              <a:t>কথা</a:t>
            </a:r>
            <a:r>
              <a:rPr lang="en-US" dirty="0"/>
              <a:t> </a:t>
            </a:r>
            <a:r>
              <a:rPr lang="en-US" dirty="0" err="1"/>
              <a:t>বলা</a:t>
            </a:r>
            <a:r>
              <a:rPr lang="en-US" dirty="0"/>
              <a:t> </a:t>
            </a:r>
            <a:r>
              <a:rPr lang="en-US" dirty="0" err="1"/>
              <a:t>উচি</a:t>
            </a:r>
            <a:r>
              <a:rPr lang="en-US" dirty="0"/>
              <a:t>ৎ </a:t>
            </a:r>
            <a:r>
              <a:rPr lang="en-US" dirty="0" err="1"/>
              <a:t>ছিল</a:t>
            </a:r>
            <a:r>
              <a:rPr lang="en-US" dirty="0"/>
              <a:t>।</a:t>
            </a:r>
          </a:p>
        </p:txBody>
      </p:sp>
      <p:sp>
        <p:nvSpPr>
          <p:cNvPr id="6" name="Slide Number Placeholder 5"/>
          <p:cNvSpPr>
            <a:spLocks noGrp="1"/>
          </p:cNvSpPr>
          <p:nvPr>
            <p:ph type="sldNum" sz="quarter" idx="12"/>
          </p:nvPr>
        </p:nvSpPr>
        <p:spPr/>
        <p:txBody>
          <a:bodyPr/>
          <a:lstStyle/>
          <a:p>
            <a:fld id="{FECC332B-882E-4129-ABBA-696D76EBE626}" type="slidenum">
              <a:rPr lang="en-US" smtClean="0"/>
              <a:t>24</a:t>
            </a:fld>
            <a:endParaRPr lang="en-US"/>
          </a:p>
        </p:txBody>
      </p:sp>
      <p:sp>
        <p:nvSpPr>
          <p:cNvPr id="7" name="Oval Callout 6"/>
          <p:cNvSpPr/>
          <p:nvPr/>
        </p:nvSpPr>
        <p:spPr>
          <a:xfrm>
            <a:off x="0" y="6254897"/>
            <a:ext cx="1026941" cy="466578"/>
          </a:xfrm>
          <a:prstGeom prst="wedgeEllipseCallout">
            <a:avLst/>
          </a:prstGeom>
          <a:ln>
            <a:noFill/>
          </a:ln>
          <a:effectLst>
            <a:outerShdw blurRad="149987" dist="250190" dir="8460000" algn="ctr">
              <a:srgbClr val="000000">
                <a:alpha val="28000"/>
              </a:srgbClr>
            </a:outerShdw>
          </a:effectLst>
          <a:scene3d>
            <a:camera prst="orthographicFront">
              <a:rot lat="0" lon="0" rev="0"/>
            </a:camera>
            <a:lightRig rig="contrasting" dir="t">
              <a:rot lat="0" lon="0" rev="1500000"/>
            </a:lightRig>
          </a:scene3d>
          <a:sp3d prstMaterial="metal">
            <a:bevelT w="88900" h="88900"/>
          </a:sp3d>
        </p:spPr>
        <p:style>
          <a:lnRef idx="2">
            <a:schemeClr val="accent6">
              <a:shade val="50000"/>
            </a:schemeClr>
          </a:lnRef>
          <a:fillRef idx="1">
            <a:schemeClr val="accent6"/>
          </a:fillRef>
          <a:effectRef idx="0">
            <a:schemeClr val="accent6"/>
          </a:effectRef>
          <a:fontRef idx="minor">
            <a:schemeClr val="lt1"/>
          </a:fontRef>
        </p:style>
        <p:txBody>
          <a:bodyPr rtlCol="0" anchor="ctr"/>
          <a:lstStyle/>
          <a:p>
            <a:pPr algn="ctr"/>
            <a:r>
              <a:rPr lang="en-US" dirty="0"/>
              <a:t>উত্তর  </a:t>
            </a:r>
          </a:p>
        </p:txBody>
      </p:sp>
      <p:sp>
        <p:nvSpPr>
          <p:cNvPr id="8" name="Oval Callout 7"/>
          <p:cNvSpPr/>
          <p:nvPr/>
        </p:nvSpPr>
        <p:spPr>
          <a:xfrm>
            <a:off x="0" y="0"/>
            <a:ext cx="1026941" cy="466578"/>
          </a:xfrm>
          <a:prstGeom prst="wedgeEllipseCallout">
            <a:avLst/>
          </a:prstGeom>
          <a:ln>
            <a:noFill/>
          </a:ln>
          <a:effectLst>
            <a:outerShdw blurRad="107950" dist="12700" dir="5400000" algn="ctr">
              <a:srgbClr val="000000"/>
            </a:outerShdw>
          </a:effectLst>
          <a:scene3d>
            <a:camera prst="orthographicFront">
              <a:rot lat="0" lon="0" rev="0"/>
            </a:camera>
            <a:lightRig rig="soft" dir="t">
              <a:rot lat="0" lon="0" rev="0"/>
            </a:lightRig>
          </a:scene3d>
          <a:sp3d contourW="44450" prstMaterial="matte">
            <a:bevelT w="63500" h="63500" prst="artDeco"/>
            <a:contourClr>
              <a:srgbClr val="FFFFFF"/>
            </a:contourClr>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a:t>প্রশ্ন </a:t>
            </a:r>
          </a:p>
        </p:txBody>
      </p:sp>
    </p:spTree>
    <p:extLst>
      <p:ext uri="{BB962C8B-B14F-4D97-AF65-F5344CB8AC3E}">
        <p14:creationId xmlns:p14="http://schemas.microsoft.com/office/powerpoint/2010/main" val="3098847932"/>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Oval Callout 4"/>
          <p:cNvSpPr/>
          <p:nvPr/>
        </p:nvSpPr>
        <p:spPr>
          <a:xfrm>
            <a:off x="619770" y="322731"/>
            <a:ext cx="10760766" cy="2862469"/>
          </a:xfrm>
          <a:prstGeom prst="wedgeEllipseCallout">
            <a:avLst/>
          </a:prstGeom>
        </p:spPr>
        <p:style>
          <a:lnRef idx="3">
            <a:schemeClr val="lt1"/>
          </a:lnRef>
          <a:fillRef idx="1">
            <a:schemeClr val="accent6"/>
          </a:fillRef>
          <a:effectRef idx="1">
            <a:schemeClr val="accent6"/>
          </a:effectRef>
          <a:fontRef idx="minor">
            <a:schemeClr val="lt1"/>
          </a:fontRef>
        </p:style>
        <p:txBody>
          <a:bodyPr rtlCol="0" anchor="ctr"/>
          <a:lstStyle/>
          <a:p>
            <a:pPr algn="ctr"/>
            <a:r>
              <a:rPr lang="en-US" dirty="0" err="1"/>
              <a:t>শরিয়া</a:t>
            </a:r>
            <a:r>
              <a:rPr lang="en-US" dirty="0"/>
              <a:t> </a:t>
            </a:r>
            <a:r>
              <a:rPr lang="en-US" dirty="0" err="1"/>
              <a:t>আইন</a:t>
            </a:r>
            <a:r>
              <a:rPr lang="en-US" dirty="0"/>
              <a:t> – </a:t>
            </a:r>
            <a:r>
              <a:rPr lang="en-US" dirty="0" err="1"/>
              <a:t>গরিব</a:t>
            </a:r>
            <a:r>
              <a:rPr lang="en-US" dirty="0"/>
              <a:t>, </a:t>
            </a:r>
            <a:r>
              <a:rPr lang="en-US" dirty="0" err="1"/>
              <a:t>এতিম</a:t>
            </a:r>
            <a:r>
              <a:rPr lang="en-US" dirty="0"/>
              <a:t>, </a:t>
            </a:r>
            <a:r>
              <a:rPr lang="en-US" dirty="0" err="1"/>
              <a:t>প্রতিবেশি</a:t>
            </a:r>
            <a:r>
              <a:rPr lang="en-US" dirty="0"/>
              <a:t>, </a:t>
            </a:r>
            <a:r>
              <a:rPr lang="en-US" dirty="0" err="1"/>
              <a:t>যাকাত</a:t>
            </a:r>
            <a:r>
              <a:rPr lang="en-US" dirty="0"/>
              <a:t>, </a:t>
            </a:r>
            <a:r>
              <a:rPr lang="en-US" dirty="0" err="1"/>
              <a:t>শিক্ষাব্যবস্থা</a:t>
            </a:r>
            <a:r>
              <a:rPr lang="en-US" dirty="0"/>
              <a:t>, </a:t>
            </a:r>
            <a:r>
              <a:rPr lang="en-US" dirty="0" err="1"/>
              <a:t>পরিবার</a:t>
            </a:r>
            <a:r>
              <a:rPr lang="en-US" dirty="0"/>
              <a:t>, </a:t>
            </a:r>
            <a:r>
              <a:rPr lang="en-US" dirty="0" err="1"/>
              <a:t>অর্থনীতি</a:t>
            </a:r>
            <a:r>
              <a:rPr lang="en-US" dirty="0"/>
              <a:t>, </a:t>
            </a:r>
            <a:r>
              <a:rPr lang="en-US" dirty="0" err="1"/>
              <a:t>লেনদেন</a:t>
            </a:r>
            <a:r>
              <a:rPr lang="en-US" dirty="0"/>
              <a:t>, </a:t>
            </a:r>
            <a:r>
              <a:rPr lang="en-US" dirty="0" err="1"/>
              <a:t>আচরন</a:t>
            </a:r>
            <a:r>
              <a:rPr lang="en-US" dirty="0"/>
              <a:t>, </a:t>
            </a:r>
            <a:r>
              <a:rPr lang="en-US" dirty="0" err="1"/>
              <a:t>পররাষ্ট্র</a:t>
            </a:r>
            <a:r>
              <a:rPr lang="en-US" dirty="0"/>
              <a:t> </a:t>
            </a:r>
            <a:r>
              <a:rPr lang="en-US" dirty="0" err="1"/>
              <a:t>নীতি</a:t>
            </a:r>
            <a:r>
              <a:rPr lang="en-US" dirty="0"/>
              <a:t>, </a:t>
            </a:r>
            <a:r>
              <a:rPr lang="en-US" dirty="0" err="1"/>
              <a:t>স্ব-রাষ্ট্রনীতি</a:t>
            </a:r>
            <a:r>
              <a:rPr lang="en-US" dirty="0"/>
              <a:t> , </a:t>
            </a:r>
            <a:r>
              <a:rPr lang="en-US" dirty="0" err="1"/>
              <a:t>বিচার</a:t>
            </a:r>
            <a:r>
              <a:rPr lang="en-US" dirty="0"/>
              <a:t> </a:t>
            </a:r>
            <a:r>
              <a:rPr lang="en-US" dirty="0" err="1"/>
              <a:t>ব্যবস্থা</a:t>
            </a:r>
            <a:r>
              <a:rPr lang="en-US" dirty="0"/>
              <a:t>, </a:t>
            </a:r>
            <a:r>
              <a:rPr lang="en-US" dirty="0" err="1"/>
              <a:t>পৌশাক</a:t>
            </a:r>
            <a:r>
              <a:rPr lang="en-US" dirty="0"/>
              <a:t>, </a:t>
            </a:r>
            <a:r>
              <a:rPr lang="en-US" dirty="0" err="1"/>
              <a:t>রাজনীতি</a:t>
            </a:r>
            <a:r>
              <a:rPr lang="en-US" dirty="0"/>
              <a:t>,  </a:t>
            </a:r>
            <a:r>
              <a:rPr lang="en-US" dirty="0" err="1"/>
              <a:t>ফৌজদারি</a:t>
            </a:r>
            <a:r>
              <a:rPr lang="en-US" dirty="0"/>
              <a:t> </a:t>
            </a:r>
            <a:r>
              <a:rPr lang="en-US" dirty="0" err="1"/>
              <a:t>বা</a:t>
            </a:r>
            <a:r>
              <a:rPr lang="en-US" dirty="0"/>
              <a:t> </a:t>
            </a:r>
            <a:r>
              <a:rPr lang="en-US" dirty="0" err="1"/>
              <a:t>দন্ডবিধান</a:t>
            </a:r>
            <a:r>
              <a:rPr lang="en-US" dirty="0"/>
              <a:t>, </a:t>
            </a:r>
            <a:r>
              <a:rPr lang="en-US" dirty="0" err="1"/>
              <a:t>সব</a:t>
            </a:r>
            <a:r>
              <a:rPr lang="en-US" dirty="0"/>
              <a:t> </a:t>
            </a:r>
            <a:r>
              <a:rPr lang="en-US" dirty="0" err="1"/>
              <a:t>বিষয়</a:t>
            </a:r>
            <a:r>
              <a:rPr lang="en-US" dirty="0"/>
              <a:t> </a:t>
            </a:r>
            <a:r>
              <a:rPr lang="en-US" dirty="0" err="1"/>
              <a:t>নিয়ে</a:t>
            </a:r>
            <a:r>
              <a:rPr lang="en-US" dirty="0"/>
              <a:t> </a:t>
            </a:r>
            <a:r>
              <a:rPr lang="en-US" dirty="0" err="1"/>
              <a:t>কথা</a:t>
            </a:r>
            <a:r>
              <a:rPr lang="en-US" dirty="0"/>
              <a:t> </a:t>
            </a:r>
            <a:r>
              <a:rPr lang="en-US" dirty="0" err="1"/>
              <a:t>বলে</a:t>
            </a:r>
            <a:r>
              <a:rPr lang="en-US" dirty="0"/>
              <a:t>। </a:t>
            </a:r>
            <a:r>
              <a:rPr lang="en-US" dirty="0" err="1"/>
              <a:t>এখন</a:t>
            </a:r>
            <a:r>
              <a:rPr lang="en-US" dirty="0"/>
              <a:t> </a:t>
            </a:r>
            <a:r>
              <a:rPr lang="en-US" dirty="0" err="1"/>
              <a:t>আপনি</a:t>
            </a:r>
            <a:r>
              <a:rPr lang="en-US" dirty="0"/>
              <a:t> </a:t>
            </a:r>
            <a:r>
              <a:rPr lang="en-US" dirty="0" err="1"/>
              <a:t>যদি</a:t>
            </a:r>
            <a:r>
              <a:rPr lang="en-US" dirty="0"/>
              <a:t> ২-৪ </a:t>
            </a:r>
            <a:r>
              <a:rPr lang="en-US" dirty="0" err="1"/>
              <a:t>টা</a:t>
            </a:r>
            <a:r>
              <a:rPr lang="en-US" dirty="0"/>
              <a:t> </a:t>
            </a:r>
            <a:r>
              <a:rPr lang="en-US" dirty="0" err="1"/>
              <a:t>দন্ড</a:t>
            </a:r>
            <a:r>
              <a:rPr lang="en-US" dirty="0"/>
              <a:t> </a:t>
            </a:r>
            <a:r>
              <a:rPr lang="en-US" dirty="0" err="1"/>
              <a:t>বিধানের</a:t>
            </a:r>
            <a:r>
              <a:rPr lang="en-US" dirty="0"/>
              <a:t> </a:t>
            </a:r>
            <a:r>
              <a:rPr lang="en-US" dirty="0" err="1"/>
              <a:t>পদ্ধতিকেই</a:t>
            </a:r>
            <a:r>
              <a:rPr lang="en-US" dirty="0"/>
              <a:t> </a:t>
            </a:r>
            <a:r>
              <a:rPr lang="en-US" dirty="0" err="1"/>
              <a:t>শরিয়া</a:t>
            </a:r>
            <a:r>
              <a:rPr lang="en-US" dirty="0"/>
              <a:t> </a:t>
            </a:r>
            <a:r>
              <a:rPr lang="en-US" dirty="0" err="1"/>
              <a:t>আইন</a:t>
            </a:r>
            <a:r>
              <a:rPr lang="en-US" dirty="0"/>
              <a:t> </a:t>
            </a:r>
            <a:r>
              <a:rPr lang="en-US" dirty="0" err="1"/>
              <a:t>মনে</a:t>
            </a:r>
            <a:r>
              <a:rPr lang="en-US" dirty="0"/>
              <a:t> </a:t>
            </a:r>
            <a:r>
              <a:rPr lang="en-US" dirty="0" err="1"/>
              <a:t>করেন</a:t>
            </a:r>
            <a:r>
              <a:rPr lang="en-US" dirty="0"/>
              <a:t>, </a:t>
            </a:r>
            <a:r>
              <a:rPr lang="en-US" dirty="0" err="1"/>
              <a:t>তাহলে</a:t>
            </a:r>
            <a:r>
              <a:rPr lang="en-US" dirty="0"/>
              <a:t> </a:t>
            </a:r>
            <a:r>
              <a:rPr lang="en-US" dirty="0" err="1"/>
              <a:t>এটি</a:t>
            </a:r>
            <a:r>
              <a:rPr lang="en-US" dirty="0"/>
              <a:t> </a:t>
            </a:r>
            <a:r>
              <a:rPr lang="en-US" dirty="0" err="1"/>
              <a:t>কি</a:t>
            </a:r>
            <a:r>
              <a:rPr lang="en-US" dirty="0"/>
              <a:t> </a:t>
            </a:r>
            <a:r>
              <a:rPr lang="en-US" dirty="0" err="1"/>
              <a:t>ঠিক</a:t>
            </a:r>
            <a:r>
              <a:rPr lang="en-US" dirty="0"/>
              <a:t> </a:t>
            </a:r>
            <a:r>
              <a:rPr lang="en-US" dirty="0" err="1"/>
              <a:t>হল</a:t>
            </a:r>
            <a:r>
              <a:rPr lang="en-US" dirty="0"/>
              <a:t>। </a:t>
            </a:r>
          </a:p>
        </p:txBody>
      </p:sp>
      <p:sp>
        <p:nvSpPr>
          <p:cNvPr id="6" name="Rounded Rectangular Callout 5"/>
          <p:cNvSpPr/>
          <p:nvPr/>
        </p:nvSpPr>
        <p:spPr>
          <a:xfrm>
            <a:off x="8500057" y="3554568"/>
            <a:ext cx="3515932" cy="1867437"/>
          </a:xfrm>
          <a:prstGeom prst="wedgeRoundRectCallout">
            <a:avLst/>
          </a:prstGeom>
        </p:spPr>
        <p:style>
          <a:lnRef idx="1">
            <a:schemeClr val="accent6"/>
          </a:lnRef>
          <a:fillRef idx="2">
            <a:schemeClr val="accent6"/>
          </a:fillRef>
          <a:effectRef idx="1">
            <a:schemeClr val="accent6"/>
          </a:effectRef>
          <a:fontRef idx="minor">
            <a:schemeClr val="dk1"/>
          </a:fontRef>
        </p:style>
        <p:txBody>
          <a:bodyPr rtlCol="0" anchor="ctr"/>
          <a:lstStyle/>
          <a:p>
            <a:pPr algn="ctr"/>
            <a:r>
              <a:rPr lang="en-US" dirty="0" err="1"/>
              <a:t>শরিয়া</a:t>
            </a:r>
            <a:r>
              <a:rPr lang="en-US" dirty="0"/>
              <a:t> </a:t>
            </a:r>
            <a:r>
              <a:rPr lang="en-US" dirty="0" err="1"/>
              <a:t>আইন</a:t>
            </a:r>
            <a:r>
              <a:rPr lang="en-US" dirty="0"/>
              <a:t> </a:t>
            </a:r>
            <a:r>
              <a:rPr lang="en-US" dirty="0" err="1"/>
              <a:t>সম্পর্কে</a:t>
            </a:r>
            <a:r>
              <a:rPr lang="en-US" dirty="0"/>
              <a:t> </a:t>
            </a:r>
            <a:r>
              <a:rPr lang="en-US" dirty="0" err="1"/>
              <a:t>মুসলিম</a:t>
            </a:r>
            <a:r>
              <a:rPr lang="en-US" dirty="0"/>
              <a:t> </a:t>
            </a:r>
            <a:r>
              <a:rPr lang="en-US" dirty="0" err="1"/>
              <a:t>অমুসলিম</a:t>
            </a:r>
            <a:r>
              <a:rPr lang="en-US" dirty="0"/>
              <a:t> </a:t>
            </a:r>
            <a:r>
              <a:rPr lang="en-US" dirty="0" err="1"/>
              <a:t>সকলের</a:t>
            </a:r>
            <a:r>
              <a:rPr lang="en-US" dirty="0"/>
              <a:t> </a:t>
            </a:r>
            <a:r>
              <a:rPr lang="en-US" dirty="0" err="1"/>
              <a:t>মাঝে</a:t>
            </a:r>
            <a:r>
              <a:rPr lang="en-US" dirty="0"/>
              <a:t> </a:t>
            </a:r>
            <a:r>
              <a:rPr lang="en-US" dirty="0" err="1"/>
              <a:t>সবচেয়ে</a:t>
            </a:r>
            <a:r>
              <a:rPr lang="en-US" dirty="0"/>
              <a:t> </a:t>
            </a:r>
            <a:r>
              <a:rPr lang="en-US" dirty="0" err="1"/>
              <a:t>বড়</a:t>
            </a:r>
            <a:r>
              <a:rPr lang="en-US" dirty="0"/>
              <a:t> </a:t>
            </a:r>
            <a:r>
              <a:rPr lang="en-US" dirty="0" err="1"/>
              <a:t>ভুল</a:t>
            </a:r>
            <a:r>
              <a:rPr lang="en-US" dirty="0"/>
              <a:t> </a:t>
            </a:r>
            <a:r>
              <a:rPr lang="en-US" dirty="0" err="1"/>
              <a:t>ধারনাটাই</a:t>
            </a:r>
            <a:r>
              <a:rPr lang="en-US" dirty="0"/>
              <a:t> </a:t>
            </a:r>
            <a:r>
              <a:rPr lang="en-US" dirty="0" err="1"/>
              <a:t>হল</a:t>
            </a:r>
            <a:r>
              <a:rPr lang="en-US" dirty="0"/>
              <a:t>- ২-৪ </a:t>
            </a:r>
            <a:r>
              <a:rPr lang="en-US" dirty="0" err="1"/>
              <a:t>টা</a:t>
            </a:r>
            <a:r>
              <a:rPr lang="en-US" dirty="0"/>
              <a:t> </a:t>
            </a:r>
            <a:r>
              <a:rPr lang="en-US" dirty="0" err="1"/>
              <a:t>দন্ড</a:t>
            </a:r>
            <a:r>
              <a:rPr lang="en-US" dirty="0"/>
              <a:t> </a:t>
            </a:r>
            <a:r>
              <a:rPr lang="en-US" dirty="0" err="1"/>
              <a:t>বিধানের</a:t>
            </a:r>
            <a:r>
              <a:rPr lang="en-US" dirty="0"/>
              <a:t> </a:t>
            </a:r>
            <a:r>
              <a:rPr lang="en-US" dirty="0" err="1"/>
              <a:t>পদ্ধতিকে</a:t>
            </a:r>
            <a:r>
              <a:rPr lang="en-US" dirty="0"/>
              <a:t> </a:t>
            </a:r>
            <a:r>
              <a:rPr lang="en-US" dirty="0" err="1"/>
              <a:t>শরিয়া</a:t>
            </a:r>
            <a:r>
              <a:rPr lang="en-US" dirty="0"/>
              <a:t> </a:t>
            </a:r>
            <a:r>
              <a:rPr lang="en-US" dirty="0" err="1"/>
              <a:t>আইন</a:t>
            </a:r>
            <a:r>
              <a:rPr lang="en-US" dirty="0"/>
              <a:t> </a:t>
            </a:r>
            <a:r>
              <a:rPr lang="en-US" dirty="0" err="1"/>
              <a:t>মনে</a:t>
            </a:r>
            <a:r>
              <a:rPr lang="en-US" dirty="0"/>
              <a:t> </a:t>
            </a:r>
            <a:r>
              <a:rPr lang="en-US" dirty="0" err="1"/>
              <a:t>করা</a:t>
            </a:r>
            <a:r>
              <a:rPr lang="en-US" dirty="0"/>
              <a:t>। </a:t>
            </a:r>
          </a:p>
        </p:txBody>
      </p:sp>
      <p:sp>
        <p:nvSpPr>
          <p:cNvPr id="7" name="Slide Number Placeholder 6"/>
          <p:cNvSpPr>
            <a:spLocks noGrp="1"/>
          </p:cNvSpPr>
          <p:nvPr>
            <p:ph type="sldNum" sz="quarter" idx="12"/>
          </p:nvPr>
        </p:nvSpPr>
        <p:spPr/>
        <p:txBody>
          <a:bodyPr/>
          <a:lstStyle/>
          <a:p>
            <a:fld id="{FECC332B-882E-4129-ABBA-696D76EBE626}" type="slidenum">
              <a:rPr lang="en-US" smtClean="0"/>
              <a:t>25</a:t>
            </a:fld>
            <a:endParaRPr lang="en-US"/>
          </a:p>
        </p:txBody>
      </p:sp>
      <p:sp>
        <p:nvSpPr>
          <p:cNvPr id="8" name="Oval Callout 7"/>
          <p:cNvSpPr/>
          <p:nvPr/>
        </p:nvSpPr>
        <p:spPr>
          <a:xfrm>
            <a:off x="0" y="6254897"/>
            <a:ext cx="1026941" cy="466578"/>
          </a:xfrm>
          <a:prstGeom prst="wedgeEllipseCallout">
            <a:avLst/>
          </a:prstGeom>
          <a:ln>
            <a:noFill/>
          </a:ln>
          <a:effectLst>
            <a:outerShdw blurRad="149987" dist="250190" dir="8460000" algn="ctr">
              <a:srgbClr val="000000">
                <a:alpha val="28000"/>
              </a:srgbClr>
            </a:outerShdw>
          </a:effectLst>
          <a:scene3d>
            <a:camera prst="orthographicFront">
              <a:rot lat="0" lon="0" rev="0"/>
            </a:camera>
            <a:lightRig rig="contrasting" dir="t">
              <a:rot lat="0" lon="0" rev="1500000"/>
            </a:lightRig>
          </a:scene3d>
          <a:sp3d prstMaterial="metal">
            <a:bevelT w="88900" h="88900"/>
          </a:sp3d>
        </p:spPr>
        <p:style>
          <a:lnRef idx="2">
            <a:schemeClr val="accent6">
              <a:shade val="50000"/>
            </a:schemeClr>
          </a:lnRef>
          <a:fillRef idx="1">
            <a:schemeClr val="accent6"/>
          </a:fillRef>
          <a:effectRef idx="0">
            <a:schemeClr val="accent6"/>
          </a:effectRef>
          <a:fontRef idx="minor">
            <a:schemeClr val="lt1"/>
          </a:fontRef>
        </p:style>
        <p:txBody>
          <a:bodyPr rtlCol="0" anchor="ctr"/>
          <a:lstStyle/>
          <a:p>
            <a:pPr algn="ctr"/>
            <a:r>
              <a:rPr lang="en-US" dirty="0"/>
              <a:t>উত্তর  </a:t>
            </a:r>
          </a:p>
        </p:txBody>
      </p:sp>
      <p:sp>
        <p:nvSpPr>
          <p:cNvPr id="9" name="Oval Callout 8"/>
          <p:cNvSpPr/>
          <p:nvPr/>
        </p:nvSpPr>
        <p:spPr>
          <a:xfrm>
            <a:off x="0" y="0"/>
            <a:ext cx="1026941" cy="466578"/>
          </a:xfrm>
          <a:prstGeom prst="wedgeEllipseCallout">
            <a:avLst/>
          </a:prstGeom>
          <a:ln>
            <a:noFill/>
          </a:ln>
          <a:effectLst>
            <a:outerShdw blurRad="107950" dist="12700" dir="5400000" algn="ctr">
              <a:srgbClr val="000000"/>
            </a:outerShdw>
          </a:effectLst>
          <a:scene3d>
            <a:camera prst="orthographicFront">
              <a:rot lat="0" lon="0" rev="0"/>
            </a:camera>
            <a:lightRig rig="soft" dir="t">
              <a:rot lat="0" lon="0" rev="0"/>
            </a:lightRig>
          </a:scene3d>
          <a:sp3d contourW="44450" prstMaterial="matte">
            <a:bevelT w="63500" h="63500" prst="artDeco"/>
            <a:contourClr>
              <a:srgbClr val="FFFFFF"/>
            </a:contourClr>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a:t>প্রশ্ন </a:t>
            </a:r>
          </a:p>
        </p:txBody>
      </p:sp>
    </p:spTree>
    <p:extLst>
      <p:ext uri="{BB962C8B-B14F-4D97-AF65-F5344CB8AC3E}">
        <p14:creationId xmlns:p14="http://schemas.microsoft.com/office/powerpoint/2010/main" val="450203335"/>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val Callout 1"/>
          <p:cNvSpPr/>
          <p:nvPr/>
        </p:nvSpPr>
        <p:spPr>
          <a:xfrm>
            <a:off x="940156" y="0"/>
            <a:ext cx="4997003" cy="2279561"/>
          </a:xfrm>
          <a:prstGeom prst="wedgeEllipseCallou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err="1"/>
              <a:t>মেয়েদের</a:t>
            </a:r>
            <a:r>
              <a:rPr lang="en-US" dirty="0"/>
              <a:t> </a:t>
            </a:r>
            <a:r>
              <a:rPr lang="en-US" dirty="0" err="1"/>
              <a:t>পড়াশুনা</a:t>
            </a:r>
            <a:r>
              <a:rPr lang="en-US" dirty="0"/>
              <a:t>  </a:t>
            </a:r>
            <a:r>
              <a:rPr lang="en-US" dirty="0" err="1"/>
              <a:t>করার</a:t>
            </a:r>
            <a:r>
              <a:rPr lang="en-US" dirty="0"/>
              <a:t> </a:t>
            </a:r>
            <a:r>
              <a:rPr lang="en-US" dirty="0" err="1"/>
              <a:t>ব্যাপারে</a:t>
            </a:r>
            <a:r>
              <a:rPr lang="en-US" dirty="0"/>
              <a:t> </a:t>
            </a:r>
            <a:r>
              <a:rPr lang="en-US" dirty="0" err="1"/>
              <a:t>শরিয়া</a:t>
            </a:r>
            <a:r>
              <a:rPr lang="en-US" dirty="0"/>
              <a:t> </a:t>
            </a:r>
            <a:r>
              <a:rPr lang="en-US" dirty="0" err="1"/>
              <a:t>আইন</a:t>
            </a:r>
            <a:r>
              <a:rPr lang="en-US" dirty="0"/>
              <a:t> </a:t>
            </a:r>
            <a:r>
              <a:rPr lang="en-US" dirty="0" err="1"/>
              <a:t>কি</a:t>
            </a:r>
            <a:r>
              <a:rPr lang="en-US" dirty="0"/>
              <a:t> </a:t>
            </a:r>
            <a:r>
              <a:rPr lang="en-US" dirty="0" err="1"/>
              <a:t>বলে</a:t>
            </a:r>
            <a:r>
              <a:rPr lang="en-US" dirty="0"/>
              <a:t>??</a:t>
            </a:r>
          </a:p>
        </p:txBody>
      </p:sp>
      <p:pic>
        <p:nvPicPr>
          <p:cNvPr id="4" name="Picture 3"/>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7366715" y="2748809"/>
            <a:ext cx="4579200" cy="3838734"/>
          </a:xfrm>
          <a:prstGeom prst="round2DiagRect">
            <a:avLst>
              <a:gd name="adj1" fmla="val 16667"/>
              <a:gd name="adj2" fmla="val 0"/>
            </a:avLst>
          </a:prstGeom>
          <a:ln w="88900" cap="sq">
            <a:solidFill>
              <a:srgbClr val="FFFFFF"/>
            </a:solidFill>
            <a:miter lim="800000"/>
          </a:ln>
          <a:effectLst>
            <a:outerShdw blurRad="254000" algn="tl" rotWithShape="0">
              <a:srgbClr val="000000">
                <a:alpha val="43000"/>
              </a:srgbClr>
            </a:outerShdw>
          </a:effectLst>
        </p:spPr>
      </p:pic>
      <p:pic>
        <p:nvPicPr>
          <p:cNvPr id="5" name="Picture 4"/>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9465395" y="91799"/>
            <a:ext cx="2153753" cy="2492765"/>
          </a:xfrm>
          <a:prstGeom prst="round2DiagRect">
            <a:avLst>
              <a:gd name="adj1" fmla="val 16667"/>
              <a:gd name="adj2" fmla="val 0"/>
            </a:avLst>
          </a:prstGeom>
          <a:ln w="88900" cap="sq">
            <a:solidFill>
              <a:srgbClr val="FFFFFF"/>
            </a:solidFill>
            <a:miter lim="800000"/>
          </a:ln>
          <a:effectLst>
            <a:outerShdw blurRad="254000" algn="tl" rotWithShape="0">
              <a:srgbClr val="000000">
                <a:alpha val="43000"/>
              </a:srgbClr>
            </a:outerShdw>
          </a:effectLst>
        </p:spPr>
      </p:pic>
      <p:sp>
        <p:nvSpPr>
          <p:cNvPr id="8" name="Oval Callout 7"/>
          <p:cNvSpPr/>
          <p:nvPr/>
        </p:nvSpPr>
        <p:spPr>
          <a:xfrm>
            <a:off x="2258798" y="2597228"/>
            <a:ext cx="4005330" cy="2189409"/>
          </a:xfrm>
          <a:prstGeom prst="wedgeEllipseCallout">
            <a:avLst/>
          </a:prstGeom>
        </p:spPr>
        <p:style>
          <a:lnRef idx="1">
            <a:schemeClr val="accent6"/>
          </a:lnRef>
          <a:fillRef idx="2">
            <a:schemeClr val="accent6"/>
          </a:fillRef>
          <a:effectRef idx="1">
            <a:schemeClr val="accent6"/>
          </a:effectRef>
          <a:fontRef idx="minor">
            <a:schemeClr val="dk1"/>
          </a:fontRef>
        </p:style>
        <p:txBody>
          <a:bodyPr rtlCol="0" anchor="ctr"/>
          <a:lstStyle/>
          <a:p>
            <a:pPr algn="ctr"/>
            <a:r>
              <a:rPr lang="en-US" dirty="0"/>
              <a:t>পৃথিবীর </a:t>
            </a:r>
            <a:r>
              <a:rPr lang="en-US" dirty="0" err="1"/>
              <a:t>সবচেয়ে</a:t>
            </a:r>
            <a:r>
              <a:rPr lang="en-US" dirty="0"/>
              <a:t> </a:t>
            </a:r>
            <a:r>
              <a:rPr lang="en-US" dirty="0" err="1"/>
              <a:t>পুরাতন</a:t>
            </a:r>
            <a:r>
              <a:rPr lang="en-US" dirty="0"/>
              <a:t> </a:t>
            </a:r>
            <a:r>
              <a:rPr lang="en-US" dirty="0" err="1"/>
              <a:t>এবং</a:t>
            </a:r>
            <a:r>
              <a:rPr lang="en-US" dirty="0"/>
              <a:t> </a:t>
            </a:r>
            <a:r>
              <a:rPr lang="en-US" dirty="0" err="1"/>
              <a:t>এখনো</a:t>
            </a:r>
            <a:r>
              <a:rPr lang="en-US" dirty="0"/>
              <a:t> </a:t>
            </a:r>
            <a:r>
              <a:rPr lang="en-US" dirty="0" err="1"/>
              <a:t>পড়াশুনা</a:t>
            </a:r>
            <a:r>
              <a:rPr lang="en-US" dirty="0"/>
              <a:t> </a:t>
            </a:r>
            <a:r>
              <a:rPr lang="en-US" dirty="0" err="1"/>
              <a:t>চলতেছে</a:t>
            </a:r>
            <a:r>
              <a:rPr lang="en-US" dirty="0"/>
              <a:t> </a:t>
            </a:r>
            <a:r>
              <a:rPr lang="en-US" dirty="0" err="1"/>
              <a:t>কোন</a:t>
            </a:r>
            <a:r>
              <a:rPr lang="en-US" dirty="0"/>
              <a:t> </a:t>
            </a:r>
            <a:r>
              <a:rPr lang="en-US" dirty="0" err="1"/>
              <a:t>বিশ্ববিদ্যালয়ের</a:t>
            </a:r>
            <a:r>
              <a:rPr lang="en-US" dirty="0"/>
              <a:t> ।</a:t>
            </a:r>
          </a:p>
        </p:txBody>
      </p:sp>
      <p:sp>
        <p:nvSpPr>
          <p:cNvPr id="9" name="Rounded Rectangular Callout 8"/>
          <p:cNvSpPr/>
          <p:nvPr/>
        </p:nvSpPr>
        <p:spPr>
          <a:xfrm>
            <a:off x="645386" y="5146577"/>
            <a:ext cx="6167537" cy="1440966"/>
          </a:xfrm>
          <a:prstGeom prst="wedgeRoundRectCallout">
            <a:avLst/>
          </a:prstGeom>
        </p:spPr>
        <p:style>
          <a:lnRef idx="1">
            <a:schemeClr val="accent6"/>
          </a:lnRef>
          <a:fillRef idx="2">
            <a:schemeClr val="accent6"/>
          </a:fillRef>
          <a:effectRef idx="1">
            <a:schemeClr val="accent6"/>
          </a:effectRef>
          <a:fontRef idx="minor">
            <a:schemeClr val="dk1"/>
          </a:fontRef>
        </p:style>
        <p:txBody>
          <a:bodyPr rtlCol="0" anchor="ctr"/>
          <a:lstStyle/>
          <a:p>
            <a:pPr algn="ctr"/>
            <a:r>
              <a:rPr lang="en-US" dirty="0"/>
              <a:t>আল </a:t>
            </a:r>
            <a:r>
              <a:rPr lang="en-US" dirty="0" err="1"/>
              <a:t>কারাওউনি</a:t>
            </a:r>
            <a:r>
              <a:rPr lang="en-US" dirty="0"/>
              <a:t> </a:t>
            </a:r>
            <a:r>
              <a:rPr lang="en-US" dirty="0" err="1"/>
              <a:t>বিশ্ববিদ্যালয়</a:t>
            </a:r>
            <a:r>
              <a:rPr lang="en-US" dirty="0"/>
              <a:t>, </a:t>
            </a:r>
            <a:r>
              <a:rPr lang="en-US" dirty="0" err="1"/>
              <a:t>স্থাপিত</a:t>
            </a:r>
            <a:r>
              <a:rPr lang="en-US" dirty="0"/>
              <a:t> ৮৫৯ </a:t>
            </a:r>
            <a:r>
              <a:rPr lang="en-US" dirty="0" err="1"/>
              <a:t>খ্রিস্টাব্দে</a:t>
            </a:r>
            <a:r>
              <a:rPr lang="en-US" dirty="0"/>
              <a:t> , </a:t>
            </a:r>
            <a:r>
              <a:rPr lang="en-US" dirty="0" err="1"/>
              <a:t>প্রতিষ্ঠাতা</a:t>
            </a:r>
            <a:r>
              <a:rPr lang="en-US" dirty="0"/>
              <a:t>  </a:t>
            </a:r>
            <a:r>
              <a:rPr lang="en-US" dirty="0" err="1"/>
              <a:t>মুসলিম</a:t>
            </a:r>
            <a:r>
              <a:rPr lang="en-US" dirty="0"/>
              <a:t> </a:t>
            </a:r>
            <a:r>
              <a:rPr lang="en-US" dirty="0" err="1"/>
              <a:t>মহিলা</a:t>
            </a:r>
            <a:r>
              <a:rPr lang="en-US" dirty="0"/>
              <a:t> “</a:t>
            </a:r>
            <a:r>
              <a:rPr lang="en-US" dirty="0" err="1"/>
              <a:t>ফাতেমা</a:t>
            </a:r>
            <a:r>
              <a:rPr lang="en-US" dirty="0"/>
              <a:t> আল </a:t>
            </a:r>
            <a:r>
              <a:rPr lang="en-US" dirty="0" err="1"/>
              <a:t>ফিহরি</a:t>
            </a:r>
            <a:r>
              <a:rPr lang="en-US" dirty="0"/>
              <a:t>” </a:t>
            </a:r>
            <a:r>
              <a:rPr lang="en-US" dirty="0" err="1"/>
              <a:t>ইউনেস্কো</a:t>
            </a:r>
            <a:r>
              <a:rPr lang="en-US" dirty="0"/>
              <a:t> </a:t>
            </a:r>
            <a:r>
              <a:rPr lang="en-US" dirty="0" err="1"/>
              <a:t>এবং</a:t>
            </a:r>
            <a:r>
              <a:rPr lang="en-US" dirty="0"/>
              <a:t> </a:t>
            </a:r>
            <a:r>
              <a:rPr lang="en-US" dirty="0" err="1"/>
              <a:t>গ্রিনিস</a:t>
            </a:r>
            <a:r>
              <a:rPr lang="en-US" dirty="0"/>
              <a:t> </a:t>
            </a:r>
            <a:r>
              <a:rPr lang="en-US" dirty="0" err="1"/>
              <a:t>ওয়াল্ড</a:t>
            </a:r>
            <a:r>
              <a:rPr lang="en-US" dirty="0"/>
              <a:t> </a:t>
            </a:r>
            <a:r>
              <a:rPr lang="en-US" dirty="0" err="1"/>
              <a:t>রেকর্ড</a:t>
            </a:r>
            <a:r>
              <a:rPr lang="en-US" dirty="0"/>
              <a:t> ।  (</a:t>
            </a:r>
            <a:r>
              <a:rPr lang="en-US" dirty="0" err="1"/>
              <a:t>আগে</a:t>
            </a:r>
            <a:r>
              <a:rPr lang="en-US" dirty="0"/>
              <a:t> </a:t>
            </a:r>
            <a:r>
              <a:rPr lang="en-US" dirty="0" err="1"/>
              <a:t>সকল</a:t>
            </a:r>
            <a:r>
              <a:rPr lang="en-US" dirty="0"/>
              <a:t> </a:t>
            </a:r>
            <a:r>
              <a:rPr lang="en-US" dirty="0" err="1"/>
              <a:t>প্রকার</a:t>
            </a:r>
            <a:r>
              <a:rPr lang="en-US" dirty="0"/>
              <a:t> </a:t>
            </a:r>
            <a:r>
              <a:rPr lang="en-US" dirty="0" err="1"/>
              <a:t>শিক্ষাপ্রতিষ্ঠানকে</a:t>
            </a:r>
            <a:r>
              <a:rPr lang="en-US" dirty="0"/>
              <a:t> </a:t>
            </a:r>
            <a:r>
              <a:rPr lang="en-US" dirty="0" err="1"/>
              <a:t>মুসলিম</a:t>
            </a:r>
            <a:r>
              <a:rPr lang="en-US" dirty="0"/>
              <a:t> </a:t>
            </a:r>
            <a:r>
              <a:rPr lang="en-US" dirty="0" err="1"/>
              <a:t>রা</a:t>
            </a:r>
            <a:r>
              <a:rPr lang="en-US" dirty="0"/>
              <a:t>  </a:t>
            </a:r>
            <a:r>
              <a:rPr lang="en-US" dirty="0" err="1"/>
              <a:t>মাদ্রাসা</a:t>
            </a:r>
            <a:r>
              <a:rPr lang="en-US" dirty="0"/>
              <a:t> </a:t>
            </a:r>
            <a:r>
              <a:rPr lang="en-US" dirty="0" err="1"/>
              <a:t>বলত</a:t>
            </a:r>
            <a:r>
              <a:rPr lang="en-US" dirty="0"/>
              <a:t>)</a:t>
            </a:r>
          </a:p>
        </p:txBody>
      </p:sp>
      <p:sp>
        <p:nvSpPr>
          <p:cNvPr id="10" name="Slide Number Placeholder 9"/>
          <p:cNvSpPr>
            <a:spLocks noGrp="1"/>
          </p:cNvSpPr>
          <p:nvPr>
            <p:ph type="sldNum" sz="quarter" idx="12"/>
          </p:nvPr>
        </p:nvSpPr>
        <p:spPr/>
        <p:txBody>
          <a:bodyPr/>
          <a:lstStyle/>
          <a:p>
            <a:fld id="{FECC332B-882E-4129-ABBA-696D76EBE626}" type="slidenum">
              <a:rPr lang="en-US" smtClean="0"/>
              <a:t>26</a:t>
            </a:fld>
            <a:endParaRPr lang="en-US"/>
          </a:p>
        </p:txBody>
      </p:sp>
      <p:sp>
        <p:nvSpPr>
          <p:cNvPr id="11" name="Oval Callout 10"/>
          <p:cNvSpPr/>
          <p:nvPr/>
        </p:nvSpPr>
        <p:spPr>
          <a:xfrm>
            <a:off x="0" y="6254897"/>
            <a:ext cx="1026941" cy="466578"/>
          </a:xfrm>
          <a:prstGeom prst="wedgeEllipseCallout">
            <a:avLst/>
          </a:prstGeom>
          <a:ln>
            <a:noFill/>
          </a:ln>
          <a:effectLst>
            <a:outerShdw blurRad="149987" dist="250190" dir="8460000" algn="ctr">
              <a:srgbClr val="000000">
                <a:alpha val="28000"/>
              </a:srgbClr>
            </a:outerShdw>
          </a:effectLst>
          <a:scene3d>
            <a:camera prst="orthographicFront">
              <a:rot lat="0" lon="0" rev="0"/>
            </a:camera>
            <a:lightRig rig="contrasting" dir="t">
              <a:rot lat="0" lon="0" rev="1500000"/>
            </a:lightRig>
          </a:scene3d>
          <a:sp3d prstMaterial="metal">
            <a:bevelT w="88900" h="88900"/>
          </a:sp3d>
        </p:spPr>
        <p:style>
          <a:lnRef idx="2">
            <a:schemeClr val="accent6">
              <a:shade val="50000"/>
            </a:schemeClr>
          </a:lnRef>
          <a:fillRef idx="1">
            <a:schemeClr val="accent6"/>
          </a:fillRef>
          <a:effectRef idx="0">
            <a:schemeClr val="accent6"/>
          </a:effectRef>
          <a:fontRef idx="minor">
            <a:schemeClr val="lt1"/>
          </a:fontRef>
        </p:style>
        <p:txBody>
          <a:bodyPr rtlCol="0" anchor="ctr"/>
          <a:lstStyle/>
          <a:p>
            <a:pPr algn="ctr"/>
            <a:r>
              <a:rPr lang="en-US" dirty="0"/>
              <a:t>উত্তর  </a:t>
            </a:r>
          </a:p>
        </p:txBody>
      </p:sp>
      <p:sp>
        <p:nvSpPr>
          <p:cNvPr id="12" name="Oval Callout 11"/>
          <p:cNvSpPr/>
          <p:nvPr/>
        </p:nvSpPr>
        <p:spPr>
          <a:xfrm>
            <a:off x="0" y="0"/>
            <a:ext cx="1026941" cy="466578"/>
          </a:xfrm>
          <a:prstGeom prst="wedgeEllipseCallout">
            <a:avLst/>
          </a:prstGeom>
          <a:ln>
            <a:noFill/>
          </a:ln>
          <a:effectLst>
            <a:outerShdw blurRad="107950" dist="12700" dir="5400000" algn="ctr">
              <a:srgbClr val="000000"/>
            </a:outerShdw>
          </a:effectLst>
          <a:scene3d>
            <a:camera prst="orthographicFront">
              <a:rot lat="0" lon="0" rev="0"/>
            </a:camera>
            <a:lightRig rig="soft" dir="t">
              <a:rot lat="0" lon="0" rev="0"/>
            </a:lightRig>
          </a:scene3d>
          <a:sp3d contourW="44450" prstMaterial="matte">
            <a:bevelT w="63500" h="63500" prst="artDeco"/>
            <a:contourClr>
              <a:srgbClr val="FFFFFF"/>
            </a:contourClr>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a:t>প্রশ্ন </a:t>
            </a:r>
          </a:p>
        </p:txBody>
      </p:sp>
    </p:spTree>
    <p:extLst>
      <p:ext uri="{BB962C8B-B14F-4D97-AF65-F5344CB8AC3E}">
        <p14:creationId xmlns:p14="http://schemas.microsoft.com/office/powerpoint/2010/main" val="2697051117"/>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p:cNvSpPr>
            <a:spLocks noGrp="1"/>
          </p:cNvSpPr>
          <p:nvPr>
            <p:ph type="sldNum" sz="quarter" idx="12"/>
          </p:nvPr>
        </p:nvSpPr>
        <p:spPr/>
        <p:txBody>
          <a:bodyPr/>
          <a:lstStyle/>
          <a:p>
            <a:fld id="{FECC332B-882E-4129-ABBA-696D76EBE626}" type="slidenum">
              <a:rPr lang="en-US" smtClean="0"/>
              <a:t>27</a:t>
            </a:fld>
            <a:endParaRPr lang="en-US"/>
          </a:p>
        </p:txBody>
      </p:sp>
      <p:sp>
        <p:nvSpPr>
          <p:cNvPr id="3" name="Oval Callout 2"/>
          <p:cNvSpPr/>
          <p:nvPr/>
        </p:nvSpPr>
        <p:spPr>
          <a:xfrm>
            <a:off x="4383433" y="1682828"/>
            <a:ext cx="4005330" cy="2189409"/>
          </a:xfrm>
          <a:prstGeom prst="wedgeEllipseCallout">
            <a:avLst/>
          </a:prstGeom>
        </p:spPr>
        <p:style>
          <a:lnRef idx="1">
            <a:schemeClr val="accent6"/>
          </a:lnRef>
          <a:fillRef idx="2">
            <a:schemeClr val="accent6"/>
          </a:fillRef>
          <a:effectRef idx="1">
            <a:schemeClr val="accent6"/>
          </a:effectRef>
          <a:fontRef idx="minor">
            <a:schemeClr val="dk1"/>
          </a:fontRef>
        </p:style>
        <p:txBody>
          <a:bodyPr rtlCol="0" anchor="ctr"/>
          <a:lstStyle/>
          <a:p>
            <a:pPr algn="ctr"/>
            <a:r>
              <a:rPr lang="en-US" dirty="0" err="1"/>
              <a:t>আয়েশা</a:t>
            </a:r>
            <a:r>
              <a:rPr lang="en-US" dirty="0"/>
              <a:t> (</a:t>
            </a:r>
            <a:r>
              <a:rPr lang="en-US" dirty="0" err="1"/>
              <a:t>রাঃ</a:t>
            </a:r>
            <a:r>
              <a:rPr lang="en-US" dirty="0"/>
              <a:t>)</a:t>
            </a:r>
          </a:p>
          <a:p>
            <a:pPr algn="ctr"/>
            <a:r>
              <a:rPr lang="en-US" dirty="0" err="1"/>
              <a:t>শিক্ষক</a:t>
            </a:r>
            <a:r>
              <a:rPr lang="en-US" dirty="0"/>
              <a:t>- ২২১০ </a:t>
            </a:r>
            <a:r>
              <a:rPr lang="en-US" dirty="0" err="1"/>
              <a:t>হাদিস</a:t>
            </a:r>
            <a:r>
              <a:rPr lang="en-US" dirty="0"/>
              <a:t> </a:t>
            </a:r>
          </a:p>
          <a:p>
            <a:pPr algn="ctr"/>
            <a:r>
              <a:rPr lang="en-US" dirty="0"/>
              <a:t>(</a:t>
            </a:r>
            <a:r>
              <a:rPr lang="en-US" dirty="0" err="1"/>
              <a:t>অনেক</a:t>
            </a:r>
            <a:r>
              <a:rPr lang="en-US" dirty="0"/>
              <a:t> </a:t>
            </a:r>
            <a:r>
              <a:rPr lang="en-US" dirty="0" err="1"/>
              <a:t>ছাত্র</a:t>
            </a:r>
            <a:r>
              <a:rPr lang="en-US" dirty="0"/>
              <a:t> </a:t>
            </a:r>
            <a:r>
              <a:rPr lang="en-US" dirty="0" err="1"/>
              <a:t>এক</a:t>
            </a:r>
            <a:r>
              <a:rPr lang="en-US" dirty="0"/>
              <a:t> </a:t>
            </a:r>
            <a:r>
              <a:rPr lang="en-US" dirty="0" err="1"/>
              <a:t>জন</a:t>
            </a:r>
            <a:r>
              <a:rPr lang="en-US" dirty="0"/>
              <a:t> </a:t>
            </a:r>
            <a:r>
              <a:rPr lang="en-US" dirty="0" err="1"/>
              <a:t>হল</a:t>
            </a:r>
            <a:r>
              <a:rPr lang="en-US" dirty="0"/>
              <a:t> -  </a:t>
            </a:r>
            <a:r>
              <a:rPr lang="en-US" dirty="0" err="1">
                <a:hlinkClick r:id="rId2" tooltip="Urwa ibn al-Zubayr"/>
              </a:rPr>
              <a:t>Urwa</a:t>
            </a:r>
            <a:r>
              <a:rPr lang="en-US" dirty="0">
                <a:hlinkClick r:id="rId2" tooltip="Urwa ibn al-Zubayr"/>
              </a:rPr>
              <a:t> </a:t>
            </a:r>
            <a:r>
              <a:rPr lang="en-US" dirty="0" err="1">
                <a:hlinkClick r:id="rId2" tooltip="Urwa ibn al-Zubayr"/>
              </a:rPr>
              <a:t>ibn</a:t>
            </a:r>
            <a:r>
              <a:rPr lang="en-US" dirty="0">
                <a:hlinkClick r:id="rId2" tooltip="Urwa ibn al-Zubayr"/>
              </a:rPr>
              <a:t> al-</a:t>
            </a:r>
            <a:r>
              <a:rPr lang="en-US" dirty="0" err="1">
                <a:hlinkClick r:id="rId2" tooltip="Urwa ibn al-Zubayr"/>
              </a:rPr>
              <a:t>Zubayr</a:t>
            </a:r>
            <a:r>
              <a:rPr lang="en-US" dirty="0"/>
              <a:t>)</a:t>
            </a:r>
          </a:p>
          <a:p>
            <a:pPr algn="ctr"/>
            <a:r>
              <a:rPr lang="en-US" dirty="0" err="1"/>
              <a:t>নেতা-উটের</a:t>
            </a:r>
            <a:r>
              <a:rPr lang="en-US" dirty="0"/>
              <a:t> </a:t>
            </a:r>
            <a:r>
              <a:rPr lang="en-US" dirty="0" err="1"/>
              <a:t>যুদ্ধ</a:t>
            </a:r>
            <a:r>
              <a:rPr lang="en-US" dirty="0"/>
              <a:t> (</a:t>
            </a:r>
            <a:r>
              <a:rPr lang="en-US" dirty="0" err="1"/>
              <a:t>তালহা</a:t>
            </a:r>
            <a:r>
              <a:rPr lang="en-US" dirty="0"/>
              <a:t> (</a:t>
            </a:r>
            <a:r>
              <a:rPr lang="en-US" dirty="0" err="1"/>
              <a:t>রাঃ</a:t>
            </a:r>
            <a:r>
              <a:rPr lang="en-US" dirty="0"/>
              <a:t>), </a:t>
            </a:r>
            <a:r>
              <a:rPr lang="en-US" dirty="0" err="1"/>
              <a:t>যুবাইর</a:t>
            </a:r>
            <a:r>
              <a:rPr lang="en-US" dirty="0"/>
              <a:t> (</a:t>
            </a:r>
            <a:r>
              <a:rPr lang="en-US" dirty="0" err="1"/>
              <a:t>রাঃ</a:t>
            </a:r>
            <a:r>
              <a:rPr lang="en-US" dirty="0"/>
              <a:t>)</a:t>
            </a:r>
          </a:p>
          <a:p>
            <a:pPr algn="ctr"/>
            <a:r>
              <a:rPr lang="en-US" dirty="0"/>
              <a:t> </a:t>
            </a:r>
          </a:p>
        </p:txBody>
      </p:sp>
    </p:spTree>
    <p:extLst>
      <p:ext uri="{BB962C8B-B14F-4D97-AF65-F5344CB8AC3E}">
        <p14:creationId xmlns:p14="http://schemas.microsoft.com/office/powerpoint/2010/main" val="3701048399"/>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7725480" y="437298"/>
            <a:ext cx="4086225" cy="6048375"/>
          </a:xfrm>
          <a:prstGeom prst="rect">
            <a:avLst/>
          </a:prstGeom>
        </p:spPr>
      </p:pic>
      <p:sp>
        <p:nvSpPr>
          <p:cNvPr id="4" name="Oval Callout 3"/>
          <p:cNvSpPr/>
          <p:nvPr/>
        </p:nvSpPr>
        <p:spPr>
          <a:xfrm>
            <a:off x="1545465" y="437298"/>
            <a:ext cx="3515933" cy="1352282"/>
          </a:xfrm>
          <a:prstGeom prst="wedgeEllipseCallout">
            <a:avLst/>
          </a:prstGeom>
        </p:spPr>
        <p:style>
          <a:lnRef idx="2">
            <a:schemeClr val="accent6">
              <a:shade val="50000"/>
            </a:schemeClr>
          </a:lnRef>
          <a:fillRef idx="1">
            <a:schemeClr val="accent6"/>
          </a:fillRef>
          <a:effectRef idx="0">
            <a:schemeClr val="accent6"/>
          </a:effectRef>
          <a:fontRef idx="minor">
            <a:schemeClr val="lt1"/>
          </a:fontRef>
        </p:style>
        <p:txBody>
          <a:bodyPr rtlCol="0" anchor="ctr"/>
          <a:lstStyle/>
          <a:p>
            <a:pPr algn="ctr"/>
            <a:r>
              <a:rPr lang="en-US" dirty="0" err="1"/>
              <a:t>পোপ</a:t>
            </a:r>
            <a:r>
              <a:rPr lang="en-US" dirty="0"/>
              <a:t> </a:t>
            </a:r>
            <a:r>
              <a:rPr lang="en-US" dirty="0" err="1"/>
              <a:t>সিলভেস্টার</a:t>
            </a:r>
            <a:r>
              <a:rPr lang="en-US" dirty="0"/>
              <a:t> - ২ (৯৩৮-১০০৩ </a:t>
            </a:r>
            <a:r>
              <a:rPr lang="en-US" dirty="0" err="1"/>
              <a:t>খ্রিস্টাব্দ</a:t>
            </a:r>
            <a:r>
              <a:rPr lang="en-US" dirty="0"/>
              <a:t>) </a:t>
            </a:r>
          </a:p>
        </p:txBody>
      </p:sp>
      <p:sp>
        <p:nvSpPr>
          <p:cNvPr id="5" name="Oval Callout 4"/>
          <p:cNvSpPr/>
          <p:nvPr/>
        </p:nvSpPr>
        <p:spPr>
          <a:xfrm>
            <a:off x="1545465" y="2434107"/>
            <a:ext cx="5975797" cy="3676407"/>
          </a:xfrm>
          <a:prstGeom prst="wedgeEllipseCallout">
            <a:avLst/>
          </a:prstGeom>
        </p:spPr>
        <p:style>
          <a:lnRef idx="2">
            <a:schemeClr val="accent6">
              <a:shade val="50000"/>
            </a:schemeClr>
          </a:lnRef>
          <a:fillRef idx="1">
            <a:schemeClr val="accent6"/>
          </a:fillRef>
          <a:effectRef idx="0">
            <a:schemeClr val="accent6"/>
          </a:effectRef>
          <a:fontRef idx="minor">
            <a:schemeClr val="lt1"/>
          </a:fontRef>
        </p:style>
        <p:txBody>
          <a:bodyPr rtlCol="0" anchor="ctr"/>
          <a:lstStyle/>
          <a:p>
            <a:pPr algn="ctr"/>
            <a:r>
              <a:rPr lang="en-US" dirty="0" err="1"/>
              <a:t>ইউরোপ</a:t>
            </a:r>
            <a:r>
              <a:rPr lang="en-US" dirty="0"/>
              <a:t> </a:t>
            </a:r>
            <a:r>
              <a:rPr lang="en-US" dirty="0" err="1"/>
              <a:t>এর</a:t>
            </a:r>
            <a:r>
              <a:rPr lang="en-US" dirty="0"/>
              <a:t> </a:t>
            </a:r>
            <a:r>
              <a:rPr lang="en-US" dirty="0" err="1"/>
              <a:t>মানুষরা</a:t>
            </a:r>
            <a:r>
              <a:rPr lang="en-US" dirty="0"/>
              <a:t> </a:t>
            </a:r>
            <a:r>
              <a:rPr lang="en-US" dirty="0" err="1"/>
              <a:t>গননা</a:t>
            </a:r>
            <a:r>
              <a:rPr lang="en-US" dirty="0"/>
              <a:t> </a:t>
            </a:r>
            <a:r>
              <a:rPr lang="en-US" dirty="0" err="1"/>
              <a:t>করা</a:t>
            </a:r>
            <a:r>
              <a:rPr lang="en-US" dirty="0"/>
              <a:t> </a:t>
            </a:r>
            <a:r>
              <a:rPr lang="en-US" dirty="0" err="1"/>
              <a:t>শিখেছে</a:t>
            </a:r>
            <a:r>
              <a:rPr lang="en-US" dirty="0"/>
              <a:t> </a:t>
            </a:r>
            <a:r>
              <a:rPr lang="en-US" dirty="0" err="1"/>
              <a:t>এই</a:t>
            </a:r>
            <a:r>
              <a:rPr lang="en-US" dirty="0"/>
              <a:t> </a:t>
            </a:r>
            <a:r>
              <a:rPr lang="en-US" dirty="0" err="1"/>
              <a:t>পোপ</a:t>
            </a:r>
            <a:r>
              <a:rPr lang="en-US" dirty="0"/>
              <a:t> </a:t>
            </a:r>
            <a:r>
              <a:rPr lang="en-US" dirty="0" err="1"/>
              <a:t>সিলভেস্টার</a:t>
            </a:r>
            <a:r>
              <a:rPr lang="en-US" dirty="0"/>
              <a:t> - ২  </a:t>
            </a:r>
            <a:r>
              <a:rPr lang="en-US" dirty="0" err="1"/>
              <a:t>থেকে</a:t>
            </a:r>
            <a:r>
              <a:rPr lang="en-US" dirty="0"/>
              <a:t>।</a:t>
            </a:r>
          </a:p>
          <a:p>
            <a:pPr algn="ctr"/>
            <a:endParaRPr lang="en-US" dirty="0"/>
          </a:p>
          <a:p>
            <a:pPr algn="ctr"/>
            <a:r>
              <a:rPr lang="en-US" dirty="0"/>
              <a:t> </a:t>
            </a:r>
            <a:r>
              <a:rPr lang="en-US" dirty="0" err="1"/>
              <a:t>আর</a:t>
            </a:r>
            <a:r>
              <a:rPr lang="en-US" dirty="0"/>
              <a:t> </a:t>
            </a:r>
            <a:r>
              <a:rPr lang="en-US" dirty="0" err="1"/>
              <a:t>পোপ</a:t>
            </a:r>
            <a:r>
              <a:rPr lang="en-US" dirty="0"/>
              <a:t> </a:t>
            </a:r>
            <a:r>
              <a:rPr lang="en-US" dirty="0" err="1"/>
              <a:t>সিলভেস্টার</a:t>
            </a:r>
            <a:r>
              <a:rPr lang="en-US" dirty="0"/>
              <a:t> - ২ </a:t>
            </a:r>
            <a:r>
              <a:rPr lang="en-US" dirty="0" err="1"/>
              <a:t>স্নাতক</a:t>
            </a:r>
            <a:r>
              <a:rPr lang="en-US" dirty="0"/>
              <a:t> </a:t>
            </a:r>
            <a:r>
              <a:rPr lang="en-US" dirty="0" err="1"/>
              <a:t>করেছেন</a:t>
            </a:r>
            <a:r>
              <a:rPr lang="en-US" dirty="0"/>
              <a:t> </a:t>
            </a:r>
            <a:r>
              <a:rPr lang="en-US" dirty="0" err="1"/>
              <a:t>এই</a:t>
            </a:r>
            <a:r>
              <a:rPr lang="en-US" dirty="0"/>
              <a:t> </a:t>
            </a:r>
            <a:r>
              <a:rPr lang="en-US" dirty="0" err="1"/>
              <a:t>বিশ্ব</a:t>
            </a:r>
            <a:r>
              <a:rPr lang="en-US" dirty="0"/>
              <a:t> </a:t>
            </a:r>
            <a:r>
              <a:rPr lang="en-US" dirty="0" err="1"/>
              <a:t>বিদ্যালয়</a:t>
            </a:r>
            <a:r>
              <a:rPr lang="en-US" dirty="0"/>
              <a:t> </a:t>
            </a:r>
            <a:r>
              <a:rPr lang="en-US" dirty="0" err="1"/>
              <a:t>থেকে</a:t>
            </a:r>
            <a:r>
              <a:rPr lang="en-US" dirty="0"/>
              <a:t>, </a:t>
            </a:r>
            <a:r>
              <a:rPr lang="en-US" dirty="0" err="1"/>
              <a:t>তিনি</a:t>
            </a:r>
            <a:r>
              <a:rPr lang="en-US" dirty="0"/>
              <a:t> </a:t>
            </a:r>
            <a:r>
              <a:rPr lang="en-US" dirty="0" err="1"/>
              <a:t>শিখেছিলেন</a:t>
            </a:r>
            <a:r>
              <a:rPr lang="en-US" dirty="0"/>
              <a:t> আল </a:t>
            </a:r>
            <a:r>
              <a:rPr lang="en-US" dirty="0" err="1"/>
              <a:t>কারাওউনি</a:t>
            </a:r>
            <a:r>
              <a:rPr lang="en-US" dirty="0"/>
              <a:t> </a:t>
            </a:r>
            <a:r>
              <a:rPr lang="en-US" dirty="0" err="1"/>
              <a:t>বিশ্ববিদ্যালয়</a:t>
            </a:r>
            <a:r>
              <a:rPr lang="en-US" dirty="0"/>
              <a:t> </a:t>
            </a:r>
            <a:r>
              <a:rPr lang="en-US" dirty="0" err="1"/>
              <a:t>থেকে</a:t>
            </a:r>
            <a:r>
              <a:rPr lang="en-US" dirty="0"/>
              <a:t>। </a:t>
            </a:r>
            <a:r>
              <a:rPr lang="en-US" dirty="0" err="1"/>
              <a:t>আমরা</a:t>
            </a:r>
            <a:r>
              <a:rPr lang="en-US" dirty="0"/>
              <a:t> </a:t>
            </a:r>
            <a:r>
              <a:rPr lang="en-US" dirty="0" err="1"/>
              <a:t>যে</a:t>
            </a:r>
            <a:r>
              <a:rPr lang="en-US" dirty="0"/>
              <a:t> </a:t>
            </a:r>
            <a:r>
              <a:rPr lang="en-US" dirty="0" err="1"/>
              <a:t>গননা</a:t>
            </a:r>
            <a:r>
              <a:rPr lang="en-US" dirty="0"/>
              <a:t> </a:t>
            </a:r>
            <a:r>
              <a:rPr lang="en-US" dirty="0" err="1"/>
              <a:t>করি</a:t>
            </a:r>
            <a:r>
              <a:rPr lang="en-US" dirty="0"/>
              <a:t> </a:t>
            </a:r>
            <a:r>
              <a:rPr lang="en-US" dirty="0" err="1"/>
              <a:t>এটাকে</a:t>
            </a:r>
            <a:r>
              <a:rPr lang="en-US" dirty="0"/>
              <a:t> </a:t>
            </a:r>
            <a:r>
              <a:rPr lang="en-US" dirty="0" err="1"/>
              <a:t>হিন্দু-এরাবিক</a:t>
            </a:r>
            <a:r>
              <a:rPr lang="en-US" dirty="0"/>
              <a:t> </a:t>
            </a:r>
            <a:r>
              <a:rPr lang="en-US" dirty="0" err="1"/>
              <a:t>সংখ্যা</a:t>
            </a:r>
            <a:r>
              <a:rPr lang="en-US" dirty="0"/>
              <a:t> </a:t>
            </a:r>
            <a:r>
              <a:rPr lang="en-US" dirty="0" err="1"/>
              <a:t>বলে</a:t>
            </a:r>
            <a:r>
              <a:rPr lang="en-US" dirty="0"/>
              <a:t>। </a:t>
            </a:r>
            <a:r>
              <a:rPr lang="en-US" dirty="0" err="1"/>
              <a:t>আরবরা</a:t>
            </a:r>
            <a:r>
              <a:rPr lang="en-US" dirty="0"/>
              <a:t> </a:t>
            </a:r>
            <a:r>
              <a:rPr lang="en-US" dirty="0" err="1"/>
              <a:t>শিখেছিল</a:t>
            </a:r>
            <a:r>
              <a:rPr lang="en-US" dirty="0"/>
              <a:t> </a:t>
            </a:r>
            <a:r>
              <a:rPr lang="en-US" dirty="0" err="1"/>
              <a:t>আমাদের</a:t>
            </a:r>
            <a:r>
              <a:rPr lang="en-US" dirty="0"/>
              <a:t> </a:t>
            </a:r>
            <a:r>
              <a:rPr lang="en-US" dirty="0" err="1"/>
              <a:t>উপমহাদেশ</a:t>
            </a:r>
            <a:r>
              <a:rPr lang="en-US" dirty="0"/>
              <a:t> </a:t>
            </a:r>
            <a:r>
              <a:rPr lang="en-US" dirty="0" err="1"/>
              <a:t>থেকে</a:t>
            </a:r>
            <a:r>
              <a:rPr lang="en-US" dirty="0"/>
              <a:t>।  </a:t>
            </a:r>
          </a:p>
        </p:txBody>
      </p:sp>
      <p:sp>
        <p:nvSpPr>
          <p:cNvPr id="8" name="Slide Number Placeholder 7"/>
          <p:cNvSpPr>
            <a:spLocks noGrp="1"/>
          </p:cNvSpPr>
          <p:nvPr>
            <p:ph type="sldNum" sz="quarter" idx="12"/>
          </p:nvPr>
        </p:nvSpPr>
        <p:spPr/>
        <p:txBody>
          <a:bodyPr/>
          <a:lstStyle/>
          <a:p>
            <a:fld id="{FECC332B-882E-4129-ABBA-696D76EBE626}" type="slidenum">
              <a:rPr lang="en-US" smtClean="0"/>
              <a:t>28</a:t>
            </a:fld>
            <a:endParaRPr lang="en-US"/>
          </a:p>
        </p:txBody>
      </p:sp>
      <p:sp>
        <p:nvSpPr>
          <p:cNvPr id="9" name="Oval Callout 8"/>
          <p:cNvSpPr/>
          <p:nvPr/>
        </p:nvSpPr>
        <p:spPr>
          <a:xfrm>
            <a:off x="0" y="6254897"/>
            <a:ext cx="1026941" cy="466578"/>
          </a:xfrm>
          <a:prstGeom prst="wedgeEllipseCallout">
            <a:avLst/>
          </a:prstGeom>
          <a:ln>
            <a:noFill/>
          </a:ln>
          <a:effectLst>
            <a:outerShdw blurRad="149987" dist="250190" dir="8460000" algn="ctr">
              <a:srgbClr val="000000">
                <a:alpha val="28000"/>
              </a:srgbClr>
            </a:outerShdw>
          </a:effectLst>
          <a:scene3d>
            <a:camera prst="orthographicFront">
              <a:rot lat="0" lon="0" rev="0"/>
            </a:camera>
            <a:lightRig rig="contrasting" dir="t">
              <a:rot lat="0" lon="0" rev="1500000"/>
            </a:lightRig>
          </a:scene3d>
          <a:sp3d prstMaterial="metal">
            <a:bevelT w="88900" h="88900"/>
          </a:sp3d>
        </p:spPr>
        <p:style>
          <a:lnRef idx="2">
            <a:schemeClr val="accent6">
              <a:shade val="50000"/>
            </a:schemeClr>
          </a:lnRef>
          <a:fillRef idx="1">
            <a:schemeClr val="accent6"/>
          </a:fillRef>
          <a:effectRef idx="0">
            <a:schemeClr val="accent6"/>
          </a:effectRef>
          <a:fontRef idx="minor">
            <a:schemeClr val="lt1"/>
          </a:fontRef>
        </p:style>
        <p:txBody>
          <a:bodyPr rtlCol="0" anchor="ctr"/>
          <a:lstStyle/>
          <a:p>
            <a:pPr algn="ctr"/>
            <a:r>
              <a:rPr lang="en-US" dirty="0"/>
              <a:t>উত্তর  </a:t>
            </a:r>
          </a:p>
        </p:txBody>
      </p:sp>
      <p:sp>
        <p:nvSpPr>
          <p:cNvPr id="10" name="Oval Callout 9"/>
          <p:cNvSpPr/>
          <p:nvPr/>
        </p:nvSpPr>
        <p:spPr>
          <a:xfrm>
            <a:off x="0" y="0"/>
            <a:ext cx="1026941" cy="466578"/>
          </a:xfrm>
          <a:prstGeom prst="wedgeEllipseCallout">
            <a:avLst/>
          </a:prstGeom>
          <a:ln>
            <a:noFill/>
          </a:ln>
          <a:effectLst>
            <a:outerShdw blurRad="107950" dist="12700" dir="5400000" algn="ctr">
              <a:srgbClr val="000000"/>
            </a:outerShdw>
          </a:effectLst>
          <a:scene3d>
            <a:camera prst="orthographicFront">
              <a:rot lat="0" lon="0" rev="0"/>
            </a:camera>
            <a:lightRig rig="soft" dir="t">
              <a:rot lat="0" lon="0" rev="0"/>
            </a:lightRig>
          </a:scene3d>
          <a:sp3d contourW="44450" prstMaterial="matte">
            <a:bevelT w="63500" h="63500" prst="artDeco"/>
            <a:contourClr>
              <a:srgbClr val="FFFFFF"/>
            </a:contourClr>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a:t>প্রশ্ন </a:t>
            </a:r>
          </a:p>
        </p:txBody>
      </p:sp>
    </p:spTree>
    <p:extLst>
      <p:ext uri="{BB962C8B-B14F-4D97-AF65-F5344CB8AC3E}">
        <p14:creationId xmlns:p14="http://schemas.microsoft.com/office/powerpoint/2010/main" val="2204726401"/>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Oval Callout 2"/>
          <p:cNvSpPr/>
          <p:nvPr/>
        </p:nvSpPr>
        <p:spPr>
          <a:xfrm>
            <a:off x="122444" y="115350"/>
            <a:ext cx="4971245" cy="2125014"/>
          </a:xfrm>
          <a:prstGeom prst="wedgeEllipseCallout">
            <a:avLst/>
          </a:prstGeom>
        </p:spPr>
        <p:style>
          <a:lnRef idx="2">
            <a:schemeClr val="accent6">
              <a:shade val="50000"/>
            </a:schemeClr>
          </a:lnRef>
          <a:fillRef idx="1">
            <a:schemeClr val="accent6"/>
          </a:fillRef>
          <a:effectRef idx="0">
            <a:schemeClr val="accent6"/>
          </a:effectRef>
          <a:fontRef idx="minor">
            <a:schemeClr val="lt1"/>
          </a:fontRef>
        </p:style>
        <p:txBody>
          <a:bodyPr rtlCol="0" anchor="ctr"/>
          <a:lstStyle/>
          <a:p>
            <a:pPr algn="ctr"/>
            <a:r>
              <a:rPr lang="en-US" dirty="0" err="1"/>
              <a:t>রাসুল</a:t>
            </a:r>
            <a:r>
              <a:rPr lang="en-US" dirty="0"/>
              <a:t> (</a:t>
            </a:r>
            <a:r>
              <a:rPr lang="en-US" dirty="0" err="1"/>
              <a:t>সঃ</a:t>
            </a:r>
            <a:r>
              <a:rPr lang="en-US" dirty="0"/>
              <a:t>) </a:t>
            </a:r>
            <a:r>
              <a:rPr lang="en-US" dirty="0" err="1"/>
              <a:t>বলেছেন</a:t>
            </a:r>
            <a:r>
              <a:rPr lang="en-US" dirty="0"/>
              <a:t>- </a:t>
            </a:r>
            <a:r>
              <a:rPr lang="en-US" dirty="0" err="1"/>
              <a:t>প্রত্যেক</a:t>
            </a:r>
            <a:r>
              <a:rPr lang="en-US" dirty="0"/>
              <a:t> </a:t>
            </a:r>
            <a:r>
              <a:rPr lang="en-US" dirty="0" err="1">
                <a:solidFill>
                  <a:schemeClr val="bg1"/>
                </a:solidFill>
              </a:rPr>
              <a:t>মুসলিম</a:t>
            </a:r>
            <a:r>
              <a:rPr lang="en-US" dirty="0">
                <a:solidFill>
                  <a:schemeClr val="bg1"/>
                </a:solidFill>
              </a:rPr>
              <a:t> </a:t>
            </a:r>
            <a:r>
              <a:rPr lang="en-US" dirty="0" err="1">
                <a:solidFill>
                  <a:schemeClr val="bg1"/>
                </a:solidFill>
              </a:rPr>
              <a:t>নর</a:t>
            </a:r>
            <a:r>
              <a:rPr lang="en-US" dirty="0">
                <a:solidFill>
                  <a:schemeClr val="bg1"/>
                </a:solidFill>
              </a:rPr>
              <a:t> </a:t>
            </a:r>
            <a:r>
              <a:rPr lang="en-US" dirty="0" err="1">
                <a:solidFill>
                  <a:schemeClr val="bg1"/>
                </a:solidFill>
              </a:rPr>
              <a:t>এবং</a:t>
            </a:r>
            <a:r>
              <a:rPr lang="en-US" dirty="0">
                <a:solidFill>
                  <a:schemeClr val="bg1"/>
                </a:solidFill>
              </a:rPr>
              <a:t> </a:t>
            </a:r>
            <a:r>
              <a:rPr lang="en-US" dirty="0" err="1">
                <a:solidFill>
                  <a:schemeClr val="bg1"/>
                </a:solidFill>
              </a:rPr>
              <a:t>নারীর</a:t>
            </a:r>
            <a:r>
              <a:rPr lang="en-US" dirty="0">
                <a:solidFill>
                  <a:schemeClr val="bg1"/>
                </a:solidFill>
              </a:rPr>
              <a:t> </a:t>
            </a:r>
            <a:r>
              <a:rPr lang="en-US" dirty="0" err="1">
                <a:solidFill>
                  <a:schemeClr val="bg1"/>
                </a:solidFill>
              </a:rPr>
              <a:t>জন্য</a:t>
            </a:r>
            <a:r>
              <a:rPr lang="en-US" dirty="0">
                <a:solidFill>
                  <a:schemeClr val="bg1"/>
                </a:solidFill>
              </a:rPr>
              <a:t> </a:t>
            </a:r>
            <a:r>
              <a:rPr lang="bn-IN" dirty="0">
                <a:solidFill>
                  <a:schemeClr val="bg1"/>
                </a:solidFill>
                <a:latin typeface="inherit"/>
              </a:rPr>
              <a:t>জ্ঞান</a:t>
            </a:r>
            <a:r>
              <a:rPr lang="en-US" dirty="0">
                <a:solidFill>
                  <a:schemeClr val="bg1"/>
                </a:solidFill>
                <a:latin typeface="inherit"/>
              </a:rPr>
              <a:t> </a:t>
            </a:r>
            <a:r>
              <a:rPr lang="en-US" dirty="0" err="1">
                <a:solidFill>
                  <a:schemeClr val="bg1"/>
                </a:solidFill>
                <a:latin typeface="inherit"/>
              </a:rPr>
              <a:t>অর্জন</a:t>
            </a:r>
            <a:r>
              <a:rPr lang="en-US" dirty="0">
                <a:solidFill>
                  <a:schemeClr val="bg1"/>
                </a:solidFill>
                <a:latin typeface="inherit"/>
              </a:rPr>
              <a:t> </a:t>
            </a:r>
            <a:r>
              <a:rPr lang="en-US" dirty="0" err="1">
                <a:solidFill>
                  <a:schemeClr val="bg1"/>
                </a:solidFill>
                <a:latin typeface="inherit"/>
              </a:rPr>
              <a:t>করা</a:t>
            </a:r>
            <a:r>
              <a:rPr lang="en-US" dirty="0">
                <a:solidFill>
                  <a:schemeClr val="bg1"/>
                </a:solidFill>
                <a:latin typeface="inherit"/>
              </a:rPr>
              <a:t> </a:t>
            </a:r>
            <a:r>
              <a:rPr lang="en-US" dirty="0" err="1">
                <a:solidFill>
                  <a:schemeClr val="bg1"/>
                </a:solidFill>
                <a:latin typeface="inherit"/>
              </a:rPr>
              <a:t>বাধ্যতামূলক</a:t>
            </a:r>
            <a:r>
              <a:rPr lang="en-US" dirty="0">
                <a:solidFill>
                  <a:schemeClr val="bg1"/>
                </a:solidFill>
                <a:latin typeface="inherit"/>
              </a:rPr>
              <a:t>। (</a:t>
            </a:r>
            <a:r>
              <a:rPr lang="en-US" dirty="0" err="1">
                <a:solidFill>
                  <a:schemeClr val="bg1"/>
                </a:solidFill>
                <a:latin typeface="inherit"/>
              </a:rPr>
              <a:t>সুনান</a:t>
            </a:r>
            <a:r>
              <a:rPr lang="en-US" dirty="0">
                <a:solidFill>
                  <a:schemeClr val="bg1"/>
                </a:solidFill>
                <a:latin typeface="inherit"/>
              </a:rPr>
              <a:t> </a:t>
            </a:r>
            <a:r>
              <a:rPr lang="en-US" dirty="0" err="1">
                <a:solidFill>
                  <a:schemeClr val="bg1"/>
                </a:solidFill>
                <a:latin typeface="inherit"/>
              </a:rPr>
              <a:t>ইবনে</a:t>
            </a:r>
            <a:r>
              <a:rPr lang="en-US" dirty="0">
                <a:solidFill>
                  <a:schemeClr val="bg1"/>
                </a:solidFill>
                <a:latin typeface="inherit"/>
              </a:rPr>
              <a:t> </a:t>
            </a:r>
            <a:r>
              <a:rPr lang="en-US" dirty="0" err="1">
                <a:solidFill>
                  <a:schemeClr val="bg1"/>
                </a:solidFill>
                <a:latin typeface="inherit"/>
              </a:rPr>
              <a:t>মাজাহ</a:t>
            </a:r>
            <a:r>
              <a:rPr lang="en-US" dirty="0">
                <a:solidFill>
                  <a:schemeClr val="bg1"/>
                </a:solidFill>
                <a:latin typeface="inherit"/>
              </a:rPr>
              <a:t> ২২৪)</a:t>
            </a:r>
            <a:endParaRPr lang="en-US" dirty="0">
              <a:solidFill>
                <a:schemeClr val="bg1"/>
              </a:solidFill>
            </a:endParaRPr>
          </a:p>
        </p:txBody>
      </p:sp>
      <p:sp>
        <p:nvSpPr>
          <p:cNvPr id="8" name="Oval Callout 7"/>
          <p:cNvSpPr/>
          <p:nvPr/>
        </p:nvSpPr>
        <p:spPr>
          <a:xfrm>
            <a:off x="6619741" y="211942"/>
            <a:ext cx="5293217" cy="2943382"/>
          </a:xfrm>
          <a:prstGeom prst="wedgeEllipseCallout">
            <a:avLst/>
          </a:prstGeom>
        </p:spPr>
        <p:style>
          <a:lnRef idx="2">
            <a:schemeClr val="accent6">
              <a:shade val="50000"/>
            </a:schemeClr>
          </a:lnRef>
          <a:fillRef idx="1">
            <a:schemeClr val="accent6"/>
          </a:fillRef>
          <a:effectRef idx="0">
            <a:schemeClr val="accent6"/>
          </a:effectRef>
          <a:fontRef idx="minor">
            <a:schemeClr val="lt1"/>
          </a:fontRef>
        </p:style>
        <p:txBody>
          <a:bodyPr rtlCol="0" anchor="ctr"/>
          <a:lstStyle/>
          <a:p>
            <a:pPr algn="ctr"/>
            <a:r>
              <a:rPr lang="en-US" dirty="0"/>
              <a:t>আল </a:t>
            </a:r>
            <a:r>
              <a:rPr lang="en-US" dirty="0" err="1"/>
              <a:t>কুরান</a:t>
            </a:r>
            <a:r>
              <a:rPr lang="en-US" dirty="0"/>
              <a:t> </a:t>
            </a:r>
            <a:r>
              <a:rPr lang="en-US" dirty="0" err="1"/>
              <a:t>সূরা</a:t>
            </a:r>
            <a:r>
              <a:rPr lang="en-US" dirty="0"/>
              <a:t> </a:t>
            </a:r>
            <a:r>
              <a:rPr lang="en-US" dirty="0" err="1"/>
              <a:t>আঝ</a:t>
            </a:r>
            <a:r>
              <a:rPr lang="en-US" dirty="0"/>
              <a:t> </a:t>
            </a:r>
            <a:r>
              <a:rPr lang="en-US" dirty="0" err="1"/>
              <a:t>ঝুমার</a:t>
            </a:r>
            <a:r>
              <a:rPr lang="en-US" dirty="0"/>
              <a:t>-(৩৯:৯) যারা </a:t>
            </a:r>
            <a:r>
              <a:rPr lang="en-US" dirty="0" err="1"/>
              <a:t>জানে</a:t>
            </a:r>
            <a:r>
              <a:rPr lang="en-US" dirty="0"/>
              <a:t>, </a:t>
            </a:r>
            <a:r>
              <a:rPr lang="en-US" dirty="0" err="1"/>
              <a:t>আর</a:t>
            </a:r>
            <a:r>
              <a:rPr lang="en-US" dirty="0"/>
              <a:t> যারা </a:t>
            </a:r>
            <a:r>
              <a:rPr lang="en-US" dirty="0" err="1"/>
              <a:t>জানে</a:t>
            </a:r>
            <a:r>
              <a:rPr lang="en-US" dirty="0"/>
              <a:t> </a:t>
            </a:r>
            <a:r>
              <a:rPr lang="en-US" dirty="0" err="1"/>
              <a:t>না</a:t>
            </a:r>
            <a:r>
              <a:rPr lang="en-US" dirty="0"/>
              <a:t> </a:t>
            </a:r>
            <a:r>
              <a:rPr lang="en-US" dirty="0" err="1"/>
              <a:t>তারা</a:t>
            </a:r>
            <a:r>
              <a:rPr lang="en-US" dirty="0"/>
              <a:t> </a:t>
            </a:r>
            <a:r>
              <a:rPr lang="en-US" dirty="0" err="1"/>
              <a:t>কি</a:t>
            </a:r>
            <a:r>
              <a:rPr lang="en-US" dirty="0"/>
              <a:t> </a:t>
            </a:r>
            <a:r>
              <a:rPr lang="en-US" dirty="0" err="1"/>
              <a:t>এক</a:t>
            </a:r>
            <a:r>
              <a:rPr lang="en-US" dirty="0"/>
              <a:t> </a:t>
            </a:r>
            <a:r>
              <a:rPr lang="en-US" dirty="0" err="1"/>
              <a:t>সমান</a:t>
            </a:r>
            <a:r>
              <a:rPr lang="en-US" dirty="0"/>
              <a:t>?? </a:t>
            </a:r>
            <a:r>
              <a:rPr lang="bn-IN" dirty="0">
                <a:solidFill>
                  <a:schemeClr val="bg1"/>
                </a:solidFill>
                <a:latin typeface="inherit"/>
              </a:rPr>
              <a:t>জ্ঞান</a:t>
            </a:r>
            <a:r>
              <a:rPr lang="en-US" dirty="0" err="1">
                <a:solidFill>
                  <a:schemeClr val="bg1"/>
                </a:solidFill>
                <a:latin typeface="inherit"/>
              </a:rPr>
              <a:t>বান</a:t>
            </a:r>
            <a:r>
              <a:rPr lang="en-US" dirty="0">
                <a:solidFill>
                  <a:schemeClr val="bg1"/>
                </a:solidFill>
                <a:latin typeface="inherit"/>
              </a:rPr>
              <a:t> </a:t>
            </a:r>
            <a:r>
              <a:rPr lang="en-US" dirty="0" err="1">
                <a:solidFill>
                  <a:schemeClr val="bg1"/>
                </a:solidFill>
                <a:latin typeface="inherit"/>
              </a:rPr>
              <a:t>ব্যাক্তিরাই</a:t>
            </a:r>
            <a:r>
              <a:rPr lang="en-US" dirty="0">
                <a:solidFill>
                  <a:schemeClr val="bg1"/>
                </a:solidFill>
                <a:latin typeface="inherit"/>
              </a:rPr>
              <a:t> </a:t>
            </a:r>
            <a:r>
              <a:rPr lang="en-US" dirty="0" err="1">
                <a:solidFill>
                  <a:schemeClr val="bg1"/>
                </a:solidFill>
                <a:latin typeface="inherit"/>
              </a:rPr>
              <a:t>উপদেশ</a:t>
            </a:r>
            <a:r>
              <a:rPr lang="en-US" dirty="0">
                <a:solidFill>
                  <a:schemeClr val="bg1"/>
                </a:solidFill>
                <a:latin typeface="inherit"/>
              </a:rPr>
              <a:t> </a:t>
            </a:r>
            <a:r>
              <a:rPr lang="en-US" dirty="0" err="1">
                <a:solidFill>
                  <a:schemeClr val="bg1"/>
                </a:solidFill>
                <a:latin typeface="inherit"/>
              </a:rPr>
              <a:t>গ্রহন</a:t>
            </a:r>
            <a:r>
              <a:rPr lang="en-US" dirty="0">
                <a:solidFill>
                  <a:schemeClr val="bg1"/>
                </a:solidFill>
                <a:latin typeface="inherit"/>
              </a:rPr>
              <a:t> </a:t>
            </a:r>
            <a:r>
              <a:rPr lang="en-US" dirty="0" err="1">
                <a:solidFill>
                  <a:schemeClr val="bg1"/>
                </a:solidFill>
                <a:latin typeface="inherit"/>
              </a:rPr>
              <a:t>করতে</a:t>
            </a:r>
            <a:r>
              <a:rPr lang="en-US" dirty="0">
                <a:solidFill>
                  <a:schemeClr val="bg1"/>
                </a:solidFill>
                <a:latin typeface="inherit"/>
              </a:rPr>
              <a:t> </a:t>
            </a:r>
            <a:r>
              <a:rPr lang="en-US" dirty="0" err="1">
                <a:solidFill>
                  <a:schemeClr val="bg1"/>
                </a:solidFill>
                <a:latin typeface="inherit"/>
              </a:rPr>
              <a:t>পারে</a:t>
            </a:r>
            <a:r>
              <a:rPr lang="en-US" dirty="0">
                <a:solidFill>
                  <a:schemeClr val="bg1"/>
                </a:solidFill>
                <a:latin typeface="inherit"/>
              </a:rPr>
              <a:t>??</a:t>
            </a:r>
            <a:endParaRPr lang="en-US" dirty="0">
              <a:solidFill>
                <a:schemeClr val="bg1"/>
              </a:solidFill>
            </a:endParaRPr>
          </a:p>
        </p:txBody>
      </p:sp>
      <p:sp>
        <p:nvSpPr>
          <p:cNvPr id="9" name="Oval Callout 8"/>
          <p:cNvSpPr/>
          <p:nvPr/>
        </p:nvSpPr>
        <p:spPr>
          <a:xfrm>
            <a:off x="122444" y="3258355"/>
            <a:ext cx="7366716" cy="2923504"/>
          </a:xfrm>
          <a:prstGeom prst="wedgeEllipseCallout">
            <a:avLst/>
          </a:prstGeom>
        </p:spPr>
        <p:style>
          <a:lnRef idx="2">
            <a:schemeClr val="accent6">
              <a:shade val="50000"/>
            </a:schemeClr>
          </a:lnRef>
          <a:fillRef idx="1">
            <a:schemeClr val="accent6"/>
          </a:fillRef>
          <a:effectRef idx="0">
            <a:schemeClr val="accent6"/>
          </a:effectRef>
          <a:fontRef idx="minor">
            <a:schemeClr val="lt1"/>
          </a:fontRef>
        </p:style>
        <p:txBody>
          <a:bodyPr rtlCol="0" anchor="ctr"/>
          <a:lstStyle/>
          <a:p>
            <a:pPr algn="ctr"/>
            <a:r>
              <a:rPr lang="en-US" dirty="0" err="1"/>
              <a:t>সূরা</a:t>
            </a:r>
            <a:r>
              <a:rPr lang="en-US" dirty="0"/>
              <a:t> </a:t>
            </a:r>
            <a:r>
              <a:rPr lang="en-US" dirty="0" err="1"/>
              <a:t>আলাক</a:t>
            </a:r>
            <a:r>
              <a:rPr lang="en-US" dirty="0"/>
              <a:t> (৯৬:১-৫) </a:t>
            </a:r>
            <a:r>
              <a:rPr lang="en-US" dirty="0" err="1"/>
              <a:t>পড়ো</a:t>
            </a:r>
            <a:r>
              <a:rPr lang="en-US" dirty="0"/>
              <a:t>, </a:t>
            </a:r>
            <a:r>
              <a:rPr lang="en-US" dirty="0" err="1"/>
              <a:t>তোমার</a:t>
            </a:r>
            <a:r>
              <a:rPr lang="en-US" dirty="0"/>
              <a:t> </a:t>
            </a:r>
            <a:r>
              <a:rPr lang="en-US" dirty="0" err="1"/>
              <a:t>মালিকের</a:t>
            </a:r>
            <a:r>
              <a:rPr lang="en-US" dirty="0"/>
              <a:t> </a:t>
            </a:r>
            <a:r>
              <a:rPr lang="en-US" dirty="0" err="1"/>
              <a:t>নামে</a:t>
            </a:r>
            <a:r>
              <a:rPr lang="en-US" dirty="0"/>
              <a:t>, </a:t>
            </a:r>
            <a:r>
              <a:rPr lang="en-US" dirty="0" err="1"/>
              <a:t>যিনি</a:t>
            </a:r>
            <a:r>
              <a:rPr lang="en-US" dirty="0"/>
              <a:t> </a:t>
            </a:r>
            <a:r>
              <a:rPr lang="en-US" dirty="0" err="1"/>
              <a:t>সৃষ্টি</a:t>
            </a:r>
            <a:r>
              <a:rPr lang="en-US" dirty="0"/>
              <a:t> </a:t>
            </a:r>
            <a:r>
              <a:rPr lang="en-US" dirty="0" err="1"/>
              <a:t>করেছেন</a:t>
            </a:r>
            <a:r>
              <a:rPr lang="en-US" dirty="0"/>
              <a:t>। </a:t>
            </a:r>
            <a:r>
              <a:rPr lang="en-US" dirty="0" err="1"/>
              <a:t>যিনি</a:t>
            </a:r>
            <a:r>
              <a:rPr lang="en-US" dirty="0"/>
              <a:t> </a:t>
            </a:r>
            <a:r>
              <a:rPr lang="en-US" dirty="0" err="1"/>
              <a:t>মানুষকে</a:t>
            </a:r>
            <a:r>
              <a:rPr lang="en-US" dirty="0"/>
              <a:t> </a:t>
            </a:r>
            <a:r>
              <a:rPr lang="en-US" dirty="0" err="1"/>
              <a:t>সৃষ্টি</a:t>
            </a:r>
            <a:r>
              <a:rPr lang="en-US" dirty="0"/>
              <a:t> </a:t>
            </a:r>
            <a:r>
              <a:rPr lang="en-US" dirty="0" err="1"/>
              <a:t>করেছেন</a:t>
            </a:r>
            <a:r>
              <a:rPr lang="en-US" dirty="0"/>
              <a:t> </a:t>
            </a:r>
            <a:r>
              <a:rPr lang="en-US" dirty="0" err="1"/>
              <a:t>ঝুলন্ত</a:t>
            </a:r>
            <a:r>
              <a:rPr lang="en-US" dirty="0"/>
              <a:t> </a:t>
            </a:r>
            <a:r>
              <a:rPr lang="en-US" dirty="0" err="1"/>
              <a:t>বস্তু</a:t>
            </a:r>
            <a:r>
              <a:rPr lang="en-US" dirty="0"/>
              <a:t> </a:t>
            </a:r>
            <a:r>
              <a:rPr lang="en-US" dirty="0" err="1"/>
              <a:t>থেকে</a:t>
            </a:r>
            <a:r>
              <a:rPr lang="en-US" dirty="0"/>
              <a:t>। </a:t>
            </a:r>
            <a:r>
              <a:rPr lang="en-US" dirty="0" err="1"/>
              <a:t>পড়ো</a:t>
            </a:r>
            <a:r>
              <a:rPr lang="en-US" dirty="0"/>
              <a:t> </a:t>
            </a:r>
            <a:r>
              <a:rPr lang="en-US" dirty="0" err="1"/>
              <a:t>এবং</a:t>
            </a:r>
            <a:r>
              <a:rPr lang="en-US" dirty="0"/>
              <a:t> (</a:t>
            </a:r>
            <a:r>
              <a:rPr lang="en-US" dirty="0" err="1"/>
              <a:t>জেনে</a:t>
            </a:r>
            <a:r>
              <a:rPr lang="en-US" dirty="0"/>
              <a:t> </a:t>
            </a:r>
            <a:r>
              <a:rPr lang="en-US" dirty="0" err="1"/>
              <a:t>রাখো</a:t>
            </a:r>
            <a:r>
              <a:rPr lang="en-US" dirty="0"/>
              <a:t>) </a:t>
            </a:r>
            <a:r>
              <a:rPr lang="en-US" dirty="0" err="1"/>
              <a:t>তোমার</a:t>
            </a:r>
            <a:r>
              <a:rPr lang="en-US" dirty="0"/>
              <a:t> </a:t>
            </a:r>
            <a:r>
              <a:rPr lang="en-US" dirty="0" err="1"/>
              <a:t>সৃষ্টিকর্তা</a:t>
            </a:r>
            <a:r>
              <a:rPr lang="en-US" dirty="0"/>
              <a:t> </a:t>
            </a:r>
            <a:r>
              <a:rPr lang="en-US" dirty="0" err="1"/>
              <a:t>বড়</a:t>
            </a:r>
            <a:r>
              <a:rPr lang="en-US" dirty="0"/>
              <a:t> </a:t>
            </a:r>
            <a:r>
              <a:rPr lang="en-US" dirty="0" err="1"/>
              <a:t>মেহেরবান</a:t>
            </a:r>
            <a:r>
              <a:rPr lang="en-US" dirty="0"/>
              <a:t>। </a:t>
            </a:r>
            <a:r>
              <a:rPr lang="en-US" dirty="0" err="1"/>
              <a:t>তিনি</a:t>
            </a:r>
            <a:r>
              <a:rPr lang="en-US" dirty="0"/>
              <a:t> </a:t>
            </a:r>
            <a:r>
              <a:rPr lang="en-US" dirty="0" err="1"/>
              <a:t>মানুষকে</a:t>
            </a:r>
            <a:r>
              <a:rPr lang="en-US" dirty="0"/>
              <a:t> </a:t>
            </a:r>
            <a:r>
              <a:rPr lang="en-US" dirty="0" err="1"/>
              <a:t>কলম</a:t>
            </a:r>
            <a:r>
              <a:rPr lang="en-US" dirty="0"/>
              <a:t> </a:t>
            </a:r>
            <a:r>
              <a:rPr lang="en-US" dirty="0" err="1"/>
              <a:t>দ্বারা</a:t>
            </a:r>
            <a:r>
              <a:rPr lang="en-US" dirty="0"/>
              <a:t> </a:t>
            </a:r>
            <a:r>
              <a:rPr lang="en-US" dirty="0" err="1"/>
              <a:t>শিখিয়েছেন</a:t>
            </a:r>
            <a:r>
              <a:rPr lang="en-US" dirty="0"/>
              <a:t> ।  </a:t>
            </a:r>
            <a:r>
              <a:rPr lang="en-US" dirty="0" err="1"/>
              <a:t>তিনি</a:t>
            </a:r>
            <a:r>
              <a:rPr lang="en-US" dirty="0"/>
              <a:t> </a:t>
            </a:r>
            <a:r>
              <a:rPr lang="en-US" dirty="0" err="1"/>
              <a:t>মানুষকে</a:t>
            </a:r>
            <a:r>
              <a:rPr lang="en-US" dirty="0"/>
              <a:t> </a:t>
            </a:r>
            <a:r>
              <a:rPr lang="en-US" dirty="0" err="1"/>
              <a:t>শিখিয়েছেন</a:t>
            </a:r>
            <a:r>
              <a:rPr lang="en-US" dirty="0"/>
              <a:t> </a:t>
            </a:r>
            <a:r>
              <a:rPr lang="en-US" dirty="0" err="1"/>
              <a:t>যা</a:t>
            </a:r>
            <a:r>
              <a:rPr lang="en-US" dirty="0"/>
              <a:t> </a:t>
            </a:r>
            <a:r>
              <a:rPr lang="en-US" dirty="0" err="1"/>
              <a:t>সে</a:t>
            </a:r>
            <a:r>
              <a:rPr lang="en-US" dirty="0"/>
              <a:t> </a:t>
            </a:r>
            <a:r>
              <a:rPr lang="en-US" dirty="0" err="1"/>
              <a:t>জানতো</a:t>
            </a:r>
            <a:r>
              <a:rPr lang="en-US" dirty="0"/>
              <a:t> </a:t>
            </a:r>
            <a:r>
              <a:rPr lang="en-US" dirty="0" err="1"/>
              <a:t>না</a:t>
            </a:r>
            <a:r>
              <a:rPr lang="en-US" dirty="0"/>
              <a:t>। </a:t>
            </a:r>
          </a:p>
        </p:txBody>
      </p:sp>
      <p:sp>
        <p:nvSpPr>
          <p:cNvPr id="10" name="Oval Callout 9"/>
          <p:cNvSpPr/>
          <p:nvPr/>
        </p:nvSpPr>
        <p:spPr>
          <a:xfrm>
            <a:off x="8487178" y="4134118"/>
            <a:ext cx="3099515" cy="1880316"/>
          </a:xfrm>
          <a:prstGeom prst="wedgeEllipseCallout">
            <a:avLst/>
          </a:prstGeom>
        </p:spPr>
        <p:style>
          <a:lnRef idx="2">
            <a:schemeClr val="accent6">
              <a:shade val="50000"/>
            </a:schemeClr>
          </a:lnRef>
          <a:fillRef idx="1">
            <a:schemeClr val="accent6"/>
          </a:fillRef>
          <a:effectRef idx="0">
            <a:schemeClr val="accent6"/>
          </a:effectRef>
          <a:fontRef idx="minor">
            <a:schemeClr val="lt1"/>
          </a:fontRef>
        </p:style>
        <p:txBody>
          <a:bodyPr rtlCol="0" anchor="ctr"/>
          <a:lstStyle/>
          <a:p>
            <a:pPr algn="ctr"/>
            <a:r>
              <a:rPr lang="en-US" dirty="0" err="1"/>
              <a:t>যদি</a:t>
            </a:r>
            <a:r>
              <a:rPr lang="en-US" dirty="0"/>
              <a:t> </a:t>
            </a:r>
            <a:r>
              <a:rPr lang="en-US" dirty="0" err="1"/>
              <a:t>কোন</a:t>
            </a:r>
            <a:r>
              <a:rPr lang="en-US" dirty="0"/>
              <a:t>  </a:t>
            </a:r>
            <a:r>
              <a:rPr lang="en-US" dirty="0" err="1"/>
              <a:t>মুসলিম</a:t>
            </a:r>
            <a:r>
              <a:rPr lang="en-US" dirty="0"/>
              <a:t> </a:t>
            </a:r>
            <a:r>
              <a:rPr lang="en-US" dirty="0" err="1"/>
              <a:t>বলে</a:t>
            </a:r>
            <a:r>
              <a:rPr lang="en-US" dirty="0"/>
              <a:t>, </a:t>
            </a:r>
            <a:r>
              <a:rPr lang="en-US" dirty="0" err="1"/>
              <a:t>মেয়েদের</a:t>
            </a:r>
            <a:r>
              <a:rPr lang="en-US" dirty="0"/>
              <a:t> </a:t>
            </a:r>
            <a:r>
              <a:rPr lang="bn-IN" dirty="0">
                <a:solidFill>
                  <a:schemeClr val="bg1"/>
                </a:solidFill>
                <a:latin typeface="inherit"/>
              </a:rPr>
              <a:t>জ্ঞান</a:t>
            </a:r>
            <a:r>
              <a:rPr lang="en-US" dirty="0">
                <a:solidFill>
                  <a:schemeClr val="bg1"/>
                </a:solidFill>
                <a:latin typeface="inherit"/>
              </a:rPr>
              <a:t> </a:t>
            </a:r>
            <a:r>
              <a:rPr lang="en-US" dirty="0" err="1">
                <a:solidFill>
                  <a:schemeClr val="bg1"/>
                </a:solidFill>
                <a:latin typeface="inherit"/>
              </a:rPr>
              <a:t>অর্জন</a:t>
            </a:r>
            <a:r>
              <a:rPr lang="en-US" dirty="0">
                <a:solidFill>
                  <a:schemeClr val="bg1"/>
                </a:solidFill>
                <a:latin typeface="inherit"/>
              </a:rPr>
              <a:t> </a:t>
            </a:r>
            <a:r>
              <a:rPr lang="en-US" dirty="0" err="1">
                <a:solidFill>
                  <a:schemeClr val="bg1"/>
                </a:solidFill>
                <a:latin typeface="inherit"/>
              </a:rPr>
              <a:t>করার</a:t>
            </a:r>
            <a:r>
              <a:rPr lang="en-US" dirty="0">
                <a:solidFill>
                  <a:schemeClr val="bg1"/>
                </a:solidFill>
                <a:latin typeface="inherit"/>
              </a:rPr>
              <a:t> </a:t>
            </a:r>
            <a:r>
              <a:rPr lang="en-US" dirty="0" err="1">
                <a:solidFill>
                  <a:schemeClr val="bg1"/>
                </a:solidFill>
                <a:latin typeface="inherit"/>
              </a:rPr>
              <a:t>দরকার</a:t>
            </a:r>
            <a:r>
              <a:rPr lang="en-US" dirty="0">
                <a:solidFill>
                  <a:schemeClr val="bg1"/>
                </a:solidFill>
                <a:latin typeface="inherit"/>
              </a:rPr>
              <a:t> </a:t>
            </a:r>
            <a:r>
              <a:rPr lang="en-US" dirty="0" err="1">
                <a:solidFill>
                  <a:schemeClr val="bg1"/>
                </a:solidFill>
                <a:latin typeface="inherit"/>
              </a:rPr>
              <a:t>নাই</a:t>
            </a:r>
            <a:r>
              <a:rPr lang="en-US" dirty="0">
                <a:solidFill>
                  <a:schemeClr val="bg1"/>
                </a:solidFill>
                <a:latin typeface="inherit"/>
              </a:rPr>
              <a:t>, </a:t>
            </a:r>
            <a:r>
              <a:rPr lang="en-US" dirty="0" err="1">
                <a:solidFill>
                  <a:schemeClr val="bg1"/>
                </a:solidFill>
                <a:latin typeface="inherit"/>
              </a:rPr>
              <a:t>তাহলে</a:t>
            </a:r>
            <a:r>
              <a:rPr lang="en-US" dirty="0">
                <a:solidFill>
                  <a:schemeClr val="bg1"/>
                </a:solidFill>
                <a:latin typeface="inherit"/>
              </a:rPr>
              <a:t> </a:t>
            </a:r>
            <a:r>
              <a:rPr lang="en-US" dirty="0" err="1">
                <a:solidFill>
                  <a:schemeClr val="bg1"/>
                </a:solidFill>
                <a:latin typeface="inherit"/>
              </a:rPr>
              <a:t>তিনি</a:t>
            </a:r>
            <a:r>
              <a:rPr lang="en-US" dirty="0">
                <a:solidFill>
                  <a:schemeClr val="bg1"/>
                </a:solidFill>
                <a:latin typeface="inherit"/>
              </a:rPr>
              <a:t> </a:t>
            </a:r>
            <a:r>
              <a:rPr lang="en-US" dirty="0" err="1">
                <a:solidFill>
                  <a:schemeClr val="bg1"/>
                </a:solidFill>
                <a:latin typeface="inherit"/>
              </a:rPr>
              <a:t>ভুল</a:t>
            </a:r>
            <a:r>
              <a:rPr lang="en-US" dirty="0">
                <a:solidFill>
                  <a:schemeClr val="bg1"/>
                </a:solidFill>
                <a:latin typeface="inherit"/>
              </a:rPr>
              <a:t> </a:t>
            </a:r>
            <a:r>
              <a:rPr lang="en-US" dirty="0" err="1">
                <a:solidFill>
                  <a:schemeClr val="bg1"/>
                </a:solidFill>
                <a:latin typeface="inherit"/>
              </a:rPr>
              <a:t>বলে</a:t>
            </a:r>
            <a:r>
              <a:rPr lang="en-US" dirty="0">
                <a:solidFill>
                  <a:schemeClr val="bg1"/>
                </a:solidFill>
                <a:latin typeface="inherit"/>
              </a:rPr>
              <a:t>। </a:t>
            </a:r>
            <a:endParaRPr lang="en-US" dirty="0">
              <a:solidFill>
                <a:schemeClr val="bg1"/>
              </a:solidFill>
            </a:endParaRPr>
          </a:p>
        </p:txBody>
      </p:sp>
      <p:sp>
        <p:nvSpPr>
          <p:cNvPr id="6" name="Slide Number Placeholder 5"/>
          <p:cNvSpPr>
            <a:spLocks noGrp="1"/>
          </p:cNvSpPr>
          <p:nvPr>
            <p:ph type="sldNum" sz="quarter" idx="12"/>
          </p:nvPr>
        </p:nvSpPr>
        <p:spPr/>
        <p:txBody>
          <a:bodyPr/>
          <a:lstStyle/>
          <a:p>
            <a:fld id="{FECC332B-882E-4129-ABBA-696D76EBE626}" type="slidenum">
              <a:rPr lang="en-US" smtClean="0"/>
              <a:t>29</a:t>
            </a:fld>
            <a:endParaRPr lang="en-US"/>
          </a:p>
        </p:txBody>
      </p:sp>
      <p:sp>
        <p:nvSpPr>
          <p:cNvPr id="11" name="Oval Callout 10"/>
          <p:cNvSpPr/>
          <p:nvPr/>
        </p:nvSpPr>
        <p:spPr>
          <a:xfrm>
            <a:off x="0" y="6254897"/>
            <a:ext cx="1026941" cy="466578"/>
          </a:xfrm>
          <a:prstGeom prst="wedgeEllipseCallout">
            <a:avLst/>
          </a:prstGeom>
          <a:ln>
            <a:noFill/>
          </a:ln>
          <a:effectLst>
            <a:outerShdw blurRad="149987" dist="250190" dir="8460000" algn="ctr">
              <a:srgbClr val="000000">
                <a:alpha val="28000"/>
              </a:srgbClr>
            </a:outerShdw>
          </a:effectLst>
          <a:scene3d>
            <a:camera prst="orthographicFront">
              <a:rot lat="0" lon="0" rev="0"/>
            </a:camera>
            <a:lightRig rig="contrasting" dir="t">
              <a:rot lat="0" lon="0" rev="1500000"/>
            </a:lightRig>
          </a:scene3d>
          <a:sp3d prstMaterial="metal">
            <a:bevelT w="88900" h="88900"/>
          </a:sp3d>
        </p:spPr>
        <p:style>
          <a:lnRef idx="2">
            <a:schemeClr val="accent6">
              <a:shade val="50000"/>
            </a:schemeClr>
          </a:lnRef>
          <a:fillRef idx="1">
            <a:schemeClr val="accent6"/>
          </a:fillRef>
          <a:effectRef idx="0">
            <a:schemeClr val="accent6"/>
          </a:effectRef>
          <a:fontRef idx="minor">
            <a:schemeClr val="lt1"/>
          </a:fontRef>
        </p:style>
        <p:txBody>
          <a:bodyPr rtlCol="0" anchor="ctr"/>
          <a:lstStyle/>
          <a:p>
            <a:pPr algn="ctr"/>
            <a:r>
              <a:rPr lang="en-US" dirty="0"/>
              <a:t>উত্তর  </a:t>
            </a:r>
          </a:p>
        </p:txBody>
      </p:sp>
      <p:sp>
        <p:nvSpPr>
          <p:cNvPr id="12" name="Oval Callout 11"/>
          <p:cNvSpPr/>
          <p:nvPr/>
        </p:nvSpPr>
        <p:spPr>
          <a:xfrm>
            <a:off x="0" y="0"/>
            <a:ext cx="1026941" cy="466578"/>
          </a:xfrm>
          <a:prstGeom prst="wedgeEllipseCallout">
            <a:avLst/>
          </a:prstGeom>
          <a:ln>
            <a:noFill/>
          </a:ln>
          <a:effectLst>
            <a:outerShdw blurRad="107950" dist="12700" dir="5400000" algn="ctr">
              <a:srgbClr val="000000"/>
            </a:outerShdw>
          </a:effectLst>
          <a:scene3d>
            <a:camera prst="orthographicFront">
              <a:rot lat="0" lon="0" rev="0"/>
            </a:camera>
            <a:lightRig rig="soft" dir="t">
              <a:rot lat="0" lon="0" rev="0"/>
            </a:lightRig>
          </a:scene3d>
          <a:sp3d contourW="44450" prstMaterial="matte">
            <a:bevelT w="63500" h="63500" prst="artDeco"/>
            <a:contourClr>
              <a:srgbClr val="FFFFFF"/>
            </a:contourClr>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a:t>প্রশ্ন </a:t>
            </a:r>
          </a:p>
        </p:txBody>
      </p:sp>
    </p:spTree>
    <p:extLst>
      <p:ext uri="{BB962C8B-B14F-4D97-AF65-F5344CB8AC3E}">
        <p14:creationId xmlns:p14="http://schemas.microsoft.com/office/powerpoint/2010/main" val="1399756305"/>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Oval Callout 2"/>
          <p:cNvSpPr/>
          <p:nvPr/>
        </p:nvSpPr>
        <p:spPr>
          <a:xfrm>
            <a:off x="3458072" y="1802482"/>
            <a:ext cx="4971245" cy="2125014"/>
          </a:xfrm>
          <a:prstGeom prst="wedgeEllipseCallout">
            <a:avLst/>
          </a:prstGeom>
        </p:spPr>
        <p:style>
          <a:lnRef idx="2">
            <a:schemeClr val="accent6">
              <a:shade val="50000"/>
            </a:schemeClr>
          </a:lnRef>
          <a:fillRef idx="1">
            <a:schemeClr val="accent6"/>
          </a:fillRef>
          <a:effectRef idx="0">
            <a:schemeClr val="accent6"/>
          </a:effectRef>
          <a:fontRef idx="minor">
            <a:schemeClr val="lt1"/>
          </a:fontRef>
        </p:style>
        <p:txBody>
          <a:bodyPr rtlCol="0" anchor="ctr"/>
          <a:lstStyle/>
          <a:p>
            <a:pPr algn="ctr"/>
            <a:r>
              <a:rPr lang="en-US" dirty="0" err="1"/>
              <a:t>রাসুল</a:t>
            </a:r>
            <a:r>
              <a:rPr lang="en-US" dirty="0"/>
              <a:t> (</a:t>
            </a:r>
            <a:r>
              <a:rPr lang="en-US" dirty="0" err="1"/>
              <a:t>সঃ</a:t>
            </a:r>
            <a:r>
              <a:rPr lang="en-US" dirty="0"/>
              <a:t>) </a:t>
            </a:r>
            <a:r>
              <a:rPr lang="en-US" dirty="0" err="1"/>
              <a:t>বলেছেন</a:t>
            </a:r>
            <a:r>
              <a:rPr lang="en-US" dirty="0"/>
              <a:t>- </a:t>
            </a:r>
            <a:r>
              <a:rPr lang="en-US" dirty="0" err="1"/>
              <a:t>বিশ্বাসীরা</a:t>
            </a:r>
            <a:r>
              <a:rPr lang="en-US" dirty="0"/>
              <a:t> </a:t>
            </a:r>
            <a:r>
              <a:rPr lang="en-US" dirty="0" err="1"/>
              <a:t>জান্নাতে</a:t>
            </a:r>
            <a:r>
              <a:rPr lang="en-US" dirty="0"/>
              <a:t> </a:t>
            </a:r>
            <a:r>
              <a:rPr lang="en-US" dirty="0" err="1"/>
              <a:t>যাওয়ার</a:t>
            </a:r>
            <a:r>
              <a:rPr lang="en-US" dirty="0"/>
              <a:t> </a:t>
            </a:r>
            <a:r>
              <a:rPr lang="en-US" dirty="0" err="1"/>
              <a:t>আগ</a:t>
            </a:r>
            <a:r>
              <a:rPr lang="en-US" dirty="0"/>
              <a:t> </a:t>
            </a:r>
            <a:r>
              <a:rPr lang="en-US" dirty="0" err="1"/>
              <a:t>পর্যন্ত</a:t>
            </a:r>
            <a:r>
              <a:rPr lang="en-US" dirty="0"/>
              <a:t> </a:t>
            </a:r>
            <a:r>
              <a:rPr lang="en-US" dirty="0" err="1"/>
              <a:t>বিদ্যা</a:t>
            </a:r>
            <a:r>
              <a:rPr lang="en-US" dirty="0"/>
              <a:t> </a:t>
            </a:r>
            <a:r>
              <a:rPr lang="en-US" dirty="0" err="1"/>
              <a:t>অর্জন</a:t>
            </a:r>
            <a:r>
              <a:rPr lang="en-US" dirty="0"/>
              <a:t> </a:t>
            </a:r>
            <a:r>
              <a:rPr lang="en-US" dirty="0" err="1"/>
              <a:t>করে</a:t>
            </a:r>
            <a:r>
              <a:rPr lang="en-US" dirty="0"/>
              <a:t> </a:t>
            </a:r>
            <a:r>
              <a:rPr lang="en-US" dirty="0" err="1"/>
              <a:t>সন্তুষ্ট</a:t>
            </a:r>
            <a:r>
              <a:rPr lang="en-US" dirty="0"/>
              <a:t> </a:t>
            </a:r>
            <a:r>
              <a:rPr lang="en-US" dirty="0" err="1"/>
              <a:t>হবে</a:t>
            </a:r>
            <a:r>
              <a:rPr lang="en-US" dirty="0"/>
              <a:t> </a:t>
            </a:r>
            <a:r>
              <a:rPr lang="en-US" dirty="0" err="1"/>
              <a:t>না</a:t>
            </a:r>
            <a:r>
              <a:rPr lang="en-US" dirty="0">
                <a:solidFill>
                  <a:schemeClr val="bg1"/>
                </a:solidFill>
              </a:rPr>
              <a:t>।</a:t>
            </a:r>
            <a:r>
              <a:rPr lang="en-US" dirty="0">
                <a:solidFill>
                  <a:schemeClr val="bg1"/>
                </a:solidFill>
                <a:latin typeface="inherit"/>
              </a:rPr>
              <a:t>(</a:t>
            </a:r>
            <a:r>
              <a:rPr lang="en-US" dirty="0" err="1">
                <a:solidFill>
                  <a:schemeClr val="bg1"/>
                </a:solidFill>
                <a:latin typeface="inherit"/>
              </a:rPr>
              <a:t>সুনানে</a:t>
            </a:r>
            <a:r>
              <a:rPr lang="en-US" dirty="0">
                <a:solidFill>
                  <a:schemeClr val="bg1"/>
                </a:solidFill>
                <a:latin typeface="inherit"/>
              </a:rPr>
              <a:t> আল </a:t>
            </a:r>
            <a:r>
              <a:rPr lang="en-US" dirty="0" err="1">
                <a:solidFill>
                  <a:schemeClr val="bg1"/>
                </a:solidFill>
                <a:latin typeface="inherit"/>
              </a:rPr>
              <a:t>তিরমিদি</a:t>
            </a:r>
            <a:r>
              <a:rPr lang="en-US" dirty="0">
                <a:solidFill>
                  <a:schemeClr val="bg1"/>
                </a:solidFill>
                <a:latin typeface="inherit"/>
              </a:rPr>
              <a:t> ২৬৮৬)</a:t>
            </a:r>
            <a:endParaRPr lang="en-US" dirty="0">
              <a:solidFill>
                <a:schemeClr val="bg1"/>
              </a:solidFill>
            </a:endParaRPr>
          </a:p>
        </p:txBody>
      </p:sp>
      <p:sp>
        <p:nvSpPr>
          <p:cNvPr id="6" name="Slide Number Placeholder 5"/>
          <p:cNvSpPr>
            <a:spLocks noGrp="1"/>
          </p:cNvSpPr>
          <p:nvPr>
            <p:ph type="sldNum" sz="quarter" idx="12"/>
          </p:nvPr>
        </p:nvSpPr>
        <p:spPr/>
        <p:txBody>
          <a:bodyPr/>
          <a:lstStyle/>
          <a:p>
            <a:fld id="{FECC332B-882E-4129-ABBA-696D76EBE626}" type="slidenum">
              <a:rPr lang="en-US" smtClean="0"/>
              <a:t>30</a:t>
            </a:fld>
            <a:endParaRPr lang="en-US"/>
          </a:p>
        </p:txBody>
      </p:sp>
      <p:sp>
        <p:nvSpPr>
          <p:cNvPr id="7" name="Oval Callout 6"/>
          <p:cNvSpPr/>
          <p:nvPr/>
        </p:nvSpPr>
        <p:spPr>
          <a:xfrm>
            <a:off x="0" y="6254897"/>
            <a:ext cx="1026941" cy="466578"/>
          </a:xfrm>
          <a:prstGeom prst="wedgeEllipseCallout">
            <a:avLst/>
          </a:prstGeom>
          <a:ln>
            <a:noFill/>
          </a:ln>
          <a:effectLst>
            <a:outerShdw blurRad="149987" dist="250190" dir="8460000" algn="ctr">
              <a:srgbClr val="000000">
                <a:alpha val="28000"/>
              </a:srgbClr>
            </a:outerShdw>
          </a:effectLst>
          <a:scene3d>
            <a:camera prst="orthographicFront">
              <a:rot lat="0" lon="0" rev="0"/>
            </a:camera>
            <a:lightRig rig="contrasting" dir="t">
              <a:rot lat="0" lon="0" rev="1500000"/>
            </a:lightRig>
          </a:scene3d>
          <a:sp3d prstMaterial="metal">
            <a:bevelT w="88900" h="88900"/>
          </a:sp3d>
        </p:spPr>
        <p:style>
          <a:lnRef idx="2">
            <a:schemeClr val="accent6">
              <a:shade val="50000"/>
            </a:schemeClr>
          </a:lnRef>
          <a:fillRef idx="1">
            <a:schemeClr val="accent6"/>
          </a:fillRef>
          <a:effectRef idx="0">
            <a:schemeClr val="accent6"/>
          </a:effectRef>
          <a:fontRef idx="minor">
            <a:schemeClr val="lt1"/>
          </a:fontRef>
        </p:style>
        <p:txBody>
          <a:bodyPr rtlCol="0" anchor="ctr"/>
          <a:lstStyle/>
          <a:p>
            <a:pPr algn="ctr"/>
            <a:r>
              <a:rPr lang="en-US" dirty="0"/>
              <a:t>উত্তর  </a:t>
            </a:r>
          </a:p>
        </p:txBody>
      </p:sp>
      <p:sp>
        <p:nvSpPr>
          <p:cNvPr id="8" name="Oval Callout 7"/>
          <p:cNvSpPr/>
          <p:nvPr/>
        </p:nvSpPr>
        <p:spPr>
          <a:xfrm>
            <a:off x="0" y="0"/>
            <a:ext cx="1026941" cy="466578"/>
          </a:xfrm>
          <a:prstGeom prst="wedgeEllipseCallout">
            <a:avLst/>
          </a:prstGeom>
          <a:ln>
            <a:noFill/>
          </a:ln>
          <a:effectLst>
            <a:outerShdw blurRad="107950" dist="12700" dir="5400000" algn="ctr">
              <a:srgbClr val="000000"/>
            </a:outerShdw>
          </a:effectLst>
          <a:scene3d>
            <a:camera prst="orthographicFront">
              <a:rot lat="0" lon="0" rev="0"/>
            </a:camera>
            <a:lightRig rig="soft" dir="t">
              <a:rot lat="0" lon="0" rev="0"/>
            </a:lightRig>
          </a:scene3d>
          <a:sp3d contourW="44450" prstMaterial="matte">
            <a:bevelT w="63500" h="63500" prst="artDeco"/>
            <a:contourClr>
              <a:srgbClr val="FFFFFF"/>
            </a:contourClr>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a:t>প্রশ্ন </a:t>
            </a:r>
          </a:p>
        </p:txBody>
      </p:sp>
    </p:spTree>
    <p:extLst>
      <p:ext uri="{BB962C8B-B14F-4D97-AF65-F5344CB8AC3E}">
        <p14:creationId xmlns:p14="http://schemas.microsoft.com/office/powerpoint/2010/main" val="2058909007"/>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p:cNvSpPr>
            <a:spLocks noGrp="1"/>
          </p:cNvSpPr>
          <p:nvPr>
            <p:ph type="sldNum" sz="quarter" idx="12"/>
          </p:nvPr>
        </p:nvSpPr>
        <p:spPr/>
        <p:txBody>
          <a:bodyPr/>
          <a:lstStyle/>
          <a:p>
            <a:fld id="{FECC332B-882E-4129-ABBA-696D76EBE626}" type="slidenum">
              <a:rPr lang="en-US" smtClean="0"/>
              <a:t>31</a:t>
            </a:fld>
            <a:endParaRPr lang="en-US"/>
          </a:p>
        </p:txBody>
      </p:sp>
      <p:sp>
        <p:nvSpPr>
          <p:cNvPr id="3" name="Oval Callout 2"/>
          <p:cNvSpPr/>
          <p:nvPr/>
        </p:nvSpPr>
        <p:spPr>
          <a:xfrm>
            <a:off x="2123381" y="2049473"/>
            <a:ext cx="8461611" cy="3916907"/>
          </a:xfrm>
          <a:prstGeom prst="wedgeEllipseCallout">
            <a:avLst/>
          </a:prstGeom>
        </p:spPr>
        <p:style>
          <a:lnRef idx="2">
            <a:schemeClr val="accent6">
              <a:shade val="50000"/>
            </a:schemeClr>
          </a:lnRef>
          <a:fillRef idx="1">
            <a:schemeClr val="accent6"/>
          </a:fillRef>
          <a:effectRef idx="0">
            <a:schemeClr val="accent6"/>
          </a:effectRef>
          <a:fontRef idx="minor">
            <a:schemeClr val="lt1"/>
          </a:fontRef>
        </p:style>
        <p:txBody>
          <a:bodyPr rtlCol="0" anchor="ctr"/>
          <a:lstStyle/>
          <a:p>
            <a:pPr algn="ctr"/>
            <a:r>
              <a:rPr lang="en-US" dirty="0" err="1"/>
              <a:t>আল</a:t>
            </a:r>
            <a:r>
              <a:rPr lang="en-US" dirty="0"/>
              <a:t> </a:t>
            </a:r>
            <a:r>
              <a:rPr lang="en-US" dirty="0" err="1"/>
              <a:t>কুরআন</a:t>
            </a:r>
            <a:r>
              <a:rPr lang="en-US" dirty="0"/>
              <a:t> </a:t>
            </a:r>
            <a:r>
              <a:rPr lang="en-US" dirty="0" err="1"/>
              <a:t>সুরা</a:t>
            </a:r>
            <a:r>
              <a:rPr lang="en-US" dirty="0"/>
              <a:t> </a:t>
            </a:r>
            <a:r>
              <a:rPr lang="en-US" dirty="0" err="1"/>
              <a:t>আন</a:t>
            </a:r>
            <a:r>
              <a:rPr lang="en-US" dirty="0"/>
              <a:t> </a:t>
            </a:r>
            <a:r>
              <a:rPr lang="en-US" dirty="0" err="1"/>
              <a:t>নেসা</a:t>
            </a:r>
            <a:r>
              <a:rPr lang="en-US" dirty="0"/>
              <a:t> (৪:১৩৫) </a:t>
            </a:r>
            <a:r>
              <a:rPr lang="en-US" dirty="0" err="1"/>
              <a:t>হে</a:t>
            </a:r>
            <a:r>
              <a:rPr lang="en-US" dirty="0"/>
              <a:t> </a:t>
            </a:r>
            <a:r>
              <a:rPr lang="en-US" dirty="0" err="1"/>
              <a:t>ঈমানদাররা</a:t>
            </a:r>
            <a:r>
              <a:rPr lang="en-US" dirty="0"/>
              <a:t>, </a:t>
            </a:r>
            <a:r>
              <a:rPr lang="en-US" dirty="0" err="1"/>
              <a:t>তোমরা</a:t>
            </a:r>
            <a:r>
              <a:rPr lang="en-US" dirty="0"/>
              <a:t> </a:t>
            </a:r>
            <a:r>
              <a:rPr lang="en-US" dirty="0" err="1"/>
              <a:t>সুসাশন</a:t>
            </a:r>
            <a:r>
              <a:rPr lang="en-US" dirty="0"/>
              <a:t> </a:t>
            </a:r>
            <a:r>
              <a:rPr lang="en-US" dirty="0" err="1"/>
              <a:t>এর</a:t>
            </a:r>
            <a:r>
              <a:rPr lang="en-US" dirty="0"/>
              <a:t> </a:t>
            </a:r>
            <a:r>
              <a:rPr lang="en-US" dirty="0" err="1"/>
              <a:t>পক্ষে</a:t>
            </a:r>
            <a:r>
              <a:rPr lang="en-US" dirty="0"/>
              <a:t> </a:t>
            </a:r>
            <a:r>
              <a:rPr lang="en-US" dirty="0" err="1"/>
              <a:t>শক্ত</a:t>
            </a:r>
            <a:r>
              <a:rPr lang="en-US" dirty="0"/>
              <a:t> </a:t>
            </a:r>
            <a:r>
              <a:rPr lang="en-US" dirty="0" err="1"/>
              <a:t>ভাবে</a:t>
            </a:r>
            <a:r>
              <a:rPr lang="en-US" dirty="0"/>
              <a:t> </a:t>
            </a:r>
            <a:r>
              <a:rPr lang="en-US" dirty="0" err="1"/>
              <a:t>অবস্থান</a:t>
            </a:r>
            <a:r>
              <a:rPr lang="en-US" dirty="0"/>
              <a:t> </a:t>
            </a:r>
            <a:r>
              <a:rPr lang="en-US" dirty="0" err="1"/>
              <a:t>কর</a:t>
            </a:r>
            <a:r>
              <a:rPr lang="en-US" dirty="0"/>
              <a:t> </a:t>
            </a:r>
            <a:r>
              <a:rPr lang="en-US" dirty="0" err="1"/>
              <a:t>এবং</a:t>
            </a:r>
            <a:r>
              <a:rPr lang="en-US" dirty="0"/>
              <a:t> </a:t>
            </a:r>
            <a:r>
              <a:rPr lang="en-US" dirty="0" err="1"/>
              <a:t>সত্যের</a:t>
            </a:r>
            <a:r>
              <a:rPr lang="en-US" dirty="0"/>
              <a:t> </a:t>
            </a:r>
            <a:r>
              <a:rPr lang="en-US" dirty="0" err="1"/>
              <a:t>পক্ষে</a:t>
            </a:r>
            <a:r>
              <a:rPr lang="en-US" dirty="0"/>
              <a:t> </a:t>
            </a:r>
            <a:r>
              <a:rPr lang="en-US" dirty="0" err="1"/>
              <a:t>সাক্ষী</a:t>
            </a:r>
            <a:r>
              <a:rPr lang="en-US" dirty="0"/>
              <a:t> </a:t>
            </a:r>
            <a:r>
              <a:rPr lang="en-US" dirty="0" err="1"/>
              <a:t>হয়ে</a:t>
            </a:r>
            <a:r>
              <a:rPr lang="en-US" dirty="0"/>
              <a:t> </a:t>
            </a:r>
            <a:r>
              <a:rPr lang="en-US" dirty="0" err="1"/>
              <a:t>যাও</a:t>
            </a:r>
            <a:r>
              <a:rPr lang="en-US" dirty="0"/>
              <a:t>, </a:t>
            </a:r>
            <a:r>
              <a:rPr lang="en-US" dirty="0" err="1"/>
              <a:t>এবংকি</a:t>
            </a:r>
            <a:r>
              <a:rPr lang="en-US" dirty="0"/>
              <a:t> </a:t>
            </a:r>
            <a:r>
              <a:rPr lang="en-US" dirty="0" err="1"/>
              <a:t>যদি</a:t>
            </a:r>
            <a:r>
              <a:rPr lang="en-US" dirty="0"/>
              <a:t> </a:t>
            </a:r>
            <a:r>
              <a:rPr lang="en-US" dirty="0" err="1"/>
              <a:t>এই</a:t>
            </a:r>
            <a:r>
              <a:rPr lang="en-US" dirty="0"/>
              <a:t> </a:t>
            </a:r>
            <a:r>
              <a:rPr lang="en-US" dirty="0" err="1"/>
              <a:t>কাজটি</a:t>
            </a:r>
            <a:r>
              <a:rPr lang="en-US" dirty="0"/>
              <a:t> </a:t>
            </a:r>
            <a:r>
              <a:rPr lang="en-US" dirty="0" err="1"/>
              <a:t>তোমার</a:t>
            </a:r>
            <a:r>
              <a:rPr lang="en-US" dirty="0"/>
              <a:t> </a:t>
            </a:r>
            <a:r>
              <a:rPr lang="en-US" dirty="0" err="1"/>
              <a:t>নিজের</a:t>
            </a:r>
            <a:r>
              <a:rPr lang="en-US" dirty="0"/>
              <a:t>, </a:t>
            </a:r>
            <a:r>
              <a:rPr lang="en-US" dirty="0" err="1"/>
              <a:t>নিজের</a:t>
            </a:r>
            <a:r>
              <a:rPr lang="en-US" dirty="0"/>
              <a:t> </a:t>
            </a:r>
            <a:r>
              <a:rPr lang="en-US" dirty="0" err="1"/>
              <a:t>পিতামাতার</a:t>
            </a:r>
            <a:r>
              <a:rPr lang="en-US" dirty="0"/>
              <a:t> </a:t>
            </a:r>
            <a:r>
              <a:rPr lang="en-US" dirty="0" err="1"/>
              <a:t>কিংবা</a:t>
            </a:r>
            <a:r>
              <a:rPr lang="en-US" dirty="0"/>
              <a:t> </a:t>
            </a:r>
            <a:r>
              <a:rPr lang="en-US" dirty="0" err="1"/>
              <a:t>নিজের</a:t>
            </a:r>
            <a:r>
              <a:rPr lang="en-US" dirty="0"/>
              <a:t> </a:t>
            </a:r>
            <a:r>
              <a:rPr lang="en-US" dirty="0" err="1"/>
              <a:t>আত্মীয়</a:t>
            </a:r>
            <a:r>
              <a:rPr lang="en-US" dirty="0"/>
              <a:t> </a:t>
            </a:r>
            <a:r>
              <a:rPr lang="en-US" dirty="0" err="1"/>
              <a:t>স্বজনের</a:t>
            </a:r>
            <a:r>
              <a:rPr lang="en-US" dirty="0"/>
              <a:t> </a:t>
            </a:r>
            <a:r>
              <a:rPr lang="en-US" dirty="0" err="1"/>
              <a:t>বিপক্ষেও</a:t>
            </a:r>
            <a:r>
              <a:rPr lang="en-US" dirty="0"/>
              <a:t> </a:t>
            </a:r>
            <a:r>
              <a:rPr lang="en-US" dirty="0" err="1"/>
              <a:t>যায়</a:t>
            </a:r>
            <a:r>
              <a:rPr lang="en-US" dirty="0"/>
              <a:t>, </a:t>
            </a:r>
            <a:r>
              <a:rPr lang="en-US" dirty="0" err="1"/>
              <a:t>সে</a:t>
            </a:r>
            <a:r>
              <a:rPr lang="en-US" dirty="0"/>
              <a:t> </a:t>
            </a:r>
            <a:r>
              <a:rPr lang="en-US" dirty="0" err="1"/>
              <a:t>ব্যক্তি</a:t>
            </a:r>
            <a:r>
              <a:rPr lang="en-US" dirty="0"/>
              <a:t> </a:t>
            </a:r>
            <a:r>
              <a:rPr lang="en-US" dirty="0" err="1"/>
              <a:t>ধনী</a:t>
            </a:r>
            <a:r>
              <a:rPr lang="en-US" dirty="0"/>
              <a:t> </a:t>
            </a:r>
            <a:r>
              <a:rPr lang="en-US" dirty="0" err="1"/>
              <a:t>হোক</a:t>
            </a:r>
            <a:r>
              <a:rPr lang="en-US" dirty="0"/>
              <a:t> </a:t>
            </a:r>
            <a:r>
              <a:rPr lang="en-US" dirty="0" err="1"/>
              <a:t>কিংবা</a:t>
            </a:r>
            <a:r>
              <a:rPr lang="en-US" dirty="0"/>
              <a:t> </a:t>
            </a:r>
            <a:r>
              <a:rPr lang="en-US" dirty="0" err="1"/>
              <a:t>গরীব</a:t>
            </a:r>
            <a:r>
              <a:rPr lang="en-US" dirty="0"/>
              <a:t> </a:t>
            </a:r>
            <a:r>
              <a:rPr lang="en-US" dirty="0" err="1"/>
              <a:t>হোক</a:t>
            </a:r>
            <a:r>
              <a:rPr lang="en-US" dirty="0"/>
              <a:t>! </a:t>
            </a:r>
            <a:r>
              <a:rPr lang="en-US" dirty="0" err="1"/>
              <a:t>আল্লাহ</a:t>
            </a:r>
            <a:r>
              <a:rPr lang="en-US" dirty="0"/>
              <a:t> </a:t>
            </a:r>
            <a:r>
              <a:rPr lang="en-US" dirty="0" err="1"/>
              <a:t>এর</a:t>
            </a:r>
            <a:r>
              <a:rPr lang="en-US" dirty="0"/>
              <a:t> </a:t>
            </a:r>
            <a:r>
              <a:rPr lang="en-US" dirty="0" err="1"/>
              <a:t>অধিকার</a:t>
            </a:r>
            <a:r>
              <a:rPr lang="en-US" dirty="0"/>
              <a:t> </a:t>
            </a:r>
            <a:r>
              <a:rPr lang="en-US" dirty="0" err="1"/>
              <a:t>তাদের</a:t>
            </a:r>
            <a:r>
              <a:rPr lang="en-US" dirty="0"/>
              <a:t> </a:t>
            </a:r>
            <a:r>
              <a:rPr lang="en-US" dirty="0" err="1"/>
              <a:t>উভয়ের</a:t>
            </a:r>
            <a:r>
              <a:rPr lang="en-US" dirty="0"/>
              <a:t> </a:t>
            </a:r>
            <a:r>
              <a:rPr lang="en-US" dirty="0" err="1"/>
              <a:t>থেকে</a:t>
            </a:r>
            <a:r>
              <a:rPr lang="en-US" dirty="0"/>
              <a:t> </a:t>
            </a:r>
            <a:r>
              <a:rPr lang="en-US" dirty="0" err="1"/>
              <a:t>বেশী</a:t>
            </a:r>
            <a:r>
              <a:rPr lang="en-US" dirty="0"/>
              <a:t>। </a:t>
            </a:r>
            <a:r>
              <a:rPr lang="en-US" dirty="0" err="1"/>
              <a:t>বিচার</a:t>
            </a:r>
            <a:r>
              <a:rPr lang="en-US" dirty="0"/>
              <a:t> </a:t>
            </a:r>
            <a:r>
              <a:rPr lang="en-US" dirty="0" err="1"/>
              <a:t>করতে</a:t>
            </a:r>
            <a:r>
              <a:rPr lang="en-US" dirty="0"/>
              <a:t> </a:t>
            </a:r>
            <a:r>
              <a:rPr lang="en-US" dirty="0" err="1"/>
              <a:t>গিয়ে</a:t>
            </a:r>
            <a:r>
              <a:rPr lang="en-US" dirty="0"/>
              <a:t> </a:t>
            </a:r>
            <a:r>
              <a:rPr lang="en-US" dirty="0" err="1"/>
              <a:t>পক্ষপাতিত্ব</a:t>
            </a:r>
            <a:r>
              <a:rPr lang="en-US" dirty="0"/>
              <a:t> </a:t>
            </a:r>
            <a:r>
              <a:rPr lang="en-US" dirty="0" err="1"/>
              <a:t>এবং</a:t>
            </a:r>
            <a:r>
              <a:rPr lang="en-US" dirty="0"/>
              <a:t> </a:t>
            </a:r>
            <a:r>
              <a:rPr lang="en-US" dirty="0" err="1"/>
              <a:t>নিজের</a:t>
            </a:r>
            <a:r>
              <a:rPr lang="en-US" dirty="0"/>
              <a:t> </a:t>
            </a:r>
            <a:r>
              <a:rPr lang="en-US" dirty="0" err="1"/>
              <a:t>খেয়াল</a:t>
            </a:r>
            <a:r>
              <a:rPr lang="en-US" dirty="0"/>
              <a:t> </a:t>
            </a:r>
            <a:r>
              <a:rPr lang="en-US" dirty="0" err="1"/>
              <a:t>খুশির</a:t>
            </a:r>
            <a:r>
              <a:rPr lang="en-US" dirty="0"/>
              <a:t> </a:t>
            </a:r>
            <a:r>
              <a:rPr lang="en-US" dirty="0" err="1"/>
              <a:t>অনুসরন</a:t>
            </a:r>
            <a:r>
              <a:rPr lang="en-US" dirty="0"/>
              <a:t> </a:t>
            </a:r>
            <a:r>
              <a:rPr lang="en-US" dirty="0" err="1"/>
              <a:t>করবে</a:t>
            </a:r>
            <a:r>
              <a:rPr lang="en-US" dirty="0"/>
              <a:t> </a:t>
            </a:r>
            <a:r>
              <a:rPr lang="en-US" dirty="0" err="1"/>
              <a:t>না</a:t>
            </a:r>
            <a:r>
              <a:rPr lang="en-US" dirty="0"/>
              <a:t>। </a:t>
            </a:r>
            <a:r>
              <a:rPr lang="en-US" dirty="0" err="1"/>
              <a:t>যদি</a:t>
            </a:r>
            <a:r>
              <a:rPr lang="en-US" dirty="0"/>
              <a:t> </a:t>
            </a:r>
            <a:r>
              <a:rPr lang="en-US" dirty="0" err="1"/>
              <a:t>বিচার</a:t>
            </a:r>
            <a:r>
              <a:rPr lang="en-US" dirty="0"/>
              <a:t> </a:t>
            </a:r>
            <a:r>
              <a:rPr lang="en-US" dirty="0" err="1"/>
              <a:t>করতে</a:t>
            </a:r>
            <a:r>
              <a:rPr lang="en-US" dirty="0"/>
              <a:t> </a:t>
            </a:r>
            <a:r>
              <a:rPr lang="en-US" dirty="0" err="1"/>
              <a:t>গিয়ে</a:t>
            </a:r>
            <a:r>
              <a:rPr lang="en-US" dirty="0"/>
              <a:t> </a:t>
            </a:r>
            <a:r>
              <a:rPr lang="en-US" dirty="0" err="1"/>
              <a:t>তুমি</a:t>
            </a:r>
            <a:r>
              <a:rPr lang="en-US" dirty="0"/>
              <a:t> </a:t>
            </a:r>
            <a:r>
              <a:rPr lang="en-US" dirty="0" err="1"/>
              <a:t>পেঁচানো</a:t>
            </a:r>
            <a:r>
              <a:rPr lang="en-US" dirty="0"/>
              <a:t> </a:t>
            </a:r>
            <a:r>
              <a:rPr lang="en-US" dirty="0" err="1"/>
              <a:t>কথা</a:t>
            </a:r>
            <a:r>
              <a:rPr lang="en-US" dirty="0"/>
              <a:t> </a:t>
            </a:r>
            <a:r>
              <a:rPr lang="en-US" dirty="0" err="1"/>
              <a:t>বার্তা</a:t>
            </a:r>
            <a:r>
              <a:rPr lang="en-US" dirty="0"/>
              <a:t> </a:t>
            </a:r>
            <a:r>
              <a:rPr lang="en-US" dirty="0" err="1"/>
              <a:t>বলো</a:t>
            </a:r>
            <a:r>
              <a:rPr lang="en-US" dirty="0"/>
              <a:t> </a:t>
            </a:r>
            <a:r>
              <a:rPr lang="en-US" dirty="0" err="1"/>
              <a:t>কিংবা</a:t>
            </a:r>
            <a:r>
              <a:rPr lang="en-US" dirty="0"/>
              <a:t> </a:t>
            </a:r>
            <a:r>
              <a:rPr lang="en-US" dirty="0" err="1"/>
              <a:t>বিচার</a:t>
            </a:r>
            <a:r>
              <a:rPr lang="en-US" dirty="0"/>
              <a:t> </a:t>
            </a:r>
            <a:r>
              <a:rPr lang="en-US" dirty="0" err="1"/>
              <a:t>করা</a:t>
            </a:r>
            <a:r>
              <a:rPr lang="en-US" dirty="0"/>
              <a:t> </a:t>
            </a:r>
            <a:r>
              <a:rPr lang="en-US" dirty="0" err="1"/>
              <a:t>থেকে</a:t>
            </a:r>
            <a:r>
              <a:rPr lang="en-US" dirty="0"/>
              <a:t> </a:t>
            </a:r>
            <a:r>
              <a:rPr lang="en-US" dirty="0" err="1"/>
              <a:t>বিরত</a:t>
            </a:r>
            <a:r>
              <a:rPr lang="en-US" dirty="0"/>
              <a:t> </a:t>
            </a:r>
            <a:r>
              <a:rPr lang="en-US" dirty="0" err="1"/>
              <a:t>থাকো</a:t>
            </a:r>
            <a:r>
              <a:rPr lang="en-US" dirty="0"/>
              <a:t>, (</a:t>
            </a:r>
            <a:r>
              <a:rPr lang="en-US" dirty="0" err="1"/>
              <a:t>জেনে</a:t>
            </a:r>
            <a:r>
              <a:rPr lang="en-US" dirty="0"/>
              <a:t> </a:t>
            </a:r>
            <a:r>
              <a:rPr lang="en-US" dirty="0" err="1"/>
              <a:t>রাখো</a:t>
            </a:r>
            <a:r>
              <a:rPr lang="en-US" dirty="0"/>
              <a:t>) </a:t>
            </a:r>
            <a:r>
              <a:rPr lang="en-US" dirty="0" err="1"/>
              <a:t>তোমরা</a:t>
            </a:r>
            <a:r>
              <a:rPr lang="en-US" dirty="0"/>
              <a:t> </a:t>
            </a:r>
            <a:r>
              <a:rPr lang="en-US" dirty="0" err="1"/>
              <a:t>যা</a:t>
            </a:r>
            <a:r>
              <a:rPr lang="en-US" dirty="0"/>
              <a:t> </a:t>
            </a:r>
            <a:r>
              <a:rPr lang="en-US" dirty="0" err="1"/>
              <a:t>কিছুই</a:t>
            </a:r>
            <a:r>
              <a:rPr lang="en-US" dirty="0"/>
              <a:t> </a:t>
            </a:r>
            <a:r>
              <a:rPr lang="en-US" dirty="0" err="1"/>
              <a:t>করো</a:t>
            </a:r>
            <a:r>
              <a:rPr lang="en-US" dirty="0"/>
              <a:t> </a:t>
            </a:r>
            <a:r>
              <a:rPr lang="en-US" dirty="0" err="1"/>
              <a:t>না</a:t>
            </a:r>
            <a:r>
              <a:rPr lang="en-US" dirty="0"/>
              <a:t> </a:t>
            </a:r>
            <a:r>
              <a:rPr lang="en-US" dirty="0" err="1"/>
              <a:t>কেন</a:t>
            </a:r>
            <a:r>
              <a:rPr lang="en-US" dirty="0"/>
              <a:t>, </a:t>
            </a:r>
            <a:r>
              <a:rPr lang="en-US" dirty="0" err="1"/>
              <a:t>আল্লাহ</a:t>
            </a:r>
            <a:r>
              <a:rPr lang="en-US" dirty="0"/>
              <a:t> </a:t>
            </a:r>
            <a:r>
              <a:rPr lang="en-US" dirty="0" err="1"/>
              <a:t>তায়ালা</a:t>
            </a:r>
            <a:r>
              <a:rPr lang="en-US" dirty="0"/>
              <a:t> </a:t>
            </a:r>
            <a:r>
              <a:rPr lang="en-US" dirty="0" err="1"/>
              <a:t>তার</a:t>
            </a:r>
            <a:r>
              <a:rPr lang="en-US" dirty="0"/>
              <a:t> </a:t>
            </a:r>
            <a:r>
              <a:rPr lang="en-US" dirty="0" err="1"/>
              <a:t>খবর</a:t>
            </a:r>
            <a:r>
              <a:rPr lang="en-US" dirty="0"/>
              <a:t> </a:t>
            </a:r>
            <a:r>
              <a:rPr lang="en-US" dirty="0" err="1"/>
              <a:t>রাখেন</a:t>
            </a:r>
            <a:r>
              <a:rPr lang="en-US" dirty="0"/>
              <a:t>।  </a:t>
            </a:r>
          </a:p>
        </p:txBody>
      </p:sp>
      <p:sp>
        <p:nvSpPr>
          <p:cNvPr id="4" name="Oval Callout 3"/>
          <p:cNvSpPr/>
          <p:nvPr/>
        </p:nvSpPr>
        <p:spPr>
          <a:xfrm>
            <a:off x="3882683" y="323556"/>
            <a:ext cx="5092505" cy="1195269"/>
          </a:xfrm>
          <a:prstGeom prst="wedgeEllipseCallou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err="1"/>
              <a:t>শরিয়া</a:t>
            </a:r>
            <a:r>
              <a:rPr lang="en-US" dirty="0"/>
              <a:t> </a:t>
            </a:r>
            <a:r>
              <a:rPr lang="en-US" dirty="0" err="1"/>
              <a:t>আইন</a:t>
            </a:r>
            <a:r>
              <a:rPr lang="en-US" dirty="0"/>
              <a:t> </a:t>
            </a:r>
            <a:r>
              <a:rPr lang="en-US" dirty="0" err="1"/>
              <a:t>কি</a:t>
            </a:r>
            <a:r>
              <a:rPr lang="en-US" dirty="0"/>
              <a:t> </a:t>
            </a:r>
            <a:r>
              <a:rPr lang="en-US" dirty="0" err="1"/>
              <a:t>সবার</a:t>
            </a:r>
            <a:r>
              <a:rPr lang="en-US" dirty="0"/>
              <a:t> </a:t>
            </a:r>
            <a:r>
              <a:rPr lang="en-US" dirty="0" err="1"/>
              <a:t>জন্য</a:t>
            </a:r>
            <a:r>
              <a:rPr lang="en-US" dirty="0"/>
              <a:t> </a:t>
            </a:r>
            <a:r>
              <a:rPr lang="en-US" dirty="0" err="1"/>
              <a:t>সমান</a:t>
            </a:r>
            <a:r>
              <a:rPr lang="en-US" dirty="0"/>
              <a:t> </a:t>
            </a:r>
            <a:r>
              <a:rPr lang="en-US" dirty="0" err="1"/>
              <a:t>সুসাশন</a:t>
            </a:r>
            <a:r>
              <a:rPr lang="en-US" dirty="0"/>
              <a:t> </a:t>
            </a:r>
            <a:r>
              <a:rPr lang="en-US" dirty="0" err="1"/>
              <a:t>নিশ্চিত</a:t>
            </a:r>
            <a:r>
              <a:rPr lang="en-US" dirty="0"/>
              <a:t> </a:t>
            </a:r>
            <a:r>
              <a:rPr lang="en-US" dirty="0" err="1"/>
              <a:t>করে</a:t>
            </a:r>
            <a:r>
              <a:rPr lang="en-US" dirty="0"/>
              <a:t>??</a:t>
            </a:r>
          </a:p>
        </p:txBody>
      </p:sp>
      <p:sp>
        <p:nvSpPr>
          <p:cNvPr id="5" name="Oval Callout 4"/>
          <p:cNvSpPr/>
          <p:nvPr/>
        </p:nvSpPr>
        <p:spPr>
          <a:xfrm>
            <a:off x="0" y="6269411"/>
            <a:ext cx="1026941" cy="466578"/>
          </a:xfrm>
          <a:prstGeom prst="wedgeEllipseCallout">
            <a:avLst/>
          </a:prstGeom>
          <a:ln>
            <a:noFill/>
          </a:ln>
          <a:effectLst>
            <a:outerShdw blurRad="149987" dist="250190" dir="8460000" algn="ctr">
              <a:srgbClr val="000000">
                <a:alpha val="28000"/>
              </a:srgbClr>
            </a:outerShdw>
          </a:effectLst>
          <a:scene3d>
            <a:camera prst="orthographicFront">
              <a:rot lat="0" lon="0" rev="0"/>
            </a:camera>
            <a:lightRig rig="contrasting" dir="t">
              <a:rot lat="0" lon="0" rev="1500000"/>
            </a:lightRig>
          </a:scene3d>
          <a:sp3d prstMaterial="metal">
            <a:bevelT w="88900" h="88900"/>
          </a:sp3d>
        </p:spPr>
        <p:style>
          <a:lnRef idx="2">
            <a:schemeClr val="accent6">
              <a:shade val="50000"/>
            </a:schemeClr>
          </a:lnRef>
          <a:fillRef idx="1">
            <a:schemeClr val="accent6"/>
          </a:fillRef>
          <a:effectRef idx="0">
            <a:schemeClr val="accent6"/>
          </a:effectRef>
          <a:fontRef idx="minor">
            <a:schemeClr val="lt1"/>
          </a:fontRef>
        </p:style>
        <p:txBody>
          <a:bodyPr rtlCol="0" anchor="ctr"/>
          <a:lstStyle/>
          <a:p>
            <a:pPr algn="ctr"/>
            <a:r>
              <a:rPr lang="en-US" dirty="0"/>
              <a:t>উত্তর  </a:t>
            </a:r>
          </a:p>
        </p:txBody>
      </p:sp>
      <p:sp>
        <p:nvSpPr>
          <p:cNvPr id="6" name="Oval Callout 5"/>
          <p:cNvSpPr/>
          <p:nvPr/>
        </p:nvSpPr>
        <p:spPr>
          <a:xfrm>
            <a:off x="0" y="14514"/>
            <a:ext cx="1026941" cy="466578"/>
          </a:xfrm>
          <a:prstGeom prst="wedgeEllipseCallout">
            <a:avLst/>
          </a:prstGeom>
          <a:ln>
            <a:noFill/>
          </a:ln>
          <a:effectLst>
            <a:outerShdw blurRad="107950" dist="12700" dir="5400000" algn="ctr">
              <a:srgbClr val="000000"/>
            </a:outerShdw>
          </a:effectLst>
          <a:scene3d>
            <a:camera prst="orthographicFront">
              <a:rot lat="0" lon="0" rev="0"/>
            </a:camera>
            <a:lightRig rig="soft" dir="t">
              <a:rot lat="0" lon="0" rev="0"/>
            </a:lightRig>
          </a:scene3d>
          <a:sp3d contourW="44450" prstMaterial="matte">
            <a:bevelT w="63500" h="63500" prst="artDeco"/>
            <a:contourClr>
              <a:srgbClr val="FFFFFF"/>
            </a:contourClr>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a:t>প্রশ্ন </a:t>
            </a:r>
          </a:p>
        </p:txBody>
      </p:sp>
    </p:spTree>
    <p:extLst>
      <p:ext uri="{BB962C8B-B14F-4D97-AF65-F5344CB8AC3E}">
        <p14:creationId xmlns:p14="http://schemas.microsoft.com/office/powerpoint/2010/main" val="2158516874"/>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Oval Callout 2"/>
          <p:cNvSpPr/>
          <p:nvPr/>
        </p:nvSpPr>
        <p:spPr>
          <a:xfrm>
            <a:off x="1481070" y="2923504"/>
            <a:ext cx="8628845" cy="2833352"/>
          </a:xfrm>
          <a:prstGeom prst="wedgeEllipseCallout">
            <a:avLst/>
          </a:prstGeom>
        </p:spPr>
        <p:style>
          <a:lnRef idx="1">
            <a:schemeClr val="accent6"/>
          </a:lnRef>
          <a:fillRef idx="2">
            <a:schemeClr val="accent6"/>
          </a:fillRef>
          <a:effectRef idx="1">
            <a:schemeClr val="accent6"/>
          </a:effectRef>
          <a:fontRef idx="minor">
            <a:schemeClr val="dk1"/>
          </a:fontRef>
        </p:style>
        <p:txBody>
          <a:bodyPr rtlCol="0" anchor="ctr"/>
          <a:lstStyle/>
          <a:p>
            <a:pPr algn="ctr"/>
            <a:r>
              <a:rPr lang="en-US" dirty="0" err="1"/>
              <a:t>রাসুল</a:t>
            </a:r>
            <a:r>
              <a:rPr lang="en-US" dirty="0"/>
              <a:t> (</a:t>
            </a:r>
            <a:r>
              <a:rPr lang="en-US" dirty="0" err="1"/>
              <a:t>সঃ</a:t>
            </a:r>
            <a:r>
              <a:rPr lang="en-US" dirty="0"/>
              <a:t>) </a:t>
            </a:r>
            <a:r>
              <a:rPr lang="en-US" dirty="0" err="1"/>
              <a:t>বলেছেন</a:t>
            </a:r>
            <a:r>
              <a:rPr lang="en-US" dirty="0"/>
              <a:t>- </a:t>
            </a:r>
            <a:r>
              <a:rPr lang="en-US" dirty="0" err="1"/>
              <a:t>শ্রমিকের</a:t>
            </a:r>
            <a:r>
              <a:rPr lang="en-US" dirty="0"/>
              <a:t> </a:t>
            </a:r>
            <a:r>
              <a:rPr lang="en-US" dirty="0" err="1"/>
              <a:t>ঘাম</a:t>
            </a:r>
            <a:r>
              <a:rPr lang="en-US" dirty="0"/>
              <a:t> </a:t>
            </a:r>
            <a:r>
              <a:rPr lang="en-US" dirty="0" err="1"/>
              <a:t>শুকানোর</a:t>
            </a:r>
            <a:r>
              <a:rPr lang="en-US" dirty="0"/>
              <a:t> </a:t>
            </a:r>
            <a:r>
              <a:rPr lang="en-US" dirty="0" err="1"/>
              <a:t>আগে</a:t>
            </a:r>
            <a:r>
              <a:rPr lang="en-US" dirty="0"/>
              <a:t> </a:t>
            </a:r>
            <a:r>
              <a:rPr lang="en-US" dirty="0" err="1"/>
              <a:t>তার</a:t>
            </a:r>
            <a:r>
              <a:rPr lang="en-US" dirty="0"/>
              <a:t> </a:t>
            </a:r>
            <a:r>
              <a:rPr lang="en-US" dirty="0" err="1"/>
              <a:t>বেতন</a:t>
            </a:r>
            <a:r>
              <a:rPr lang="en-US" dirty="0"/>
              <a:t> </a:t>
            </a:r>
            <a:r>
              <a:rPr lang="en-US" dirty="0" err="1"/>
              <a:t>পরিশোধ</a:t>
            </a:r>
            <a:r>
              <a:rPr lang="en-US" dirty="0"/>
              <a:t> </a:t>
            </a:r>
            <a:r>
              <a:rPr lang="en-US" dirty="0" err="1"/>
              <a:t>করে</a:t>
            </a:r>
            <a:r>
              <a:rPr lang="en-US" dirty="0"/>
              <a:t> </a:t>
            </a:r>
            <a:r>
              <a:rPr lang="en-US" dirty="0" err="1"/>
              <a:t>দাও</a:t>
            </a:r>
            <a:r>
              <a:rPr lang="en-US" dirty="0"/>
              <a:t>। (</a:t>
            </a:r>
            <a:r>
              <a:rPr lang="en-US" dirty="0" err="1"/>
              <a:t>সুনান</a:t>
            </a:r>
            <a:r>
              <a:rPr lang="en-US" dirty="0"/>
              <a:t> </a:t>
            </a:r>
            <a:r>
              <a:rPr lang="en-US" dirty="0" err="1"/>
              <a:t>ইবনে</a:t>
            </a:r>
            <a:r>
              <a:rPr lang="en-US" dirty="0"/>
              <a:t> মাজাহ-২৪৪৩)</a:t>
            </a:r>
          </a:p>
        </p:txBody>
      </p:sp>
      <p:sp>
        <p:nvSpPr>
          <p:cNvPr id="4" name="Oval Callout 3"/>
          <p:cNvSpPr/>
          <p:nvPr/>
        </p:nvSpPr>
        <p:spPr>
          <a:xfrm>
            <a:off x="3574581" y="0"/>
            <a:ext cx="3490174" cy="1030310"/>
          </a:xfrm>
          <a:prstGeom prst="wedgeEllipseCallou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err="1"/>
              <a:t>শ্রমিকদের</a:t>
            </a:r>
            <a:r>
              <a:rPr lang="en-US" dirty="0"/>
              <a:t> </a:t>
            </a:r>
            <a:r>
              <a:rPr lang="en-US" dirty="0" err="1"/>
              <a:t>সম্পর্কে</a:t>
            </a:r>
            <a:r>
              <a:rPr lang="en-US" dirty="0"/>
              <a:t> </a:t>
            </a:r>
            <a:r>
              <a:rPr lang="en-US" dirty="0" err="1"/>
              <a:t>কিছু</a:t>
            </a:r>
            <a:r>
              <a:rPr lang="en-US" dirty="0"/>
              <a:t> </a:t>
            </a:r>
            <a:r>
              <a:rPr lang="en-US" dirty="0" err="1"/>
              <a:t>আছে</a:t>
            </a:r>
            <a:r>
              <a:rPr lang="en-US" dirty="0"/>
              <a:t>??</a:t>
            </a:r>
          </a:p>
        </p:txBody>
      </p:sp>
      <p:sp>
        <p:nvSpPr>
          <p:cNvPr id="7" name="Slide Number Placeholder 6"/>
          <p:cNvSpPr>
            <a:spLocks noGrp="1"/>
          </p:cNvSpPr>
          <p:nvPr>
            <p:ph type="sldNum" sz="quarter" idx="12"/>
          </p:nvPr>
        </p:nvSpPr>
        <p:spPr/>
        <p:txBody>
          <a:bodyPr/>
          <a:lstStyle/>
          <a:p>
            <a:fld id="{FECC332B-882E-4129-ABBA-696D76EBE626}" type="slidenum">
              <a:rPr lang="en-US" smtClean="0"/>
              <a:t>32</a:t>
            </a:fld>
            <a:endParaRPr lang="en-US"/>
          </a:p>
        </p:txBody>
      </p:sp>
      <p:sp>
        <p:nvSpPr>
          <p:cNvPr id="8" name="Oval Callout 7"/>
          <p:cNvSpPr/>
          <p:nvPr/>
        </p:nvSpPr>
        <p:spPr>
          <a:xfrm>
            <a:off x="0" y="6254897"/>
            <a:ext cx="1026941" cy="466578"/>
          </a:xfrm>
          <a:prstGeom prst="wedgeEllipseCallout">
            <a:avLst/>
          </a:prstGeom>
          <a:ln>
            <a:noFill/>
          </a:ln>
          <a:effectLst>
            <a:outerShdw blurRad="149987" dist="250190" dir="8460000" algn="ctr">
              <a:srgbClr val="000000">
                <a:alpha val="28000"/>
              </a:srgbClr>
            </a:outerShdw>
          </a:effectLst>
          <a:scene3d>
            <a:camera prst="orthographicFront">
              <a:rot lat="0" lon="0" rev="0"/>
            </a:camera>
            <a:lightRig rig="contrasting" dir="t">
              <a:rot lat="0" lon="0" rev="1500000"/>
            </a:lightRig>
          </a:scene3d>
          <a:sp3d prstMaterial="metal">
            <a:bevelT w="88900" h="88900"/>
          </a:sp3d>
        </p:spPr>
        <p:style>
          <a:lnRef idx="2">
            <a:schemeClr val="accent6">
              <a:shade val="50000"/>
            </a:schemeClr>
          </a:lnRef>
          <a:fillRef idx="1">
            <a:schemeClr val="accent6"/>
          </a:fillRef>
          <a:effectRef idx="0">
            <a:schemeClr val="accent6"/>
          </a:effectRef>
          <a:fontRef idx="minor">
            <a:schemeClr val="lt1"/>
          </a:fontRef>
        </p:style>
        <p:txBody>
          <a:bodyPr rtlCol="0" anchor="ctr"/>
          <a:lstStyle/>
          <a:p>
            <a:pPr algn="ctr"/>
            <a:r>
              <a:rPr lang="en-US" dirty="0"/>
              <a:t>উত্তর  </a:t>
            </a:r>
          </a:p>
        </p:txBody>
      </p:sp>
      <p:sp>
        <p:nvSpPr>
          <p:cNvPr id="9" name="Oval Callout 8"/>
          <p:cNvSpPr/>
          <p:nvPr/>
        </p:nvSpPr>
        <p:spPr>
          <a:xfrm>
            <a:off x="0" y="0"/>
            <a:ext cx="1026941" cy="466578"/>
          </a:xfrm>
          <a:prstGeom prst="wedgeEllipseCallout">
            <a:avLst/>
          </a:prstGeom>
          <a:ln>
            <a:noFill/>
          </a:ln>
          <a:effectLst>
            <a:outerShdw blurRad="107950" dist="12700" dir="5400000" algn="ctr">
              <a:srgbClr val="000000"/>
            </a:outerShdw>
          </a:effectLst>
          <a:scene3d>
            <a:camera prst="orthographicFront">
              <a:rot lat="0" lon="0" rev="0"/>
            </a:camera>
            <a:lightRig rig="soft" dir="t">
              <a:rot lat="0" lon="0" rev="0"/>
            </a:lightRig>
          </a:scene3d>
          <a:sp3d contourW="44450" prstMaterial="matte">
            <a:bevelT w="63500" h="63500" prst="artDeco"/>
            <a:contourClr>
              <a:srgbClr val="FFFFFF"/>
            </a:contourClr>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a:t>প্রশ্ন </a:t>
            </a:r>
          </a:p>
        </p:txBody>
      </p:sp>
    </p:spTree>
    <p:extLst>
      <p:ext uri="{BB962C8B-B14F-4D97-AF65-F5344CB8AC3E}">
        <p14:creationId xmlns:p14="http://schemas.microsoft.com/office/powerpoint/2010/main" val="3566711495"/>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Oval Callout 4"/>
          <p:cNvSpPr/>
          <p:nvPr/>
        </p:nvSpPr>
        <p:spPr>
          <a:xfrm>
            <a:off x="585131" y="3458786"/>
            <a:ext cx="4971245" cy="2125014"/>
          </a:xfrm>
          <a:prstGeom prst="wedgeEllipseCallout">
            <a:avLst/>
          </a:prstGeom>
        </p:spPr>
        <p:style>
          <a:lnRef idx="3">
            <a:schemeClr val="lt1"/>
          </a:lnRef>
          <a:fillRef idx="1">
            <a:schemeClr val="accent6"/>
          </a:fillRef>
          <a:effectRef idx="1">
            <a:schemeClr val="accent6"/>
          </a:effectRef>
          <a:fontRef idx="minor">
            <a:schemeClr val="lt1"/>
          </a:fontRef>
        </p:style>
        <p:txBody>
          <a:bodyPr rtlCol="0" anchor="ctr"/>
          <a:lstStyle/>
          <a:p>
            <a:pPr algn="ctr"/>
            <a:r>
              <a:rPr lang="en-US" dirty="0" err="1"/>
              <a:t>আল</a:t>
            </a:r>
            <a:r>
              <a:rPr lang="en-US" dirty="0"/>
              <a:t> </a:t>
            </a:r>
            <a:r>
              <a:rPr lang="en-US" dirty="0" err="1"/>
              <a:t>কুরআন</a:t>
            </a:r>
            <a:r>
              <a:rPr lang="en-US" dirty="0"/>
              <a:t> (৭:৩১) </a:t>
            </a:r>
            <a:r>
              <a:rPr lang="en-US" dirty="0" err="1"/>
              <a:t>তোমরা</a:t>
            </a:r>
            <a:r>
              <a:rPr lang="en-US" dirty="0"/>
              <a:t> </a:t>
            </a:r>
            <a:r>
              <a:rPr lang="en-US" dirty="0" err="1"/>
              <a:t>খাও</a:t>
            </a:r>
            <a:r>
              <a:rPr lang="en-US" dirty="0"/>
              <a:t> </a:t>
            </a:r>
            <a:r>
              <a:rPr lang="en-US" dirty="0" err="1"/>
              <a:t>এবং</a:t>
            </a:r>
            <a:r>
              <a:rPr lang="en-US" dirty="0"/>
              <a:t> </a:t>
            </a:r>
            <a:r>
              <a:rPr lang="en-US" dirty="0" err="1"/>
              <a:t>পান</a:t>
            </a:r>
            <a:r>
              <a:rPr lang="en-US" dirty="0"/>
              <a:t> </a:t>
            </a:r>
            <a:r>
              <a:rPr lang="en-US" dirty="0" err="1"/>
              <a:t>করো</a:t>
            </a:r>
            <a:r>
              <a:rPr lang="en-US" dirty="0"/>
              <a:t> , </a:t>
            </a:r>
            <a:r>
              <a:rPr lang="en-US" dirty="0" err="1"/>
              <a:t>তবে</a:t>
            </a:r>
            <a:r>
              <a:rPr lang="en-US" dirty="0"/>
              <a:t> </a:t>
            </a:r>
            <a:r>
              <a:rPr lang="en-US" dirty="0" err="1"/>
              <a:t>কোন</a:t>
            </a:r>
            <a:r>
              <a:rPr lang="en-US" dirty="0"/>
              <a:t> </a:t>
            </a:r>
            <a:r>
              <a:rPr lang="en-US" dirty="0" err="1"/>
              <a:t>অবস্থাতেই</a:t>
            </a:r>
            <a:r>
              <a:rPr lang="en-US" dirty="0"/>
              <a:t> </a:t>
            </a:r>
            <a:r>
              <a:rPr lang="en-US" dirty="0" err="1"/>
              <a:t>অপচয়</a:t>
            </a:r>
            <a:r>
              <a:rPr lang="en-US" dirty="0"/>
              <a:t> </a:t>
            </a:r>
            <a:r>
              <a:rPr lang="en-US" dirty="0" err="1"/>
              <a:t>করো</a:t>
            </a:r>
            <a:r>
              <a:rPr lang="en-US" dirty="0"/>
              <a:t> </a:t>
            </a:r>
            <a:r>
              <a:rPr lang="en-US" dirty="0" err="1"/>
              <a:t>না</a:t>
            </a:r>
            <a:r>
              <a:rPr lang="en-US" dirty="0"/>
              <a:t>, </a:t>
            </a:r>
            <a:r>
              <a:rPr lang="en-US" dirty="0" err="1"/>
              <a:t>অবশ্যই</a:t>
            </a:r>
            <a:r>
              <a:rPr lang="en-US" dirty="0"/>
              <a:t> আমি </a:t>
            </a:r>
            <a:r>
              <a:rPr lang="en-US" dirty="0" err="1"/>
              <a:t>আল্লাহ</a:t>
            </a:r>
            <a:r>
              <a:rPr lang="en-US" dirty="0"/>
              <a:t> </a:t>
            </a:r>
            <a:r>
              <a:rPr lang="en-US" dirty="0" err="1"/>
              <a:t>অপচয়</a:t>
            </a:r>
            <a:r>
              <a:rPr lang="en-US" dirty="0"/>
              <a:t> </a:t>
            </a:r>
            <a:r>
              <a:rPr lang="en-US" dirty="0" err="1"/>
              <a:t>কারিদের</a:t>
            </a:r>
            <a:r>
              <a:rPr lang="en-US" dirty="0"/>
              <a:t> </a:t>
            </a:r>
            <a:r>
              <a:rPr lang="en-US" dirty="0" err="1"/>
              <a:t>পছন্দ</a:t>
            </a:r>
            <a:r>
              <a:rPr lang="en-US" dirty="0"/>
              <a:t> </a:t>
            </a:r>
            <a:r>
              <a:rPr lang="en-US" dirty="0" err="1"/>
              <a:t>করি</a:t>
            </a:r>
            <a:r>
              <a:rPr lang="en-US" dirty="0"/>
              <a:t> </a:t>
            </a:r>
            <a:r>
              <a:rPr lang="en-US" dirty="0" err="1"/>
              <a:t>না</a:t>
            </a:r>
            <a:r>
              <a:rPr lang="en-US" dirty="0"/>
              <a:t>।  </a:t>
            </a:r>
          </a:p>
        </p:txBody>
      </p:sp>
      <p:sp>
        <p:nvSpPr>
          <p:cNvPr id="6" name="Oval Callout 5"/>
          <p:cNvSpPr/>
          <p:nvPr/>
        </p:nvSpPr>
        <p:spPr>
          <a:xfrm>
            <a:off x="5946307" y="2113850"/>
            <a:ext cx="6245693" cy="3689470"/>
          </a:xfrm>
          <a:prstGeom prst="wedgeEllipseCallout">
            <a:avLst/>
          </a:prstGeom>
        </p:spPr>
        <p:style>
          <a:lnRef idx="2">
            <a:schemeClr val="accent6">
              <a:shade val="50000"/>
            </a:schemeClr>
          </a:lnRef>
          <a:fillRef idx="1">
            <a:schemeClr val="accent6"/>
          </a:fillRef>
          <a:effectRef idx="0">
            <a:schemeClr val="accent6"/>
          </a:effectRef>
          <a:fontRef idx="minor">
            <a:schemeClr val="lt1"/>
          </a:fontRef>
        </p:style>
        <p:txBody>
          <a:bodyPr rtlCol="0" anchor="ctr"/>
          <a:lstStyle/>
          <a:p>
            <a:pPr algn="ctr"/>
            <a:r>
              <a:rPr lang="en-US" dirty="0" err="1"/>
              <a:t>রাসুল</a:t>
            </a:r>
            <a:r>
              <a:rPr lang="en-US" dirty="0"/>
              <a:t> (</a:t>
            </a:r>
            <a:r>
              <a:rPr lang="en-US" dirty="0" err="1"/>
              <a:t>সঃ</a:t>
            </a:r>
            <a:r>
              <a:rPr lang="en-US" dirty="0"/>
              <a:t>) </a:t>
            </a:r>
            <a:r>
              <a:rPr lang="en-US" dirty="0" err="1"/>
              <a:t>বলেছেন</a:t>
            </a:r>
            <a:r>
              <a:rPr lang="en-US" dirty="0"/>
              <a:t>- </a:t>
            </a:r>
            <a:r>
              <a:rPr lang="en-US" dirty="0" err="1"/>
              <a:t>আদম</a:t>
            </a:r>
            <a:r>
              <a:rPr lang="en-US" dirty="0"/>
              <a:t> </a:t>
            </a:r>
            <a:r>
              <a:rPr lang="en-US" dirty="0" err="1"/>
              <a:t>সন্তান</a:t>
            </a:r>
            <a:r>
              <a:rPr lang="en-US" dirty="0"/>
              <a:t> </a:t>
            </a:r>
            <a:r>
              <a:rPr lang="en-US" dirty="0" err="1"/>
              <a:t>এর</a:t>
            </a:r>
            <a:r>
              <a:rPr lang="en-US" dirty="0"/>
              <a:t> </a:t>
            </a:r>
            <a:r>
              <a:rPr lang="en-US" dirty="0" err="1"/>
              <a:t>জন্য</a:t>
            </a:r>
            <a:r>
              <a:rPr lang="en-US" dirty="0"/>
              <a:t> </a:t>
            </a:r>
            <a:r>
              <a:rPr lang="en-US" dirty="0" err="1"/>
              <a:t>অল্প</a:t>
            </a:r>
            <a:r>
              <a:rPr lang="en-US" dirty="0"/>
              <a:t> </a:t>
            </a:r>
            <a:r>
              <a:rPr lang="en-US" dirty="0" err="1"/>
              <a:t>কিছু</a:t>
            </a:r>
            <a:r>
              <a:rPr lang="en-US" dirty="0"/>
              <a:t>  </a:t>
            </a:r>
            <a:r>
              <a:rPr lang="en-US" dirty="0" err="1"/>
              <a:t>খাবার</a:t>
            </a:r>
            <a:r>
              <a:rPr lang="en-US" dirty="0"/>
              <a:t> ই </a:t>
            </a:r>
            <a:r>
              <a:rPr lang="en-US" dirty="0" err="1"/>
              <a:t>যথেষ্ট</a:t>
            </a:r>
            <a:r>
              <a:rPr lang="en-US" dirty="0"/>
              <a:t> । </a:t>
            </a:r>
            <a:r>
              <a:rPr lang="en-US" dirty="0" err="1"/>
              <a:t>যদি</a:t>
            </a:r>
            <a:r>
              <a:rPr lang="en-US" dirty="0"/>
              <a:t> </a:t>
            </a:r>
            <a:r>
              <a:rPr lang="en-US" dirty="0" err="1"/>
              <a:t>সে</a:t>
            </a:r>
            <a:r>
              <a:rPr lang="en-US" dirty="0"/>
              <a:t> </a:t>
            </a:r>
            <a:r>
              <a:rPr lang="en-US" dirty="0" err="1"/>
              <a:t>এর</a:t>
            </a:r>
            <a:r>
              <a:rPr lang="en-US" dirty="0"/>
              <a:t> </a:t>
            </a:r>
            <a:r>
              <a:rPr lang="en-US" dirty="0" err="1"/>
              <a:t>বেশী</a:t>
            </a:r>
            <a:r>
              <a:rPr lang="en-US" dirty="0"/>
              <a:t> </a:t>
            </a:r>
            <a:r>
              <a:rPr lang="en-US" dirty="0" err="1"/>
              <a:t>খেতে</a:t>
            </a:r>
            <a:r>
              <a:rPr lang="en-US" dirty="0"/>
              <a:t> </a:t>
            </a:r>
            <a:r>
              <a:rPr lang="en-US" dirty="0" err="1"/>
              <a:t>চায়</a:t>
            </a:r>
            <a:r>
              <a:rPr lang="en-US" dirty="0"/>
              <a:t>, </a:t>
            </a:r>
            <a:r>
              <a:rPr lang="en-US" dirty="0" err="1"/>
              <a:t>তাহলে</a:t>
            </a:r>
            <a:r>
              <a:rPr lang="en-US" dirty="0"/>
              <a:t> </a:t>
            </a:r>
            <a:r>
              <a:rPr lang="en-US" dirty="0" err="1"/>
              <a:t>পেটের</a:t>
            </a:r>
            <a:r>
              <a:rPr lang="en-US" dirty="0"/>
              <a:t> </a:t>
            </a:r>
            <a:r>
              <a:rPr lang="en-US" dirty="0" err="1"/>
              <a:t>তিন</a:t>
            </a:r>
            <a:r>
              <a:rPr lang="en-US" dirty="0"/>
              <a:t> </a:t>
            </a:r>
            <a:r>
              <a:rPr lang="en-US" dirty="0" err="1"/>
              <a:t>ভাগের</a:t>
            </a:r>
            <a:r>
              <a:rPr lang="en-US" dirty="0"/>
              <a:t> </a:t>
            </a:r>
            <a:r>
              <a:rPr lang="en-US" dirty="0" err="1"/>
              <a:t>একভাগ</a:t>
            </a:r>
            <a:r>
              <a:rPr lang="en-US" dirty="0"/>
              <a:t> </a:t>
            </a:r>
            <a:r>
              <a:rPr lang="en-US" dirty="0" err="1"/>
              <a:t>খাবার</a:t>
            </a:r>
            <a:r>
              <a:rPr lang="en-US" dirty="0"/>
              <a:t> </a:t>
            </a:r>
            <a:r>
              <a:rPr lang="en-US" dirty="0" err="1"/>
              <a:t>খাবে</a:t>
            </a:r>
            <a:r>
              <a:rPr lang="en-US" dirty="0"/>
              <a:t>, </a:t>
            </a:r>
            <a:r>
              <a:rPr lang="en-US" dirty="0" err="1"/>
              <a:t>এক</a:t>
            </a:r>
            <a:r>
              <a:rPr lang="en-US" dirty="0"/>
              <a:t> </a:t>
            </a:r>
            <a:r>
              <a:rPr lang="en-US" dirty="0" err="1"/>
              <a:t>ভাগ</a:t>
            </a:r>
            <a:r>
              <a:rPr lang="en-US" dirty="0"/>
              <a:t> </a:t>
            </a:r>
            <a:r>
              <a:rPr lang="en-US" dirty="0" err="1"/>
              <a:t>পানি</a:t>
            </a:r>
            <a:r>
              <a:rPr lang="en-US" dirty="0"/>
              <a:t> </a:t>
            </a:r>
            <a:r>
              <a:rPr lang="en-US" dirty="0" err="1"/>
              <a:t>খাবে</a:t>
            </a:r>
            <a:r>
              <a:rPr lang="en-US" dirty="0"/>
              <a:t>, </a:t>
            </a:r>
            <a:r>
              <a:rPr lang="en-US" dirty="0" err="1"/>
              <a:t>আর</a:t>
            </a:r>
            <a:r>
              <a:rPr lang="en-US" dirty="0"/>
              <a:t> </a:t>
            </a:r>
            <a:r>
              <a:rPr lang="en-US" dirty="0" err="1"/>
              <a:t>এক</a:t>
            </a:r>
            <a:r>
              <a:rPr lang="en-US" dirty="0"/>
              <a:t> </a:t>
            </a:r>
            <a:r>
              <a:rPr lang="en-US" dirty="0" err="1"/>
              <a:t>ভাগ</a:t>
            </a:r>
            <a:r>
              <a:rPr lang="en-US" dirty="0"/>
              <a:t> </a:t>
            </a:r>
            <a:r>
              <a:rPr lang="en-US" dirty="0" err="1"/>
              <a:t>বাতাসের</a:t>
            </a:r>
            <a:r>
              <a:rPr lang="en-US" dirty="0"/>
              <a:t> </a:t>
            </a:r>
            <a:r>
              <a:rPr lang="en-US" dirty="0" err="1"/>
              <a:t>জন্য</a:t>
            </a:r>
            <a:r>
              <a:rPr lang="en-US" dirty="0"/>
              <a:t> </a:t>
            </a:r>
            <a:r>
              <a:rPr lang="en-US" dirty="0" err="1"/>
              <a:t>খালি</a:t>
            </a:r>
            <a:r>
              <a:rPr lang="en-US" dirty="0"/>
              <a:t> </a:t>
            </a:r>
            <a:r>
              <a:rPr lang="en-US" dirty="0" err="1"/>
              <a:t>রাখবে</a:t>
            </a:r>
            <a:r>
              <a:rPr lang="en-US" dirty="0"/>
              <a:t>। ( </a:t>
            </a:r>
            <a:r>
              <a:rPr lang="en-US" dirty="0" err="1"/>
              <a:t>সুনানে</a:t>
            </a:r>
            <a:r>
              <a:rPr lang="en-US" dirty="0"/>
              <a:t> </a:t>
            </a:r>
            <a:r>
              <a:rPr lang="en-US" dirty="0" err="1"/>
              <a:t>আল</a:t>
            </a:r>
            <a:r>
              <a:rPr lang="en-US" dirty="0"/>
              <a:t> </a:t>
            </a:r>
            <a:r>
              <a:rPr lang="en-US" dirty="0" err="1"/>
              <a:t>তিরমিজি</a:t>
            </a:r>
            <a:r>
              <a:rPr lang="en-US" dirty="0"/>
              <a:t> </a:t>
            </a:r>
            <a:r>
              <a:rPr lang="en-US" dirty="0" err="1"/>
              <a:t>এবং</a:t>
            </a:r>
            <a:r>
              <a:rPr lang="en-US" dirty="0"/>
              <a:t> </a:t>
            </a:r>
            <a:r>
              <a:rPr lang="en-US" dirty="0" err="1"/>
              <a:t>মুসনাদে</a:t>
            </a:r>
            <a:r>
              <a:rPr lang="en-US" dirty="0"/>
              <a:t> </a:t>
            </a:r>
            <a:r>
              <a:rPr lang="en-US" dirty="0" err="1"/>
              <a:t>আহমাদ</a:t>
            </a:r>
            <a:r>
              <a:rPr lang="en-US" dirty="0"/>
              <a:t> (১৭১৮৬))</a:t>
            </a:r>
          </a:p>
        </p:txBody>
      </p:sp>
      <p:sp>
        <p:nvSpPr>
          <p:cNvPr id="7" name="Oval Callout 6"/>
          <p:cNvSpPr/>
          <p:nvPr/>
        </p:nvSpPr>
        <p:spPr>
          <a:xfrm>
            <a:off x="3296992" y="103031"/>
            <a:ext cx="6130343" cy="1635617"/>
          </a:xfrm>
          <a:prstGeom prst="wedgeEllipseCallout">
            <a:avLst/>
          </a:prstGeom>
          <a:solidFill>
            <a:srgbClr val="92D05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a:p>
            <a:pPr algn="ctr"/>
            <a:r>
              <a:rPr lang="en-US" dirty="0" err="1"/>
              <a:t>আপনি</a:t>
            </a:r>
            <a:r>
              <a:rPr lang="en-US" dirty="0"/>
              <a:t> </a:t>
            </a:r>
            <a:r>
              <a:rPr lang="en-US" dirty="0" err="1"/>
              <a:t>হয়তোবা</a:t>
            </a:r>
            <a:r>
              <a:rPr lang="en-US" dirty="0"/>
              <a:t> </a:t>
            </a:r>
            <a:r>
              <a:rPr lang="en-US" dirty="0" err="1"/>
              <a:t>জানেন</a:t>
            </a:r>
            <a:r>
              <a:rPr lang="en-US" dirty="0"/>
              <a:t> ,  </a:t>
            </a:r>
            <a:r>
              <a:rPr lang="en-US" dirty="0" err="1"/>
              <a:t>পরিমিত</a:t>
            </a:r>
            <a:r>
              <a:rPr lang="en-US" dirty="0"/>
              <a:t> </a:t>
            </a:r>
            <a:r>
              <a:rPr lang="en-US" dirty="0" err="1"/>
              <a:t>খাবার</a:t>
            </a:r>
            <a:r>
              <a:rPr lang="en-US" dirty="0"/>
              <a:t> </a:t>
            </a:r>
            <a:r>
              <a:rPr lang="en-US" dirty="0" err="1"/>
              <a:t>গ্রহন</a:t>
            </a:r>
            <a:r>
              <a:rPr lang="en-US" dirty="0"/>
              <a:t>  (Diet)  </a:t>
            </a:r>
            <a:r>
              <a:rPr lang="en-US" dirty="0" err="1"/>
              <a:t>এর</a:t>
            </a:r>
            <a:r>
              <a:rPr lang="en-US" dirty="0"/>
              <a:t> </a:t>
            </a:r>
            <a:r>
              <a:rPr lang="en-US" dirty="0" err="1"/>
              <a:t>ব্যাপারেও</a:t>
            </a:r>
            <a:r>
              <a:rPr lang="en-US" dirty="0"/>
              <a:t>  </a:t>
            </a:r>
            <a:r>
              <a:rPr lang="en-US" dirty="0" err="1"/>
              <a:t>শরিয়া</a:t>
            </a:r>
            <a:r>
              <a:rPr lang="en-US" dirty="0"/>
              <a:t> </a:t>
            </a:r>
            <a:r>
              <a:rPr lang="en-US" dirty="0" err="1"/>
              <a:t>আইন</a:t>
            </a:r>
            <a:r>
              <a:rPr lang="en-US" dirty="0"/>
              <a:t> </a:t>
            </a:r>
            <a:r>
              <a:rPr lang="en-US" dirty="0" err="1"/>
              <a:t>কথা</a:t>
            </a:r>
            <a:r>
              <a:rPr lang="en-US" dirty="0"/>
              <a:t> </a:t>
            </a:r>
            <a:r>
              <a:rPr lang="en-US" dirty="0" err="1"/>
              <a:t>বলে</a:t>
            </a:r>
            <a:r>
              <a:rPr lang="en-US" dirty="0"/>
              <a:t>!!!</a:t>
            </a:r>
          </a:p>
        </p:txBody>
      </p:sp>
      <p:sp>
        <p:nvSpPr>
          <p:cNvPr id="11" name="Slide Number Placeholder 10"/>
          <p:cNvSpPr>
            <a:spLocks noGrp="1"/>
          </p:cNvSpPr>
          <p:nvPr>
            <p:ph type="sldNum" sz="quarter" idx="12"/>
          </p:nvPr>
        </p:nvSpPr>
        <p:spPr/>
        <p:txBody>
          <a:bodyPr/>
          <a:lstStyle/>
          <a:p>
            <a:fld id="{FECC332B-882E-4129-ABBA-696D76EBE626}" type="slidenum">
              <a:rPr lang="en-US" smtClean="0"/>
              <a:t>33</a:t>
            </a:fld>
            <a:endParaRPr lang="en-US"/>
          </a:p>
        </p:txBody>
      </p:sp>
      <p:sp>
        <p:nvSpPr>
          <p:cNvPr id="12" name="Oval Callout 11"/>
          <p:cNvSpPr/>
          <p:nvPr/>
        </p:nvSpPr>
        <p:spPr>
          <a:xfrm>
            <a:off x="0" y="6254897"/>
            <a:ext cx="1026941" cy="466578"/>
          </a:xfrm>
          <a:prstGeom prst="wedgeEllipseCallout">
            <a:avLst/>
          </a:prstGeom>
          <a:ln>
            <a:noFill/>
          </a:ln>
          <a:effectLst>
            <a:outerShdw blurRad="149987" dist="250190" dir="8460000" algn="ctr">
              <a:srgbClr val="000000">
                <a:alpha val="28000"/>
              </a:srgbClr>
            </a:outerShdw>
          </a:effectLst>
          <a:scene3d>
            <a:camera prst="orthographicFront">
              <a:rot lat="0" lon="0" rev="0"/>
            </a:camera>
            <a:lightRig rig="contrasting" dir="t">
              <a:rot lat="0" lon="0" rev="1500000"/>
            </a:lightRig>
          </a:scene3d>
          <a:sp3d prstMaterial="metal">
            <a:bevelT w="88900" h="88900"/>
          </a:sp3d>
        </p:spPr>
        <p:style>
          <a:lnRef idx="2">
            <a:schemeClr val="accent6">
              <a:shade val="50000"/>
            </a:schemeClr>
          </a:lnRef>
          <a:fillRef idx="1">
            <a:schemeClr val="accent6"/>
          </a:fillRef>
          <a:effectRef idx="0">
            <a:schemeClr val="accent6"/>
          </a:effectRef>
          <a:fontRef idx="minor">
            <a:schemeClr val="lt1"/>
          </a:fontRef>
        </p:style>
        <p:txBody>
          <a:bodyPr rtlCol="0" anchor="ctr"/>
          <a:lstStyle/>
          <a:p>
            <a:pPr algn="ctr"/>
            <a:r>
              <a:rPr lang="en-US" dirty="0"/>
              <a:t>উত্তর  </a:t>
            </a:r>
          </a:p>
        </p:txBody>
      </p:sp>
      <p:sp>
        <p:nvSpPr>
          <p:cNvPr id="13" name="Oval Callout 12"/>
          <p:cNvSpPr/>
          <p:nvPr/>
        </p:nvSpPr>
        <p:spPr>
          <a:xfrm>
            <a:off x="0" y="0"/>
            <a:ext cx="1026941" cy="466578"/>
          </a:xfrm>
          <a:prstGeom prst="wedgeEllipseCallout">
            <a:avLst/>
          </a:prstGeom>
          <a:ln>
            <a:noFill/>
          </a:ln>
          <a:effectLst>
            <a:outerShdw blurRad="107950" dist="12700" dir="5400000" algn="ctr">
              <a:srgbClr val="000000"/>
            </a:outerShdw>
          </a:effectLst>
          <a:scene3d>
            <a:camera prst="orthographicFront">
              <a:rot lat="0" lon="0" rev="0"/>
            </a:camera>
            <a:lightRig rig="soft" dir="t">
              <a:rot lat="0" lon="0" rev="0"/>
            </a:lightRig>
          </a:scene3d>
          <a:sp3d contourW="44450" prstMaterial="matte">
            <a:bevelT w="63500" h="63500" prst="artDeco"/>
            <a:contourClr>
              <a:srgbClr val="FFFFFF"/>
            </a:contourClr>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a:t>প্রশ্ন </a:t>
            </a:r>
          </a:p>
        </p:txBody>
      </p:sp>
    </p:spTree>
    <p:extLst>
      <p:ext uri="{BB962C8B-B14F-4D97-AF65-F5344CB8AC3E}">
        <p14:creationId xmlns:p14="http://schemas.microsoft.com/office/powerpoint/2010/main" val="2882674776"/>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val Callout 1"/>
          <p:cNvSpPr/>
          <p:nvPr/>
        </p:nvSpPr>
        <p:spPr>
          <a:xfrm>
            <a:off x="3296992" y="103031"/>
            <a:ext cx="6130343" cy="1635617"/>
          </a:xfrm>
          <a:prstGeom prst="wedgeEllipseCallou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a:p>
            <a:pPr algn="ctr"/>
            <a:r>
              <a:rPr lang="en-US" dirty="0"/>
              <a:t> </a:t>
            </a:r>
            <a:r>
              <a:rPr lang="en-US" dirty="0" err="1"/>
              <a:t>প্রতিবেশী</a:t>
            </a:r>
            <a:r>
              <a:rPr lang="en-US" dirty="0"/>
              <a:t> </a:t>
            </a:r>
            <a:r>
              <a:rPr lang="en-US" dirty="0" err="1"/>
              <a:t>এবং</a:t>
            </a:r>
            <a:r>
              <a:rPr lang="en-US" dirty="0"/>
              <a:t> </a:t>
            </a:r>
            <a:r>
              <a:rPr lang="en-US" dirty="0" err="1"/>
              <a:t>ক্ষুধার্ত</a:t>
            </a:r>
            <a:r>
              <a:rPr lang="en-US" dirty="0"/>
              <a:t> </a:t>
            </a:r>
            <a:r>
              <a:rPr lang="en-US" dirty="0" err="1"/>
              <a:t>দের</a:t>
            </a:r>
            <a:r>
              <a:rPr lang="en-US" dirty="0"/>
              <a:t> </a:t>
            </a:r>
            <a:r>
              <a:rPr lang="en-US" dirty="0" err="1"/>
              <a:t>ব্যাপারে</a:t>
            </a:r>
            <a:r>
              <a:rPr lang="en-US" dirty="0"/>
              <a:t> </a:t>
            </a:r>
            <a:r>
              <a:rPr lang="en-US" dirty="0" err="1"/>
              <a:t>শরিয়া</a:t>
            </a:r>
            <a:r>
              <a:rPr lang="en-US" dirty="0"/>
              <a:t> </a:t>
            </a:r>
            <a:r>
              <a:rPr lang="en-US" dirty="0" err="1"/>
              <a:t>আইন</a:t>
            </a:r>
            <a:r>
              <a:rPr lang="en-US" dirty="0"/>
              <a:t> </a:t>
            </a:r>
            <a:r>
              <a:rPr lang="en-US" dirty="0" err="1"/>
              <a:t>কি</a:t>
            </a:r>
            <a:r>
              <a:rPr lang="en-US" dirty="0"/>
              <a:t> </a:t>
            </a:r>
            <a:r>
              <a:rPr lang="en-US" dirty="0" err="1"/>
              <a:t>বলে</a:t>
            </a:r>
            <a:r>
              <a:rPr lang="en-US" dirty="0"/>
              <a:t>?</a:t>
            </a:r>
          </a:p>
        </p:txBody>
      </p:sp>
      <p:sp>
        <p:nvSpPr>
          <p:cNvPr id="6" name="Oval Callout 5"/>
          <p:cNvSpPr/>
          <p:nvPr/>
        </p:nvSpPr>
        <p:spPr>
          <a:xfrm>
            <a:off x="7220755" y="2979822"/>
            <a:ext cx="4971245" cy="2125014"/>
          </a:xfrm>
          <a:prstGeom prst="wedgeEllipseCallout">
            <a:avLst/>
          </a:prstGeom>
        </p:spPr>
        <p:style>
          <a:lnRef idx="2">
            <a:schemeClr val="accent6">
              <a:shade val="50000"/>
            </a:schemeClr>
          </a:lnRef>
          <a:fillRef idx="1">
            <a:schemeClr val="accent6"/>
          </a:fillRef>
          <a:effectRef idx="0">
            <a:schemeClr val="accent6"/>
          </a:effectRef>
          <a:fontRef idx="minor">
            <a:schemeClr val="lt1"/>
          </a:fontRef>
        </p:style>
        <p:txBody>
          <a:bodyPr rtlCol="0" anchor="ctr"/>
          <a:lstStyle/>
          <a:p>
            <a:pPr algn="ctr"/>
            <a:r>
              <a:rPr lang="en-US" dirty="0" err="1"/>
              <a:t>রাসুল</a:t>
            </a:r>
            <a:r>
              <a:rPr lang="en-US" dirty="0"/>
              <a:t> (</a:t>
            </a:r>
            <a:r>
              <a:rPr lang="en-US" dirty="0" err="1"/>
              <a:t>সঃ</a:t>
            </a:r>
            <a:r>
              <a:rPr lang="en-US" dirty="0"/>
              <a:t>) </a:t>
            </a:r>
            <a:r>
              <a:rPr lang="en-US" dirty="0" err="1"/>
              <a:t>বলেছেন</a:t>
            </a:r>
            <a:r>
              <a:rPr lang="en-US" dirty="0"/>
              <a:t>- </a:t>
            </a:r>
            <a:r>
              <a:rPr lang="en-US" dirty="0" err="1"/>
              <a:t>সে</a:t>
            </a:r>
            <a:r>
              <a:rPr lang="en-US" dirty="0"/>
              <a:t> </a:t>
            </a:r>
            <a:r>
              <a:rPr lang="en-US" dirty="0" err="1"/>
              <a:t>ইমানদার</a:t>
            </a:r>
            <a:r>
              <a:rPr lang="en-US" dirty="0"/>
              <a:t> </a:t>
            </a:r>
            <a:r>
              <a:rPr lang="en-US" dirty="0" err="1"/>
              <a:t>নয়</a:t>
            </a:r>
            <a:r>
              <a:rPr lang="en-US" dirty="0"/>
              <a:t>, </a:t>
            </a:r>
            <a:r>
              <a:rPr lang="en-US" dirty="0" err="1"/>
              <a:t>যার</a:t>
            </a:r>
            <a:r>
              <a:rPr lang="en-US" dirty="0"/>
              <a:t> </a:t>
            </a:r>
            <a:r>
              <a:rPr lang="en-US" dirty="0" err="1"/>
              <a:t>প্রতিবেশী</a:t>
            </a:r>
            <a:r>
              <a:rPr lang="en-US" dirty="0"/>
              <a:t> </a:t>
            </a:r>
            <a:r>
              <a:rPr lang="en-US" dirty="0" err="1"/>
              <a:t>না</a:t>
            </a:r>
            <a:r>
              <a:rPr lang="en-US" dirty="0"/>
              <a:t> </a:t>
            </a:r>
            <a:r>
              <a:rPr lang="en-US" dirty="0" err="1"/>
              <a:t>খেয়ে</a:t>
            </a:r>
            <a:r>
              <a:rPr lang="en-US" dirty="0"/>
              <a:t> </a:t>
            </a:r>
            <a:r>
              <a:rPr lang="en-US" dirty="0" err="1"/>
              <a:t>আছে</a:t>
            </a:r>
            <a:r>
              <a:rPr lang="en-US" dirty="0"/>
              <a:t> </a:t>
            </a:r>
            <a:r>
              <a:rPr lang="en-US" dirty="0" err="1"/>
              <a:t>অথচ</a:t>
            </a:r>
            <a:r>
              <a:rPr lang="en-US" dirty="0"/>
              <a:t> </a:t>
            </a:r>
            <a:r>
              <a:rPr lang="en-US" dirty="0" err="1"/>
              <a:t>সে</a:t>
            </a:r>
            <a:r>
              <a:rPr lang="en-US" dirty="0"/>
              <a:t> </a:t>
            </a:r>
            <a:r>
              <a:rPr lang="en-US" dirty="0" err="1"/>
              <a:t>পেট</a:t>
            </a:r>
            <a:r>
              <a:rPr lang="en-US" dirty="0"/>
              <a:t> </a:t>
            </a:r>
            <a:r>
              <a:rPr lang="en-US" dirty="0" err="1"/>
              <a:t>পুরে</a:t>
            </a:r>
            <a:r>
              <a:rPr lang="en-US" dirty="0"/>
              <a:t> </a:t>
            </a:r>
            <a:r>
              <a:rPr lang="en-US" dirty="0" err="1"/>
              <a:t>আহার</a:t>
            </a:r>
            <a:r>
              <a:rPr lang="en-US" dirty="0"/>
              <a:t> </a:t>
            </a:r>
            <a:r>
              <a:rPr lang="en-US" dirty="0" err="1"/>
              <a:t>গ্রহন</a:t>
            </a:r>
            <a:r>
              <a:rPr lang="en-US" dirty="0"/>
              <a:t> </a:t>
            </a:r>
            <a:r>
              <a:rPr lang="en-US" dirty="0" err="1"/>
              <a:t>করেছে</a:t>
            </a:r>
            <a:r>
              <a:rPr lang="en-US" dirty="0"/>
              <a:t> । (</a:t>
            </a:r>
            <a:r>
              <a:rPr lang="en-US" dirty="0" err="1"/>
              <a:t>সুনানে</a:t>
            </a:r>
            <a:r>
              <a:rPr lang="en-US" dirty="0"/>
              <a:t> </a:t>
            </a:r>
            <a:r>
              <a:rPr lang="en-US" dirty="0" err="1"/>
              <a:t>আল</a:t>
            </a:r>
            <a:r>
              <a:rPr lang="en-US" dirty="0"/>
              <a:t> </a:t>
            </a:r>
            <a:r>
              <a:rPr lang="en-US" dirty="0" err="1"/>
              <a:t>কুবরা</a:t>
            </a:r>
            <a:r>
              <a:rPr lang="en-US" dirty="0"/>
              <a:t>- ১৯০৪৯) </a:t>
            </a:r>
          </a:p>
        </p:txBody>
      </p:sp>
      <p:sp>
        <p:nvSpPr>
          <p:cNvPr id="7" name="Oval Callout 6"/>
          <p:cNvSpPr/>
          <p:nvPr/>
        </p:nvSpPr>
        <p:spPr>
          <a:xfrm>
            <a:off x="1390918" y="2979822"/>
            <a:ext cx="4971245" cy="2125014"/>
          </a:xfrm>
          <a:prstGeom prst="wedgeEllipseCallout">
            <a:avLst/>
          </a:prstGeom>
        </p:spPr>
        <p:style>
          <a:lnRef idx="3">
            <a:schemeClr val="lt1"/>
          </a:lnRef>
          <a:fillRef idx="1">
            <a:schemeClr val="accent6"/>
          </a:fillRef>
          <a:effectRef idx="1">
            <a:schemeClr val="accent6"/>
          </a:effectRef>
          <a:fontRef idx="minor">
            <a:schemeClr val="lt1"/>
          </a:fontRef>
        </p:style>
        <p:txBody>
          <a:bodyPr rtlCol="0" anchor="ctr"/>
          <a:lstStyle/>
          <a:p>
            <a:pPr algn="ctr"/>
            <a:r>
              <a:rPr lang="en-US" dirty="0" err="1"/>
              <a:t>রাসুল</a:t>
            </a:r>
            <a:r>
              <a:rPr lang="en-US" dirty="0"/>
              <a:t> (</a:t>
            </a:r>
            <a:r>
              <a:rPr lang="en-US" dirty="0" err="1"/>
              <a:t>সঃ</a:t>
            </a:r>
            <a:r>
              <a:rPr lang="en-US" dirty="0"/>
              <a:t>) </a:t>
            </a:r>
            <a:r>
              <a:rPr lang="en-US" dirty="0" err="1"/>
              <a:t>বলেছেন</a:t>
            </a:r>
            <a:r>
              <a:rPr lang="en-US" dirty="0"/>
              <a:t>- </a:t>
            </a:r>
            <a:r>
              <a:rPr lang="en-US" dirty="0" err="1"/>
              <a:t>যখন</a:t>
            </a:r>
            <a:r>
              <a:rPr lang="en-US" dirty="0"/>
              <a:t> </a:t>
            </a:r>
            <a:r>
              <a:rPr lang="en-US" dirty="0" err="1"/>
              <a:t>নিজের</a:t>
            </a:r>
            <a:r>
              <a:rPr lang="en-US" dirty="0"/>
              <a:t> </a:t>
            </a:r>
            <a:r>
              <a:rPr lang="en-US" dirty="0" err="1"/>
              <a:t>জন্য</a:t>
            </a:r>
            <a:r>
              <a:rPr lang="en-US" dirty="0"/>
              <a:t> </a:t>
            </a:r>
            <a:r>
              <a:rPr lang="en-US" dirty="0" err="1"/>
              <a:t>রান্না</a:t>
            </a:r>
            <a:r>
              <a:rPr lang="en-US" dirty="0"/>
              <a:t> </a:t>
            </a:r>
            <a:r>
              <a:rPr lang="en-US" dirty="0" err="1"/>
              <a:t>করবে</a:t>
            </a:r>
            <a:r>
              <a:rPr lang="en-US" dirty="0"/>
              <a:t>, </a:t>
            </a:r>
            <a:r>
              <a:rPr lang="en-US" dirty="0" err="1"/>
              <a:t>তখন</a:t>
            </a:r>
            <a:r>
              <a:rPr lang="en-US" dirty="0"/>
              <a:t> </a:t>
            </a:r>
            <a:r>
              <a:rPr lang="en-US" dirty="0" err="1"/>
              <a:t>প্রতিবেশী</a:t>
            </a:r>
            <a:r>
              <a:rPr lang="en-US" dirty="0"/>
              <a:t> </a:t>
            </a:r>
            <a:r>
              <a:rPr lang="en-US" dirty="0" err="1"/>
              <a:t>দের</a:t>
            </a:r>
            <a:r>
              <a:rPr lang="en-US" dirty="0"/>
              <a:t> </a:t>
            </a:r>
            <a:r>
              <a:rPr lang="en-US" dirty="0" err="1"/>
              <a:t>কথা</a:t>
            </a:r>
            <a:r>
              <a:rPr lang="en-US" dirty="0"/>
              <a:t> </a:t>
            </a:r>
            <a:r>
              <a:rPr lang="en-US" dirty="0" err="1"/>
              <a:t>মাথায়</a:t>
            </a:r>
            <a:r>
              <a:rPr lang="en-US" dirty="0"/>
              <a:t> </a:t>
            </a:r>
            <a:r>
              <a:rPr lang="en-US" dirty="0" err="1"/>
              <a:t>রেখে</a:t>
            </a:r>
            <a:r>
              <a:rPr lang="en-US" dirty="0"/>
              <a:t>  </a:t>
            </a:r>
            <a:r>
              <a:rPr lang="en-US" dirty="0" err="1"/>
              <a:t>কিছুটা</a:t>
            </a:r>
            <a:r>
              <a:rPr lang="en-US" dirty="0"/>
              <a:t> </a:t>
            </a:r>
            <a:r>
              <a:rPr lang="en-US" dirty="0" err="1"/>
              <a:t>বেশী</a:t>
            </a:r>
            <a:r>
              <a:rPr lang="en-US" dirty="0"/>
              <a:t> </a:t>
            </a:r>
            <a:r>
              <a:rPr lang="en-US" dirty="0" err="1"/>
              <a:t>রান্না</a:t>
            </a:r>
            <a:r>
              <a:rPr lang="en-US" dirty="0"/>
              <a:t> </a:t>
            </a:r>
            <a:r>
              <a:rPr lang="en-US" dirty="0" err="1"/>
              <a:t>কইরো</a:t>
            </a:r>
            <a:r>
              <a:rPr lang="en-US" dirty="0"/>
              <a:t>  </a:t>
            </a:r>
            <a:r>
              <a:rPr lang="en-US" dirty="0" err="1"/>
              <a:t>অথবা</a:t>
            </a:r>
            <a:r>
              <a:rPr lang="en-US" dirty="0"/>
              <a:t> </a:t>
            </a:r>
            <a:r>
              <a:rPr lang="en-US" dirty="0" err="1"/>
              <a:t>পানি</a:t>
            </a:r>
            <a:r>
              <a:rPr lang="en-US" dirty="0"/>
              <a:t> </a:t>
            </a:r>
            <a:r>
              <a:rPr lang="en-US" dirty="0" err="1"/>
              <a:t>একটু</a:t>
            </a:r>
            <a:r>
              <a:rPr lang="en-US" dirty="0"/>
              <a:t> </a:t>
            </a:r>
            <a:r>
              <a:rPr lang="en-US" dirty="0" err="1"/>
              <a:t>বাড়াই</a:t>
            </a:r>
            <a:r>
              <a:rPr lang="en-US" dirty="0"/>
              <a:t> </a:t>
            </a:r>
            <a:r>
              <a:rPr lang="en-US" dirty="0" err="1"/>
              <a:t>দিয়ো</a:t>
            </a:r>
            <a:r>
              <a:rPr lang="en-US" dirty="0"/>
              <a:t> </a:t>
            </a:r>
            <a:r>
              <a:rPr lang="en-US" dirty="0" err="1"/>
              <a:t>রান্নার</a:t>
            </a:r>
            <a:r>
              <a:rPr lang="en-US" dirty="0"/>
              <a:t> </a:t>
            </a:r>
            <a:r>
              <a:rPr lang="en-US" dirty="0" err="1"/>
              <a:t>মধ্যে</a:t>
            </a:r>
            <a:r>
              <a:rPr lang="en-US" dirty="0"/>
              <a:t>। (</a:t>
            </a:r>
            <a:r>
              <a:rPr lang="en-US" dirty="0" err="1"/>
              <a:t>সহিহ</a:t>
            </a:r>
            <a:r>
              <a:rPr lang="en-US" dirty="0"/>
              <a:t> </a:t>
            </a:r>
            <a:r>
              <a:rPr lang="en-US" dirty="0" err="1"/>
              <a:t>মুসলিম</a:t>
            </a:r>
            <a:r>
              <a:rPr lang="en-US" dirty="0"/>
              <a:t> ২৬২৫)</a:t>
            </a:r>
          </a:p>
        </p:txBody>
      </p:sp>
      <p:sp>
        <p:nvSpPr>
          <p:cNvPr id="11" name="Slide Number Placeholder 10"/>
          <p:cNvSpPr>
            <a:spLocks noGrp="1"/>
          </p:cNvSpPr>
          <p:nvPr>
            <p:ph type="sldNum" sz="quarter" idx="12"/>
          </p:nvPr>
        </p:nvSpPr>
        <p:spPr/>
        <p:txBody>
          <a:bodyPr/>
          <a:lstStyle/>
          <a:p>
            <a:fld id="{FECC332B-882E-4129-ABBA-696D76EBE626}" type="slidenum">
              <a:rPr lang="en-US" smtClean="0"/>
              <a:t>34</a:t>
            </a:fld>
            <a:endParaRPr lang="en-US"/>
          </a:p>
        </p:txBody>
      </p:sp>
      <p:sp>
        <p:nvSpPr>
          <p:cNvPr id="12" name="Oval Callout 11"/>
          <p:cNvSpPr/>
          <p:nvPr/>
        </p:nvSpPr>
        <p:spPr>
          <a:xfrm>
            <a:off x="0" y="6254897"/>
            <a:ext cx="1026941" cy="466578"/>
          </a:xfrm>
          <a:prstGeom prst="wedgeEllipseCallout">
            <a:avLst/>
          </a:prstGeom>
          <a:ln>
            <a:noFill/>
          </a:ln>
          <a:effectLst>
            <a:outerShdw blurRad="149987" dist="250190" dir="8460000" algn="ctr">
              <a:srgbClr val="000000">
                <a:alpha val="28000"/>
              </a:srgbClr>
            </a:outerShdw>
          </a:effectLst>
          <a:scene3d>
            <a:camera prst="orthographicFront">
              <a:rot lat="0" lon="0" rev="0"/>
            </a:camera>
            <a:lightRig rig="contrasting" dir="t">
              <a:rot lat="0" lon="0" rev="1500000"/>
            </a:lightRig>
          </a:scene3d>
          <a:sp3d prstMaterial="metal">
            <a:bevelT w="88900" h="88900"/>
          </a:sp3d>
        </p:spPr>
        <p:style>
          <a:lnRef idx="2">
            <a:schemeClr val="accent6">
              <a:shade val="50000"/>
            </a:schemeClr>
          </a:lnRef>
          <a:fillRef idx="1">
            <a:schemeClr val="accent6"/>
          </a:fillRef>
          <a:effectRef idx="0">
            <a:schemeClr val="accent6"/>
          </a:effectRef>
          <a:fontRef idx="minor">
            <a:schemeClr val="lt1"/>
          </a:fontRef>
        </p:style>
        <p:txBody>
          <a:bodyPr rtlCol="0" anchor="ctr"/>
          <a:lstStyle/>
          <a:p>
            <a:pPr algn="ctr"/>
            <a:r>
              <a:rPr lang="en-US" dirty="0"/>
              <a:t>উত্তর  </a:t>
            </a:r>
          </a:p>
        </p:txBody>
      </p:sp>
      <p:sp>
        <p:nvSpPr>
          <p:cNvPr id="13" name="Oval Callout 12"/>
          <p:cNvSpPr/>
          <p:nvPr/>
        </p:nvSpPr>
        <p:spPr>
          <a:xfrm>
            <a:off x="0" y="0"/>
            <a:ext cx="1026941" cy="466578"/>
          </a:xfrm>
          <a:prstGeom prst="wedgeEllipseCallout">
            <a:avLst/>
          </a:prstGeom>
          <a:ln>
            <a:noFill/>
          </a:ln>
          <a:effectLst>
            <a:outerShdw blurRad="107950" dist="12700" dir="5400000" algn="ctr">
              <a:srgbClr val="000000"/>
            </a:outerShdw>
          </a:effectLst>
          <a:scene3d>
            <a:camera prst="orthographicFront">
              <a:rot lat="0" lon="0" rev="0"/>
            </a:camera>
            <a:lightRig rig="soft" dir="t">
              <a:rot lat="0" lon="0" rev="0"/>
            </a:lightRig>
          </a:scene3d>
          <a:sp3d contourW="44450" prstMaterial="matte">
            <a:bevelT w="63500" h="63500" prst="artDeco"/>
            <a:contourClr>
              <a:srgbClr val="FFFFFF"/>
            </a:contourClr>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a:t>প্রশ্ন </a:t>
            </a:r>
          </a:p>
        </p:txBody>
      </p:sp>
    </p:spTree>
    <p:extLst>
      <p:ext uri="{BB962C8B-B14F-4D97-AF65-F5344CB8AC3E}">
        <p14:creationId xmlns:p14="http://schemas.microsoft.com/office/powerpoint/2010/main" val="1959574442"/>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p:cNvSpPr>
            <a:spLocks noGrp="1"/>
          </p:cNvSpPr>
          <p:nvPr>
            <p:ph type="sldNum" sz="quarter" idx="12"/>
          </p:nvPr>
        </p:nvSpPr>
        <p:spPr/>
        <p:txBody>
          <a:bodyPr/>
          <a:lstStyle/>
          <a:p>
            <a:fld id="{FECC332B-882E-4129-ABBA-696D76EBE626}" type="slidenum">
              <a:rPr lang="en-US" smtClean="0"/>
              <a:t>35</a:t>
            </a:fld>
            <a:endParaRPr lang="en-US"/>
          </a:p>
        </p:txBody>
      </p:sp>
      <p:sp>
        <p:nvSpPr>
          <p:cNvPr id="3" name="Oval Callout 2"/>
          <p:cNvSpPr/>
          <p:nvPr/>
        </p:nvSpPr>
        <p:spPr>
          <a:xfrm>
            <a:off x="3048000" y="0"/>
            <a:ext cx="6130343" cy="1635617"/>
          </a:xfrm>
          <a:prstGeom prst="wedgeEllipseCallou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a:p>
            <a:pPr algn="ctr"/>
            <a:r>
              <a:rPr lang="en-US" dirty="0"/>
              <a:t> </a:t>
            </a:r>
            <a:r>
              <a:rPr lang="en-US" dirty="0" err="1"/>
              <a:t>নারী</a:t>
            </a:r>
            <a:r>
              <a:rPr lang="en-US" dirty="0"/>
              <a:t> </a:t>
            </a:r>
            <a:r>
              <a:rPr lang="en-US" dirty="0" err="1"/>
              <a:t>এবং</a:t>
            </a:r>
            <a:r>
              <a:rPr lang="en-US" dirty="0"/>
              <a:t> </a:t>
            </a:r>
            <a:r>
              <a:rPr lang="en-US" dirty="0" err="1"/>
              <a:t>পুরুষ</a:t>
            </a:r>
            <a:r>
              <a:rPr lang="en-US" dirty="0"/>
              <a:t> </a:t>
            </a:r>
            <a:r>
              <a:rPr lang="en-US" dirty="0" err="1"/>
              <a:t>এর</a:t>
            </a:r>
            <a:r>
              <a:rPr lang="en-US" dirty="0"/>
              <a:t> </a:t>
            </a:r>
            <a:r>
              <a:rPr lang="en-US" dirty="0" err="1"/>
              <a:t>মধ্যে</a:t>
            </a:r>
            <a:r>
              <a:rPr lang="en-US" dirty="0"/>
              <a:t> </a:t>
            </a:r>
            <a:r>
              <a:rPr lang="en-US" dirty="0" err="1"/>
              <a:t>কোন</a:t>
            </a:r>
            <a:r>
              <a:rPr lang="en-US" dirty="0"/>
              <a:t> </a:t>
            </a:r>
            <a:r>
              <a:rPr lang="en-US" dirty="0" err="1"/>
              <a:t>বৈষম্য</a:t>
            </a:r>
            <a:r>
              <a:rPr lang="en-US" dirty="0"/>
              <a:t> </a:t>
            </a:r>
            <a:r>
              <a:rPr lang="en-US" dirty="0" err="1"/>
              <a:t>করে</a:t>
            </a:r>
            <a:r>
              <a:rPr lang="en-US" dirty="0"/>
              <a:t> </a:t>
            </a:r>
            <a:r>
              <a:rPr lang="en-US" dirty="0" err="1"/>
              <a:t>কি</a:t>
            </a:r>
            <a:r>
              <a:rPr lang="en-US" dirty="0"/>
              <a:t> </a:t>
            </a:r>
            <a:r>
              <a:rPr lang="en-US" dirty="0" err="1"/>
              <a:t>শরিয়া</a:t>
            </a:r>
            <a:r>
              <a:rPr lang="en-US" dirty="0"/>
              <a:t> </a:t>
            </a:r>
            <a:r>
              <a:rPr lang="en-US" dirty="0" err="1"/>
              <a:t>আইন</a:t>
            </a:r>
            <a:r>
              <a:rPr lang="en-US" dirty="0"/>
              <a:t>?</a:t>
            </a:r>
          </a:p>
        </p:txBody>
      </p:sp>
      <p:sp>
        <p:nvSpPr>
          <p:cNvPr id="5" name="Oval Callout 4"/>
          <p:cNvSpPr/>
          <p:nvPr/>
        </p:nvSpPr>
        <p:spPr>
          <a:xfrm>
            <a:off x="0" y="2137886"/>
            <a:ext cx="8252682" cy="4117011"/>
          </a:xfrm>
          <a:prstGeom prst="wedgeEllipseCallout">
            <a:avLst/>
          </a:prstGeom>
        </p:spPr>
        <p:style>
          <a:lnRef idx="3">
            <a:schemeClr val="lt1"/>
          </a:lnRef>
          <a:fillRef idx="1">
            <a:schemeClr val="accent6"/>
          </a:fillRef>
          <a:effectRef idx="1">
            <a:schemeClr val="accent6"/>
          </a:effectRef>
          <a:fontRef idx="minor">
            <a:schemeClr val="lt1"/>
          </a:fontRef>
        </p:style>
        <p:txBody>
          <a:bodyPr rtlCol="0" anchor="ctr"/>
          <a:lstStyle/>
          <a:p>
            <a:pPr lvl="0" eaLnBrk="0" fontAlgn="base" hangingPunct="0">
              <a:spcBef>
                <a:spcPct val="0"/>
              </a:spcBef>
              <a:spcAft>
                <a:spcPct val="0"/>
              </a:spcAft>
            </a:pPr>
            <a:r>
              <a:rPr lang="bn-IN" dirty="0">
                <a:solidFill>
                  <a:schemeClr val="bg1"/>
                </a:solidFill>
                <a:latin typeface="inherit"/>
              </a:rPr>
              <a:t>অবশ্যই মুসলমান পুরুষ মুসলমান নারী</a:t>
            </a:r>
            <a:r>
              <a:rPr lang="en-US" dirty="0">
                <a:solidFill>
                  <a:schemeClr val="bg1"/>
                </a:solidFill>
                <a:latin typeface="inherit"/>
                <a:cs typeface="Vrinda"/>
              </a:rPr>
              <a:t>, </a:t>
            </a:r>
            <a:r>
              <a:rPr lang="bn-IN" dirty="0">
                <a:solidFill>
                  <a:schemeClr val="bg1"/>
                </a:solidFill>
                <a:latin typeface="inherit"/>
              </a:rPr>
              <a:t>মুমিন পুরুষ ও মুমিন নারী</a:t>
            </a:r>
            <a:r>
              <a:rPr lang="en-US" dirty="0">
                <a:solidFill>
                  <a:schemeClr val="bg1"/>
                </a:solidFill>
                <a:latin typeface="inherit"/>
                <a:cs typeface="Vrinda"/>
              </a:rPr>
              <a:t>, </a:t>
            </a:r>
            <a:r>
              <a:rPr lang="bn-IN" dirty="0">
                <a:solidFill>
                  <a:schemeClr val="bg1"/>
                </a:solidFill>
                <a:latin typeface="inherit"/>
              </a:rPr>
              <a:t>আনুগত্যশীল পুরুষ আনুগত্যশীল নারী</a:t>
            </a:r>
            <a:r>
              <a:rPr lang="en-US" dirty="0">
                <a:solidFill>
                  <a:schemeClr val="bg1"/>
                </a:solidFill>
                <a:latin typeface="inherit"/>
                <a:cs typeface="Vrinda"/>
              </a:rPr>
              <a:t>, </a:t>
            </a:r>
            <a:r>
              <a:rPr lang="bn-IN" dirty="0">
                <a:solidFill>
                  <a:schemeClr val="bg1"/>
                </a:solidFill>
                <a:latin typeface="inherit"/>
              </a:rPr>
              <a:t>সত্যবাদী পুরুষ সত্যবাদী নারী</a:t>
            </a:r>
            <a:r>
              <a:rPr lang="en-US" dirty="0">
                <a:solidFill>
                  <a:schemeClr val="bg1"/>
                </a:solidFill>
                <a:latin typeface="inherit"/>
                <a:cs typeface="Vrinda"/>
              </a:rPr>
              <a:t>, </a:t>
            </a:r>
            <a:r>
              <a:rPr lang="bn-IN" dirty="0">
                <a:solidFill>
                  <a:schemeClr val="bg1"/>
                </a:solidFill>
                <a:latin typeface="inherit"/>
              </a:rPr>
              <a:t>ধৈর্যশীল পুরুষ ধৈর্যশীল নারী</a:t>
            </a:r>
            <a:r>
              <a:rPr lang="en-US" dirty="0">
                <a:solidFill>
                  <a:schemeClr val="bg1"/>
                </a:solidFill>
                <a:latin typeface="inherit"/>
                <a:cs typeface="Vrinda"/>
              </a:rPr>
              <a:t>, </a:t>
            </a:r>
            <a:r>
              <a:rPr lang="bn-IN" dirty="0">
                <a:solidFill>
                  <a:schemeClr val="bg1"/>
                </a:solidFill>
                <a:latin typeface="inherit"/>
              </a:rPr>
              <a:t>বিনীত পুরুষ বিনীত নারী</a:t>
            </a:r>
            <a:r>
              <a:rPr lang="en-US" dirty="0">
                <a:solidFill>
                  <a:schemeClr val="bg1"/>
                </a:solidFill>
                <a:latin typeface="inherit"/>
                <a:cs typeface="Vrinda"/>
              </a:rPr>
              <a:t>, </a:t>
            </a:r>
            <a:r>
              <a:rPr lang="bn-IN" dirty="0">
                <a:solidFill>
                  <a:schemeClr val="bg1"/>
                </a:solidFill>
                <a:latin typeface="inherit"/>
              </a:rPr>
              <a:t>রোজাদার পুরুষ রোজাদার নারী</a:t>
            </a:r>
            <a:r>
              <a:rPr lang="en-US" dirty="0">
                <a:solidFill>
                  <a:schemeClr val="bg1"/>
                </a:solidFill>
                <a:latin typeface="inherit"/>
                <a:cs typeface="Vrinda"/>
              </a:rPr>
              <a:t>, </a:t>
            </a:r>
            <a:r>
              <a:rPr lang="bn-IN" dirty="0">
                <a:solidFill>
                  <a:schemeClr val="bg1"/>
                </a:solidFill>
                <a:latin typeface="inherit"/>
              </a:rPr>
              <a:t>যৌন অঙ্গ সমূহের হেফাজতকারী পুরুষ </a:t>
            </a:r>
            <a:r>
              <a:rPr lang="en-US" dirty="0">
                <a:solidFill>
                  <a:schemeClr val="bg1"/>
                </a:solidFill>
                <a:latin typeface="inherit"/>
                <a:cs typeface="Vrinda"/>
              </a:rPr>
              <a:t>(</a:t>
            </a:r>
            <a:r>
              <a:rPr lang="bn-IN" dirty="0">
                <a:solidFill>
                  <a:schemeClr val="bg1"/>
                </a:solidFill>
                <a:latin typeface="inherit"/>
              </a:rPr>
              <a:t>এ অঙ্গসমূহের</a:t>
            </a:r>
            <a:r>
              <a:rPr lang="en-US" dirty="0">
                <a:solidFill>
                  <a:schemeClr val="bg1"/>
                </a:solidFill>
                <a:latin typeface="inherit"/>
                <a:cs typeface="Vrinda"/>
              </a:rPr>
              <a:t>) </a:t>
            </a:r>
            <a:r>
              <a:rPr lang="bn-IN" dirty="0">
                <a:solidFill>
                  <a:schemeClr val="bg1"/>
                </a:solidFill>
                <a:latin typeface="inherit"/>
              </a:rPr>
              <a:t>হেফাজতকারী নারী</a:t>
            </a:r>
            <a:r>
              <a:rPr lang="en-US" dirty="0">
                <a:solidFill>
                  <a:schemeClr val="bg1"/>
                </a:solidFill>
                <a:latin typeface="inherit"/>
                <a:cs typeface="Vrinda"/>
              </a:rPr>
              <a:t>, (</a:t>
            </a:r>
            <a:r>
              <a:rPr lang="bn-IN" dirty="0">
                <a:solidFill>
                  <a:schemeClr val="bg1"/>
                </a:solidFill>
                <a:latin typeface="inherit"/>
              </a:rPr>
              <a:t>সর্বোপরি</a:t>
            </a:r>
            <a:r>
              <a:rPr lang="en-US" dirty="0">
                <a:solidFill>
                  <a:schemeClr val="bg1"/>
                </a:solidFill>
                <a:latin typeface="inherit"/>
                <a:cs typeface="Vrinda"/>
              </a:rPr>
              <a:t>) </a:t>
            </a:r>
            <a:r>
              <a:rPr lang="bn-IN" dirty="0">
                <a:solidFill>
                  <a:schemeClr val="bg1"/>
                </a:solidFill>
                <a:latin typeface="inherit"/>
              </a:rPr>
              <a:t>আল্লাহ তালাকে অধিক পরিমাণে স্মরণ কারী পুরুষ স্মরণকারী নারী</a:t>
            </a:r>
            <a:r>
              <a:rPr lang="en-US" dirty="0">
                <a:solidFill>
                  <a:schemeClr val="bg1"/>
                </a:solidFill>
                <a:latin typeface="inherit"/>
                <a:cs typeface="Vrinda"/>
              </a:rPr>
              <a:t>, -</a:t>
            </a:r>
            <a:r>
              <a:rPr lang="bn-IN" dirty="0">
                <a:solidFill>
                  <a:schemeClr val="bg1"/>
                </a:solidFill>
                <a:latin typeface="inherit"/>
              </a:rPr>
              <a:t>এদের সবার জন্য আল্লাহ তা</a:t>
            </a:r>
            <a:r>
              <a:rPr lang="en-US" dirty="0">
                <a:solidFill>
                  <a:schemeClr val="bg1"/>
                </a:solidFill>
                <a:latin typeface="inherit"/>
                <a:cs typeface="Vrinda"/>
              </a:rPr>
              <a:t>'</a:t>
            </a:r>
            <a:r>
              <a:rPr lang="bn-IN" dirty="0">
                <a:solidFill>
                  <a:schemeClr val="bg1"/>
                </a:solidFill>
                <a:latin typeface="inherit"/>
              </a:rPr>
              <a:t>আলা ক্ষমা ও মহাপুরস্কার ঠিক করে রেখেছেন। </a:t>
            </a:r>
            <a:r>
              <a:rPr lang="en-US" dirty="0">
                <a:solidFill>
                  <a:schemeClr val="bg1"/>
                </a:solidFill>
                <a:latin typeface="inherit"/>
                <a:cs typeface="Vrinda"/>
              </a:rPr>
              <a:t>[ </a:t>
            </a:r>
            <a:r>
              <a:rPr lang="bn-IN" dirty="0">
                <a:solidFill>
                  <a:schemeClr val="bg1"/>
                </a:solidFill>
                <a:latin typeface="inherit"/>
              </a:rPr>
              <a:t>সূরা আল আহযাব</a:t>
            </a:r>
            <a:r>
              <a:rPr lang="en-US" dirty="0">
                <a:solidFill>
                  <a:schemeClr val="bg1"/>
                </a:solidFill>
                <a:latin typeface="inherit"/>
                <a:cs typeface="Vrinda"/>
              </a:rPr>
              <a:t>- </a:t>
            </a:r>
            <a:r>
              <a:rPr lang="bn-IN" dirty="0">
                <a:solidFill>
                  <a:schemeClr val="bg1"/>
                </a:solidFill>
                <a:latin typeface="inherit"/>
              </a:rPr>
              <a:t>৩৫</a:t>
            </a:r>
            <a:r>
              <a:rPr lang="en-US" dirty="0">
                <a:solidFill>
                  <a:schemeClr val="bg1"/>
                </a:solidFill>
                <a:latin typeface="inherit"/>
                <a:cs typeface="Vrinda"/>
              </a:rPr>
              <a:t>]</a:t>
            </a:r>
            <a:endParaRPr lang="en-US" sz="2800" dirty="0">
              <a:solidFill>
                <a:schemeClr val="bg1"/>
              </a:solidFill>
            </a:endParaRPr>
          </a:p>
        </p:txBody>
      </p:sp>
      <p:sp>
        <p:nvSpPr>
          <p:cNvPr id="6" name="Oval Callout 5"/>
          <p:cNvSpPr/>
          <p:nvPr/>
        </p:nvSpPr>
        <p:spPr>
          <a:xfrm>
            <a:off x="0" y="6254897"/>
            <a:ext cx="1026941" cy="466578"/>
          </a:xfrm>
          <a:prstGeom prst="wedgeEllipseCallout">
            <a:avLst/>
          </a:prstGeom>
          <a:ln>
            <a:noFill/>
          </a:ln>
          <a:effectLst>
            <a:outerShdw blurRad="149987" dist="250190" dir="8460000" algn="ctr">
              <a:srgbClr val="000000">
                <a:alpha val="28000"/>
              </a:srgbClr>
            </a:outerShdw>
          </a:effectLst>
          <a:scene3d>
            <a:camera prst="orthographicFront">
              <a:rot lat="0" lon="0" rev="0"/>
            </a:camera>
            <a:lightRig rig="contrasting" dir="t">
              <a:rot lat="0" lon="0" rev="1500000"/>
            </a:lightRig>
          </a:scene3d>
          <a:sp3d prstMaterial="metal">
            <a:bevelT w="88900" h="88900"/>
          </a:sp3d>
        </p:spPr>
        <p:style>
          <a:lnRef idx="2">
            <a:schemeClr val="accent6">
              <a:shade val="50000"/>
            </a:schemeClr>
          </a:lnRef>
          <a:fillRef idx="1">
            <a:schemeClr val="accent6"/>
          </a:fillRef>
          <a:effectRef idx="0">
            <a:schemeClr val="accent6"/>
          </a:effectRef>
          <a:fontRef idx="minor">
            <a:schemeClr val="lt1"/>
          </a:fontRef>
        </p:style>
        <p:txBody>
          <a:bodyPr rtlCol="0" anchor="ctr"/>
          <a:lstStyle/>
          <a:p>
            <a:pPr algn="ctr"/>
            <a:r>
              <a:rPr lang="en-US" dirty="0"/>
              <a:t>উত্তর  </a:t>
            </a:r>
          </a:p>
        </p:txBody>
      </p:sp>
      <p:sp>
        <p:nvSpPr>
          <p:cNvPr id="7" name="Oval Callout 6"/>
          <p:cNvSpPr/>
          <p:nvPr/>
        </p:nvSpPr>
        <p:spPr>
          <a:xfrm>
            <a:off x="0" y="0"/>
            <a:ext cx="1026941" cy="466578"/>
          </a:xfrm>
          <a:prstGeom prst="wedgeEllipseCallout">
            <a:avLst/>
          </a:prstGeom>
          <a:ln>
            <a:noFill/>
          </a:ln>
          <a:effectLst>
            <a:outerShdw blurRad="107950" dist="12700" dir="5400000" algn="ctr">
              <a:srgbClr val="000000"/>
            </a:outerShdw>
          </a:effectLst>
          <a:scene3d>
            <a:camera prst="orthographicFront">
              <a:rot lat="0" lon="0" rev="0"/>
            </a:camera>
            <a:lightRig rig="soft" dir="t">
              <a:rot lat="0" lon="0" rev="0"/>
            </a:lightRig>
          </a:scene3d>
          <a:sp3d contourW="44450" prstMaterial="matte">
            <a:bevelT w="63500" h="63500" prst="artDeco"/>
            <a:contourClr>
              <a:srgbClr val="FFFFFF"/>
            </a:contourClr>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a:t>প্রশ্ন </a:t>
            </a:r>
          </a:p>
        </p:txBody>
      </p:sp>
      <p:sp>
        <p:nvSpPr>
          <p:cNvPr id="8" name="Oval Callout 7"/>
          <p:cNvSpPr/>
          <p:nvPr/>
        </p:nvSpPr>
        <p:spPr>
          <a:xfrm>
            <a:off x="6926943" y="2674915"/>
            <a:ext cx="5265057" cy="3358289"/>
          </a:xfrm>
          <a:prstGeom prst="wedgeEllipseCallou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err="1"/>
              <a:t>সূরা</a:t>
            </a:r>
            <a:r>
              <a:rPr lang="en-US" dirty="0"/>
              <a:t> </a:t>
            </a:r>
            <a:r>
              <a:rPr lang="en-US" dirty="0" err="1"/>
              <a:t>আত</a:t>
            </a:r>
            <a:r>
              <a:rPr lang="en-US" dirty="0"/>
              <a:t> </a:t>
            </a:r>
            <a:r>
              <a:rPr lang="en-US" dirty="0" err="1"/>
              <a:t>তালাক</a:t>
            </a:r>
            <a:r>
              <a:rPr lang="en-US" dirty="0"/>
              <a:t> (৬৫:৭  ) </a:t>
            </a:r>
            <a:r>
              <a:rPr lang="en-US" dirty="0" err="1"/>
              <a:t>ধনী</a:t>
            </a:r>
            <a:r>
              <a:rPr lang="en-US" dirty="0"/>
              <a:t> </a:t>
            </a:r>
            <a:r>
              <a:rPr lang="en-US" dirty="0" err="1"/>
              <a:t>ব্যাক্তি</a:t>
            </a:r>
            <a:r>
              <a:rPr lang="en-US" dirty="0"/>
              <a:t> </a:t>
            </a:r>
            <a:r>
              <a:rPr lang="en-US" dirty="0" err="1"/>
              <a:t>তার</a:t>
            </a:r>
            <a:r>
              <a:rPr lang="en-US" dirty="0"/>
              <a:t> </a:t>
            </a:r>
            <a:r>
              <a:rPr lang="en-US" dirty="0" err="1"/>
              <a:t>সামর্থ্য</a:t>
            </a:r>
            <a:r>
              <a:rPr lang="en-US" dirty="0"/>
              <a:t> </a:t>
            </a:r>
            <a:r>
              <a:rPr lang="en-US" dirty="0" err="1"/>
              <a:t>অনুযায়ী</a:t>
            </a:r>
            <a:r>
              <a:rPr lang="en-US" dirty="0"/>
              <a:t> </a:t>
            </a:r>
            <a:r>
              <a:rPr lang="en-US" dirty="0" err="1"/>
              <a:t>স্ত্রীদের</a:t>
            </a:r>
            <a:r>
              <a:rPr lang="en-US" dirty="0"/>
              <a:t> </a:t>
            </a:r>
            <a:r>
              <a:rPr lang="en-US" dirty="0" err="1"/>
              <a:t>খরচ</a:t>
            </a:r>
            <a:r>
              <a:rPr lang="en-US" dirty="0"/>
              <a:t> </a:t>
            </a:r>
            <a:r>
              <a:rPr lang="en-US" dirty="0" err="1"/>
              <a:t>দিতে</a:t>
            </a:r>
            <a:r>
              <a:rPr lang="en-US" dirty="0"/>
              <a:t> </a:t>
            </a:r>
            <a:r>
              <a:rPr lang="en-US" dirty="0" err="1"/>
              <a:t>হবে</a:t>
            </a:r>
            <a:r>
              <a:rPr lang="en-US" dirty="0"/>
              <a:t>, </a:t>
            </a:r>
            <a:r>
              <a:rPr lang="en-US" dirty="0" err="1"/>
              <a:t>আবার</a:t>
            </a:r>
            <a:r>
              <a:rPr lang="en-US" dirty="0"/>
              <a:t> </a:t>
            </a:r>
            <a:r>
              <a:rPr lang="en-US" dirty="0" err="1"/>
              <a:t>যার</a:t>
            </a:r>
            <a:r>
              <a:rPr lang="en-US" dirty="0"/>
              <a:t> </a:t>
            </a:r>
            <a:r>
              <a:rPr lang="en-US" dirty="0" err="1"/>
              <a:t>অর্থনীতি</a:t>
            </a:r>
            <a:r>
              <a:rPr lang="en-US" dirty="0"/>
              <a:t> </a:t>
            </a:r>
            <a:r>
              <a:rPr lang="en-US" dirty="0" err="1"/>
              <a:t>খারাপ</a:t>
            </a:r>
            <a:r>
              <a:rPr lang="en-US" dirty="0"/>
              <a:t>, </a:t>
            </a:r>
            <a:r>
              <a:rPr lang="en-US" dirty="0" err="1"/>
              <a:t>তাকেও</a:t>
            </a:r>
            <a:r>
              <a:rPr lang="en-US" dirty="0"/>
              <a:t> </a:t>
            </a:r>
            <a:r>
              <a:rPr lang="en-US" dirty="0" err="1"/>
              <a:t>তার</a:t>
            </a:r>
            <a:r>
              <a:rPr lang="en-US" dirty="0"/>
              <a:t> </a:t>
            </a:r>
            <a:r>
              <a:rPr lang="en-US" dirty="0" err="1"/>
              <a:t>সামর্থ্য</a:t>
            </a:r>
            <a:r>
              <a:rPr lang="en-US" dirty="0"/>
              <a:t> </a:t>
            </a:r>
            <a:r>
              <a:rPr lang="en-US" dirty="0" err="1"/>
              <a:t>অনুযায়ী</a:t>
            </a:r>
            <a:r>
              <a:rPr lang="en-US" dirty="0"/>
              <a:t> </a:t>
            </a:r>
            <a:r>
              <a:rPr lang="en-US" dirty="0" err="1"/>
              <a:t>স্ত্রীদের</a:t>
            </a:r>
            <a:r>
              <a:rPr lang="en-US" dirty="0"/>
              <a:t> </a:t>
            </a:r>
            <a:r>
              <a:rPr lang="en-US" dirty="0" err="1"/>
              <a:t>খরচ</a:t>
            </a:r>
            <a:r>
              <a:rPr lang="en-US" dirty="0"/>
              <a:t> </a:t>
            </a:r>
            <a:r>
              <a:rPr lang="en-US" dirty="0" err="1"/>
              <a:t>দিতে</a:t>
            </a:r>
            <a:r>
              <a:rPr lang="en-US" dirty="0"/>
              <a:t> </a:t>
            </a:r>
            <a:r>
              <a:rPr lang="en-US" dirty="0" err="1"/>
              <a:t>হবে</a:t>
            </a:r>
            <a:r>
              <a:rPr lang="en-US" dirty="0"/>
              <a:t>…</a:t>
            </a:r>
          </a:p>
        </p:txBody>
      </p:sp>
    </p:spTree>
    <p:extLst>
      <p:ext uri="{BB962C8B-B14F-4D97-AF65-F5344CB8AC3E}">
        <p14:creationId xmlns:p14="http://schemas.microsoft.com/office/powerpoint/2010/main" val="297034860"/>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p:cNvSpPr>
            <a:spLocks noGrp="1"/>
          </p:cNvSpPr>
          <p:nvPr>
            <p:ph type="sldNum" sz="quarter" idx="12"/>
          </p:nvPr>
        </p:nvSpPr>
        <p:spPr/>
        <p:txBody>
          <a:bodyPr/>
          <a:lstStyle/>
          <a:p>
            <a:fld id="{FECC332B-882E-4129-ABBA-696D76EBE626}" type="slidenum">
              <a:rPr lang="en-US" smtClean="0"/>
              <a:t>36</a:t>
            </a:fld>
            <a:endParaRPr lang="en-US"/>
          </a:p>
        </p:txBody>
      </p:sp>
      <p:sp>
        <p:nvSpPr>
          <p:cNvPr id="4" name="Oval Callout 3"/>
          <p:cNvSpPr/>
          <p:nvPr/>
        </p:nvSpPr>
        <p:spPr>
          <a:xfrm>
            <a:off x="2438400" y="2276609"/>
            <a:ext cx="2892430" cy="3860799"/>
          </a:xfrm>
          <a:prstGeom prst="wedgeEllipseCallou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err="1"/>
              <a:t>আয়েশা</a:t>
            </a:r>
            <a:r>
              <a:rPr lang="en-US" dirty="0"/>
              <a:t> (</a:t>
            </a:r>
            <a:r>
              <a:rPr lang="en-US" dirty="0" err="1"/>
              <a:t>রাঃ</a:t>
            </a:r>
            <a:r>
              <a:rPr lang="en-US" dirty="0"/>
              <a:t>) , </a:t>
            </a:r>
            <a:r>
              <a:rPr lang="en-US" dirty="0" err="1"/>
              <a:t>রাসুল</a:t>
            </a:r>
            <a:r>
              <a:rPr lang="en-US" dirty="0"/>
              <a:t> (</a:t>
            </a:r>
            <a:r>
              <a:rPr lang="en-US" dirty="0" err="1"/>
              <a:t>সঃ</a:t>
            </a:r>
            <a:r>
              <a:rPr lang="en-US" dirty="0"/>
              <a:t>) </a:t>
            </a:r>
            <a:r>
              <a:rPr lang="en-US" dirty="0" err="1"/>
              <a:t>কে</a:t>
            </a:r>
            <a:r>
              <a:rPr lang="en-US" dirty="0"/>
              <a:t> </a:t>
            </a:r>
            <a:r>
              <a:rPr lang="en-US" dirty="0" err="1"/>
              <a:t>জিজ্ঞেস</a:t>
            </a:r>
            <a:r>
              <a:rPr lang="en-US" dirty="0"/>
              <a:t> </a:t>
            </a:r>
            <a:r>
              <a:rPr lang="en-US" dirty="0" err="1"/>
              <a:t>করলেন</a:t>
            </a:r>
            <a:r>
              <a:rPr lang="en-US" dirty="0"/>
              <a:t>, </a:t>
            </a:r>
            <a:r>
              <a:rPr lang="en-US" dirty="0" err="1"/>
              <a:t>বিয়ের</a:t>
            </a:r>
            <a:r>
              <a:rPr lang="en-US" dirty="0"/>
              <a:t> </a:t>
            </a:r>
            <a:r>
              <a:rPr lang="en-US" dirty="0" err="1"/>
              <a:t>ব্যাপারে</a:t>
            </a:r>
            <a:r>
              <a:rPr lang="en-US" dirty="0"/>
              <a:t> </a:t>
            </a:r>
            <a:r>
              <a:rPr lang="en-US" dirty="0" err="1"/>
              <a:t>মেয়েদের</a:t>
            </a:r>
            <a:r>
              <a:rPr lang="en-US" dirty="0"/>
              <a:t> </a:t>
            </a:r>
            <a:r>
              <a:rPr lang="en-US" dirty="0" err="1"/>
              <a:t>অনুমোদন</a:t>
            </a:r>
            <a:r>
              <a:rPr lang="en-US" dirty="0"/>
              <a:t> </a:t>
            </a:r>
            <a:r>
              <a:rPr lang="en-US" dirty="0" err="1"/>
              <a:t>নেওয়া</a:t>
            </a:r>
            <a:r>
              <a:rPr lang="en-US" dirty="0"/>
              <a:t> </a:t>
            </a:r>
            <a:r>
              <a:rPr lang="en-US" dirty="0" err="1"/>
              <a:t>কি</a:t>
            </a:r>
            <a:r>
              <a:rPr lang="en-US" dirty="0"/>
              <a:t> </a:t>
            </a:r>
            <a:r>
              <a:rPr lang="en-US" dirty="0" err="1"/>
              <a:t>বাধ্যতামূলক</a:t>
            </a:r>
            <a:r>
              <a:rPr lang="en-US" dirty="0"/>
              <a:t>, </a:t>
            </a:r>
            <a:r>
              <a:rPr lang="en-US" dirty="0" err="1"/>
              <a:t>রাসুল</a:t>
            </a:r>
            <a:r>
              <a:rPr lang="en-US" dirty="0"/>
              <a:t> (</a:t>
            </a:r>
            <a:r>
              <a:rPr lang="en-US" dirty="0" err="1"/>
              <a:t>সঃ</a:t>
            </a:r>
            <a:r>
              <a:rPr lang="en-US" dirty="0"/>
              <a:t>) </a:t>
            </a:r>
            <a:r>
              <a:rPr lang="en-US" dirty="0" err="1"/>
              <a:t>বললেন</a:t>
            </a:r>
            <a:r>
              <a:rPr lang="en-US" dirty="0"/>
              <a:t>, </a:t>
            </a:r>
            <a:r>
              <a:rPr lang="en-US" dirty="0" err="1"/>
              <a:t>হ্যাঁ</a:t>
            </a:r>
            <a:r>
              <a:rPr lang="en-US" dirty="0"/>
              <a:t> </a:t>
            </a:r>
            <a:r>
              <a:rPr lang="en-US" dirty="0" err="1"/>
              <a:t>বাধ্যতামূলক</a:t>
            </a:r>
            <a:r>
              <a:rPr lang="en-US" dirty="0"/>
              <a:t>। (</a:t>
            </a:r>
            <a:r>
              <a:rPr lang="en-US" dirty="0" err="1"/>
              <a:t>বুখারি</a:t>
            </a:r>
            <a:r>
              <a:rPr lang="en-US" dirty="0"/>
              <a:t> </a:t>
            </a:r>
            <a:r>
              <a:rPr lang="en-US" dirty="0" err="1"/>
              <a:t>এবং</a:t>
            </a:r>
            <a:r>
              <a:rPr lang="en-US" dirty="0"/>
              <a:t> </a:t>
            </a:r>
            <a:r>
              <a:rPr lang="en-US" dirty="0" err="1"/>
              <a:t>মুসলিম</a:t>
            </a:r>
            <a:r>
              <a:rPr lang="en-US" dirty="0"/>
              <a:t>)  </a:t>
            </a:r>
          </a:p>
        </p:txBody>
      </p:sp>
      <p:sp>
        <p:nvSpPr>
          <p:cNvPr id="5" name="Oval Callout 4"/>
          <p:cNvSpPr/>
          <p:nvPr/>
        </p:nvSpPr>
        <p:spPr>
          <a:xfrm>
            <a:off x="5563059" y="2646587"/>
            <a:ext cx="2318198" cy="3120845"/>
          </a:xfrm>
          <a:prstGeom prst="wedgeEllipseCallout">
            <a:avLst/>
          </a:prstGeom>
        </p:spPr>
        <p:style>
          <a:lnRef idx="1">
            <a:schemeClr val="accent6"/>
          </a:lnRef>
          <a:fillRef idx="2">
            <a:schemeClr val="accent6"/>
          </a:fillRef>
          <a:effectRef idx="1">
            <a:schemeClr val="accent6"/>
          </a:effectRef>
          <a:fontRef idx="minor">
            <a:schemeClr val="dk1"/>
          </a:fontRef>
        </p:style>
        <p:txBody>
          <a:bodyPr rtlCol="0" anchor="ctr"/>
          <a:lstStyle/>
          <a:p>
            <a:pPr algn="ctr"/>
            <a:r>
              <a:rPr lang="en-US" dirty="0" err="1"/>
              <a:t>সূরা</a:t>
            </a:r>
            <a:r>
              <a:rPr lang="en-US" dirty="0"/>
              <a:t> </a:t>
            </a:r>
            <a:r>
              <a:rPr lang="en-US" dirty="0" err="1"/>
              <a:t>বাকারা</a:t>
            </a:r>
            <a:r>
              <a:rPr lang="en-US" dirty="0"/>
              <a:t> (২:২৫৬) </a:t>
            </a:r>
            <a:r>
              <a:rPr lang="en-US" dirty="0" err="1"/>
              <a:t>আল্লাহর</a:t>
            </a:r>
            <a:r>
              <a:rPr lang="en-US" dirty="0"/>
              <a:t> </a:t>
            </a:r>
            <a:r>
              <a:rPr lang="en-US" dirty="0" err="1"/>
              <a:t>দ্বীনের</a:t>
            </a:r>
            <a:r>
              <a:rPr lang="en-US" dirty="0"/>
              <a:t> </a:t>
            </a:r>
            <a:r>
              <a:rPr lang="en-US" dirty="0" err="1"/>
              <a:t>ব্যাপারে</a:t>
            </a:r>
            <a:r>
              <a:rPr lang="en-US" dirty="0"/>
              <a:t> </a:t>
            </a:r>
            <a:r>
              <a:rPr lang="en-US" dirty="0" err="1"/>
              <a:t>কোন</a:t>
            </a:r>
            <a:r>
              <a:rPr lang="en-US" dirty="0"/>
              <a:t> </a:t>
            </a:r>
            <a:r>
              <a:rPr lang="en-US" dirty="0" err="1"/>
              <a:t>জোর</a:t>
            </a:r>
            <a:r>
              <a:rPr lang="en-US" dirty="0"/>
              <a:t> </a:t>
            </a:r>
            <a:r>
              <a:rPr lang="en-US" dirty="0" err="1"/>
              <a:t>জবরদস্তি</a:t>
            </a:r>
            <a:r>
              <a:rPr lang="en-US" dirty="0"/>
              <a:t> </a:t>
            </a:r>
            <a:r>
              <a:rPr lang="en-US" dirty="0" err="1"/>
              <a:t>নেই</a:t>
            </a:r>
            <a:r>
              <a:rPr lang="en-US" dirty="0"/>
              <a:t>…</a:t>
            </a:r>
          </a:p>
        </p:txBody>
      </p:sp>
      <p:sp>
        <p:nvSpPr>
          <p:cNvPr id="6" name="Oval Callout 5"/>
          <p:cNvSpPr/>
          <p:nvPr/>
        </p:nvSpPr>
        <p:spPr>
          <a:xfrm>
            <a:off x="4357915" y="156296"/>
            <a:ext cx="4252685" cy="2046241"/>
          </a:xfrm>
          <a:prstGeom prst="wedgeEllipseCallou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err="1"/>
              <a:t>বিয়ের</a:t>
            </a:r>
            <a:r>
              <a:rPr lang="en-US" dirty="0"/>
              <a:t> </a:t>
            </a:r>
            <a:r>
              <a:rPr lang="en-US" dirty="0" err="1"/>
              <a:t>ক্ষেত্রে</a:t>
            </a:r>
            <a:r>
              <a:rPr lang="en-US" dirty="0"/>
              <a:t> </a:t>
            </a:r>
            <a:r>
              <a:rPr lang="en-US" dirty="0" err="1"/>
              <a:t>মেয়েদের</a:t>
            </a:r>
            <a:r>
              <a:rPr lang="en-US" dirty="0"/>
              <a:t> </a:t>
            </a:r>
            <a:r>
              <a:rPr lang="en-US" dirty="0" err="1"/>
              <a:t>অনুমোদন</a:t>
            </a:r>
            <a:r>
              <a:rPr lang="en-US" dirty="0"/>
              <a:t> </a:t>
            </a:r>
            <a:r>
              <a:rPr lang="en-US" dirty="0" err="1"/>
              <a:t>নেওয়ার</a:t>
            </a:r>
            <a:r>
              <a:rPr lang="en-US" dirty="0"/>
              <a:t> </a:t>
            </a:r>
            <a:r>
              <a:rPr lang="en-US" dirty="0" err="1"/>
              <a:t>ব্যাপারে</a:t>
            </a:r>
            <a:r>
              <a:rPr lang="en-US" dirty="0"/>
              <a:t> </a:t>
            </a:r>
            <a:r>
              <a:rPr lang="en-US" dirty="0" err="1"/>
              <a:t>শরিয়া</a:t>
            </a:r>
            <a:r>
              <a:rPr lang="en-US" dirty="0"/>
              <a:t> </a:t>
            </a:r>
            <a:r>
              <a:rPr lang="en-US" dirty="0" err="1"/>
              <a:t>আইন</a:t>
            </a:r>
            <a:r>
              <a:rPr lang="en-US" dirty="0"/>
              <a:t> </a:t>
            </a:r>
            <a:r>
              <a:rPr lang="en-US" dirty="0" err="1"/>
              <a:t>কি</a:t>
            </a:r>
            <a:r>
              <a:rPr lang="en-US" dirty="0"/>
              <a:t> </a:t>
            </a:r>
            <a:r>
              <a:rPr lang="en-US" dirty="0" err="1"/>
              <a:t>বলে</a:t>
            </a:r>
            <a:r>
              <a:rPr lang="en-US" dirty="0"/>
              <a:t>??</a:t>
            </a:r>
          </a:p>
        </p:txBody>
      </p:sp>
      <p:sp>
        <p:nvSpPr>
          <p:cNvPr id="7" name="Oval Callout 6"/>
          <p:cNvSpPr/>
          <p:nvPr/>
        </p:nvSpPr>
        <p:spPr>
          <a:xfrm>
            <a:off x="8345715" y="2400887"/>
            <a:ext cx="3556000" cy="3622541"/>
          </a:xfrm>
          <a:prstGeom prst="wedgeEllipseCallou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err="1"/>
              <a:t>যেহেতু</a:t>
            </a:r>
            <a:r>
              <a:rPr lang="en-US" dirty="0"/>
              <a:t> </a:t>
            </a:r>
            <a:r>
              <a:rPr lang="en-US" dirty="0" err="1"/>
              <a:t>বিয়েও</a:t>
            </a:r>
            <a:r>
              <a:rPr lang="en-US" dirty="0"/>
              <a:t> </a:t>
            </a:r>
            <a:r>
              <a:rPr lang="en-US" dirty="0" err="1"/>
              <a:t>দ্বীনের</a:t>
            </a:r>
            <a:r>
              <a:rPr lang="en-US" dirty="0"/>
              <a:t> </a:t>
            </a:r>
            <a:r>
              <a:rPr lang="en-US" dirty="0" err="1"/>
              <a:t>একটি</a:t>
            </a:r>
            <a:r>
              <a:rPr lang="en-US" dirty="0"/>
              <a:t> </a:t>
            </a:r>
            <a:r>
              <a:rPr lang="en-US" dirty="0" err="1"/>
              <a:t>অংশ</a:t>
            </a:r>
            <a:r>
              <a:rPr lang="en-US" dirty="0"/>
              <a:t>, </a:t>
            </a:r>
            <a:r>
              <a:rPr lang="en-US" dirty="0" err="1"/>
              <a:t>তাই</a:t>
            </a:r>
            <a:r>
              <a:rPr lang="en-US" dirty="0"/>
              <a:t> </a:t>
            </a:r>
            <a:r>
              <a:rPr lang="en-US" dirty="0" err="1"/>
              <a:t>মেয়েদের</a:t>
            </a:r>
            <a:r>
              <a:rPr lang="en-US" dirty="0"/>
              <a:t> </a:t>
            </a:r>
            <a:r>
              <a:rPr lang="en-US" dirty="0" err="1"/>
              <a:t>বিয়ে</a:t>
            </a:r>
            <a:r>
              <a:rPr lang="en-US" dirty="0"/>
              <a:t> </a:t>
            </a:r>
            <a:r>
              <a:rPr lang="en-US" dirty="0" err="1"/>
              <a:t>দেওয়ার</a:t>
            </a:r>
            <a:r>
              <a:rPr lang="en-US" dirty="0"/>
              <a:t> </a:t>
            </a:r>
            <a:r>
              <a:rPr lang="en-US" dirty="0" err="1"/>
              <a:t>ক্ষেত্রে</a:t>
            </a:r>
            <a:r>
              <a:rPr lang="en-US" dirty="0"/>
              <a:t> </a:t>
            </a:r>
            <a:r>
              <a:rPr lang="en-US" dirty="0" err="1"/>
              <a:t>মেয়ের</a:t>
            </a:r>
            <a:r>
              <a:rPr lang="en-US" dirty="0"/>
              <a:t> </a:t>
            </a:r>
            <a:r>
              <a:rPr lang="en-US" dirty="0" err="1"/>
              <a:t>অপছন্দ</a:t>
            </a:r>
            <a:r>
              <a:rPr lang="en-US" dirty="0"/>
              <a:t> </a:t>
            </a:r>
            <a:r>
              <a:rPr lang="en-US" dirty="0" err="1"/>
              <a:t>পাত্রের</a:t>
            </a:r>
            <a:r>
              <a:rPr lang="en-US" dirty="0"/>
              <a:t> </a:t>
            </a:r>
            <a:r>
              <a:rPr lang="en-US" dirty="0" err="1"/>
              <a:t>কাছে</a:t>
            </a:r>
            <a:r>
              <a:rPr lang="en-US" dirty="0"/>
              <a:t> </a:t>
            </a:r>
            <a:r>
              <a:rPr lang="en-US" dirty="0" err="1"/>
              <a:t>জোর</a:t>
            </a:r>
            <a:r>
              <a:rPr lang="en-US" dirty="0"/>
              <a:t> </a:t>
            </a:r>
            <a:r>
              <a:rPr lang="en-US" dirty="0" err="1"/>
              <a:t>জবরদস্তি</a:t>
            </a:r>
            <a:r>
              <a:rPr lang="en-US" dirty="0"/>
              <a:t> </a:t>
            </a:r>
            <a:r>
              <a:rPr lang="en-US" dirty="0" err="1"/>
              <a:t>করে</a:t>
            </a:r>
            <a:r>
              <a:rPr lang="en-US" dirty="0"/>
              <a:t>  </a:t>
            </a:r>
            <a:r>
              <a:rPr lang="en-US" dirty="0" err="1"/>
              <a:t>বিয়ে</a:t>
            </a:r>
            <a:r>
              <a:rPr lang="en-US" dirty="0"/>
              <a:t> </a:t>
            </a:r>
            <a:r>
              <a:rPr lang="en-US" dirty="0" err="1"/>
              <a:t>দেওয়ার</a:t>
            </a:r>
            <a:r>
              <a:rPr lang="en-US" dirty="0"/>
              <a:t> </a:t>
            </a:r>
            <a:r>
              <a:rPr lang="en-US" dirty="0" err="1"/>
              <a:t>কোন</a:t>
            </a:r>
            <a:r>
              <a:rPr lang="en-US" dirty="0"/>
              <a:t> </a:t>
            </a:r>
            <a:r>
              <a:rPr lang="en-US" dirty="0" err="1"/>
              <a:t>সুযুগ</a:t>
            </a:r>
            <a:r>
              <a:rPr lang="en-US" dirty="0"/>
              <a:t> </a:t>
            </a:r>
            <a:r>
              <a:rPr lang="en-US" dirty="0" err="1"/>
              <a:t>নেই</a:t>
            </a:r>
            <a:r>
              <a:rPr lang="en-US" dirty="0"/>
              <a:t>।।</a:t>
            </a:r>
          </a:p>
        </p:txBody>
      </p:sp>
      <p:sp>
        <p:nvSpPr>
          <p:cNvPr id="8" name="Oval Callout 7"/>
          <p:cNvSpPr/>
          <p:nvPr/>
        </p:nvSpPr>
        <p:spPr>
          <a:xfrm>
            <a:off x="0" y="2202537"/>
            <a:ext cx="2206171" cy="3820891"/>
          </a:xfrm>
          <a:prstGeom prst="wedgeEllipseCallou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err="1"/>
              <a:t>সূরা</a:t>
            </a:r>
            <a:r>
              <a:rPr lang="en-US" dirty="0"/>
              <a:t> </a:t>
            </a:r>
            <a:r>
              <a:rPr lang="en-US" dirty="0" err="1"/>
              <a:t>আল</a:t>
            </a:r>
            <a:r>
              <a:rPr lang="en-US" dirty="0"/>
              <a:t> </a:t>
            </a:r>
            <a:r>
              <a:rPr lang="en-US" dirty="0" err="1"/>
              <a:t>মায়েদা</a:t>
            </a:r>
            <a:r>
              <a:rPr lang="en-US" dirty="0"/>
              <a:t> (২৪:৩২) </a:t>
            </a:r>
            <a:r>
              <a:rPr lang="en-US" dirty="0" err="1"/>
              <a:t>তোমাদের</a:t>
            </a:r>
            <a:r>
              <a:rPr lang="en-US" dirty="0"/>
              <a:t> </a:t>
            </a:r>
            <a:r>
              <a:rPr lang="en-US" dirty="0" err="1"/>
              <a:t>মধ্যে</a:t>
            </a:r>
            <a:r>
              <a:rPr lang="en-US" dirty="0"/>
              <a:t> </a:t>
            </a:r>
            <a:r>
              <a:rPr lang="en-US" dirty="0" err="1"/>
              <a:t>যাদের</a:t>
            </a:r>
            <a:r>
              <a:rPr lang="en-US" dirty="0"/>
              <a:t> </a:t>
            </a:r>
            <a:r>
              <a:rPr lang="en-US" dirty="0" err="1"/>
              <a:t>বিয়ে</a:t>
            </a:r>
            <a:r>
              <a:rPr lang="en-US" dirty="0"/>
              <a:t> </a:t>
            </a:r>
            <a:r>
              <a:rPr lang="en-US" dirty="0" err="1"/>
              <a:t>হয়</a:t>
            </a:r>
            <a:r>
              <a:rPr lang="en-US" dirty="0"/>
              <a:t> </a:t>
            </a:r>
            <a:r>
              <a:rPr lang="en-US" dirty="0" err="1"/>
              <a:t>নাই</a:t>
            </a:r>
            <a:r>
              <a:rPr lang="en-US" dirty="0"/>
              <a:t>, </a:t>
            </a:r>
            <a:r>
              <a:rPr lang="en-US" dirty="0" err="1"/>
              <a:t>তোমরা</a:t>
            </a:r>
            <a:r>
              <a:rPr lang="en-US" dirty="0"/>
              <a:t> </a:t>
            </a:r>
            <a:r>
              <a:rPr lang="en-US" dirty="0" err="1"/>
              <a:t>তাদের</a:t>
            </a:r>
            <a:r>
              <a:rPr lang="en-US" dirty="0"/>
              <a:t> </a:t>
            </a:r>
            <a:r>
              <a:rPr lang="en-US" dirty="0" err="1"/>
              <a:t>বিয়ের</a:t>
            </a:r>
            <a:r>
              <a:rPr lang="en-US" dirty="0"/>
              <a:t> </a:t>
            </a:r>
            <a:r>
              <a:rPr lang="en-US" dirty="0" err="1"/>
              <a:t>ব্যবস্থা</a:t>
            </a:r>
            <a:r>
              <a:rPr lang="en-US" dirty="0"/>
              <a:t> </a:t>
            </a:r>
            <a:r>
              <a:rPr lang="en-US" dirty="0" err="1"/>
              <a:t>কর</a:t>
            </a:r>
            <a:r>
              <a:rPr lang="en-US" dirty="0"/>
              <a:t>। </a:t>
            </a:r>
          </a:p>
        </p:txBody>
      </p:sp>
    </p:spTree>
    <p:extLst>
      <p:ext uri="{BB962C8B-B14F-4D97-AF65-F5344CB8AC3E}">
        <p14:creationId xmlns:p14="http://schemas.microsoft.com/office/powerpoint/2010/main" val="2379839861"/>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p:cNvSpPr>
            <a:spLocks noGrp="1"/>
          </p:cNvSpPr>
          <p:nvPr>
            <p:ph type="sldNum" sz="quarter" idx="12"/>
          </p:nvPr>
        </p:nvSpPr>
        <p:spPr/>
        <p:txBody>
          <a:bodyPr/>
          <a:lstStyle/>
          <a:p>
            <a:fld id="{FECC332B-882E-4129-ABBA-696D76EBE626}" type="slidenum">
              <a:rPr lang="en-US" smtClean="0"/>
              <a:t>37</a:t>
            </a:fld>
            <a:endParaRPr lang="en-US"/>
          </a:p>
        </p:txBody>
      </p:sp>
      <p:sp>
        <p:nvSpPr>
          <p:cNvPr id="8" name="Oval Callout 7"/>
          <p:cNvSpPr/>
          <p:nvPr/>
        </p:nvSpPr>
        <p:spPr>
          <a:xfrm>
            <a:off x="3587262" y="337626"/>
            <a:ext cx="4839286" cy="984738"/>
          </a:xfrm>
          <a:prstGeom prst="wedgeEllipseCallou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err="1"/>
              <a:t>ব্যক্তিগত</a:t>
            </a:r>
            <a:r>
              <a:rPr lang="en-US" dirty="0"/>
              <a:t> </a:t>
            </a:r>
            <a:r>
              <a:rPr lang="en-US" dirty="0" err="1"/>
              <a:t>গোপনীয়তার</a:t>
            </a:r>
            <a:r>
              <a:rPr lang="en-US" dirty="0"/>
              <a:t> </a:t>
            </a:r>
            <a:r>
              <a:rPr lang="en-US" dirty="0" err="1"/>
              <a:t>বিষয়ে</a:t>
            </a:r>
            <a:r>
              <a:rPr lang="en-US" dirty="0"/>
              <a:t> </a:t>
            </a:r>
            <a:r>
              <a:rPr lang="en-US" dirty="0" err="1"/>
              <a:t>শরিয়া</a:t>
            </a:r>
            <a:r>
              <a:rPr lang="en-US" dirty="0"/>
              <a:t> </a:t>
            </a:r>
            <a:r>
              <a:rPr lang="en-US" dirty="0" err="1"/>
              <a:t>আইন</a:t>
            </a:r>
            <a:r>
              <a:rPr lang="en-US" dirty="0"/>
              <a:t> </a:t>
            </a:r>
            <a:r>
              <a:rPr lang="en-US" dirty="0" err="1"/>
              <a:t>কি</a:t>
            </a:r>
            <a:r>
              <a:rPr lang="en-US" dirty="0"/>
              <a:t> </a:t>
            </a:r>
            <a:r>
              <a:rPr lang="en-US" dirty="0" err="1"/>
              <a:t>বলে</a:t>
            </a:r>
            <a:r>
              <a:rPr lang="en-US" dirty="0"/>
              <a:t>??</a:t>
            </a:r>
          </a:p>
        </p:txBody>
      </p:sp>
      <p:sp>
        <p:nvSpPr>
          <p:cNvPr id="9" name="Oval Callout 8"/>
          <p:cNvSpPr/>
          <p:nvPr/>
        </p:nvSpPr>
        <p:spPr>
          <a:xfrm>
            <a:off x="142185" y="2937045"/>
            <a:ext cx="5619986" cy="3289584"/>
          </a:xfrm>
          <a:prstGeom prst="wedgeEllipseCallout">
            <a:avLst/>
          </a:prstGeom>
        </p:spPr>
        <p:style>
          <a:lnRef idx="3">
            <a:schemeClr val="lt1"/>
          </a:lnRef>
          <a:fillRef idx="1">
            <a:schemeClr val="accent6"/>
          </a:fillRef>
          <a:effectRef idx="1">
            <a:schemeClr val="accent6"/>
          </a:effectRef>
          <a:fontRef idx="minor">
            <a:schemeClr val="lt1"/>
          </a:fontRef>
        </p:style>
        <p:txBody>
          <a:bodyPr rtlCol="0" anchor="ctr"/>
          <a:lstStyle/>
          <a:p>
            <a:r>
              <a:rPr lang="as-IN" dirty="0">
                <a:solidFill>
                  <a:schemeClr val="bg1"/>
                </a:solidFill>
                <a:latin typeface="Helvetica" panose="020B0604020202020204" pitchFamily="34" charset="0"/>
              </a:rPr>
              <a:t>হে ঈমানদার ব্যক্তিরা, তোমরা কখনো নিজেদের ঘর ছাড়া অন্য কারো ঘরে-( সে ঘরের লোকদের) অনুমতি না চেয়ে ও তার বাসিন্দাদের প্রতি সালাম না করে প্রবেশ করো না। [ সূরা আন-নূর-২৭]</a:t>
            </a:r>
            <a:endParaRPr lang="en-US" dirty="0">
              <a:solidFill>
                <a:schemeClr val="bg1"/>
              </a:solidFill>
            </a:endParaRPr>
          </a:p>
        </p:txBody>
      </p:sp>
      <p:sp>
        <p:nvSpPr>
          <p:cNvPr id="7" name="Oval Callout 6"/>
          <p:cNvSpPr/>
          <p:nvPr/>
        </p:nvSpPr>
        <p:spPr>
          <a:xfrm>
            <a:off x="6032654" y="2966073"/>
            <a:ext cx="5564260" cy="2955755"/>
          </a:xfrm>
          <a:prstGeom prst="wedgeEllipseCallout">
            <a:avLst/>
          </a:prstGeom>
        </p:spPr>
        <p:style>
          <a:lnRef idx="3">
            <a:schemeClr val="lt1"/>
          </a:lnRef>
          <a:fillRef idx="1">
            <a:schemeClr val="accent6"/>
          </a:fillRef>
          <a:effectRef idx="1">
            <a:schemeClr val="accent6"/>
          </a:effectRef>
          <a:fontRef idx="minor">
            <a:schemeClr val="lt1"/>
          </a:fontRef>
        </p:style>
        <p:txBody>
          <a:bodyPr rtlCol="0" anchor="ctr"/>
          <a:lstStyle/>
          <a:p>
            <a:pPr algn="ctr"/>
            <a:r>
              <a:rPr lang="en-US" dirty="0" err="1"/>
              <a:t>তোমরা</a:t>
            </a:r>
            <a:r>
              <a:rPr lang="en-US" dirty="0"/>
              <a:t> </a:t>
            </a:r>
            <a:r>
              <a:rPr lang="en-US" dirty="0" err="1"/>
              <a:t>যা</a:t>
            </a:r>
            <a:r>
              <a:rPr lang="en-US" dirty="0"/>
              <a:t> </a:t>
            </a:r>
            <a:r>
              <a:rPr lang="en-US" dirty="0" err="1"/>
              <a:t>খুশি</a:t>
            </a:r>
            <a:r>
              <a:rPr lang="en-US" dirty="0"/>
              <a:t> </a:t>
            </a:r>
            <a:r>
              <a:rPr lang="en-US" dirty="0" err="1"/>
              <a:t>তা</a:t>
            </a:r>
            <a:r>
              <a:rPr lang="en-US" dirty="0"/>
              <a:t> </a:t>
            </a:r>
            <a:r>
              <a:rPr lang="en-US" dirty="0" err="1"/>
              <a:t>অনুমান</a:t>
            </a:r>
            <a:r>
              <a:rPr lang="en-US" dirty="0"/>
              <a:t> </a:t>
            </a:r>
            <a:r>
              <a:rPr lang="en-US" dirty="0" err="1"/>
              <a:t>করা</a:t>
            </a:r>
            <a:r>
              <a:rPr lang="en-US" dirty="0"/>
              <a:t> </a:t>
            </a:r>
            <a:r>
              <a:rPr lang="en-US" dirty="0" err="1"/>
              <a:t>থেকে</a:t>
            </a:r>
            <a:r>
              <a:rPr lang="en-US" dirty="0"/>
              <a:t> </a:t>
            </a:r>
            <a:r>
              <a:rPr lang="en-US" dirty="0" err="1"/>
              <a:t>বিরত</a:t>
            </a:r>
            <a:r>
              <a:rPr lang="en-US" dirty="0"/>
              <a:t> </a:t>
            </a:r>
            <a:r>
              <a:rPr lang="en-US" dirty="0" err="1"/>
              <a:t>থাকো</a:t>
            </a:r>
            <a:r>
              <a:rPr lang="en-US" dirty="0"/>
              <a:t>, </a:t>
            </a:r>
            <a:r>
              <a:rPr lang="en-US" dirty="0" err="1"/>
              <a:t>কিছু</a:t>
            </a:r>
            <a:r>
              <a:rPr lang="en-US" dirty="0"/>
              <a:t> </a:t>
            </a:r>
            <a:r>
              <a:rPr lang="en-US" dirty="0" err="1"/>
              <a:t>অনুমান</a:t>
            </a:r>
            <a:r>
              <a:rPr lang="en-US" dirty="0"/>
              <a:t> (</a:t>
            </a:r>
            <a:r>
              <a:rPr lang="en-US" dirty="0" err="1"/>
              <a:t>আসলেই</a:t>
            </a:r>
            <a:r>
              <a:rPr lang="en-US" dirty="0"/>
              <a:t> ) </a:t>
            </a:r>
            <a:r>
              <a:rPr lang="en-US" dirty="0" err="1"/>
              <a:t>গুনাহ</a:t>
            </a:r>
            <a:r>
              <a:rPr lang="en-US" dirty="0"/>
              <a:t> (</a:t>
            </a:r>
            <a:r>
              <a:rPr lang="en-US" dirty="0" err="1"/>
              <a:t>অপরাধ</a:t>
            </a:r>
            <a:r>
              <a:rPr lang="en-US" dirty="0"/>
              <a:t>) [ </a:t>
            </a:r>
            <a:r>
              <a:rPr lang="en-US" dirty="0" err="1"/>
              <a:t>সূরা</a:t>
            </a:r>
            <a:r>
              <a:rPr lang="en-US" dirty="0"/>
              <a:t> </a:t>
            </a:r>
            <a:r>
              <a:rPr lang="en-US" dirty="0" err="1"/>
              <a:t>আল</a:t>
            </a:r>
            <a:r>
              <a:rPr lang="en-US" dirty="0"/>
              <a:t> </a:t>
            </a:r>
            <a:r>
              <a:rPr lang="en-US" dirty="0" err="1"/>
              <a:t>হুজরাত</a:t>
            </a:r>
            <a:r>
              <a:rPr lang="en-US" dirty="0"/>
              <a:t> (৪৯:১২)</a:t>
            </a:r>
          </a:p>
          <a:p>
            <a:pPr algn="ctr"/>
            <a:endParaRPr lang="en-US" dirty="0"/>
          </a:p>
        </p:txBody>
      </p:sp>
      <p:sp>
        <p:nvSpPr>
          <p:cNvPr id="12" name="Oval Callout 11"/>
          <p:cNvSpPr/>
          <p:nvPr/>
        </p:nvSpPr>
        <p:spPr>
          <a:xfrm>
            <a:off x="0" y="6254897"/>
            <a:ext cx="1026941" cy="466578"/>
          </a:xfrm>
          <a:prstGeom prst="wedgeEllipseCallout">
            <a:avLst/>
          </a:prstGeom>
          <a:ln>
            <a:noFill/>
          </a:ln>
          <a:effectLst>
            <a:outerShdw blurRad="149987" dist="250190" dir="8460000" algn="ctr">
              <a:srgbClr val="000000">
                <a:alpha val="28000"/>
              </a:srgbClr>
            </a:outerShdw>
          </a:effectLst>
          <a:scene3d>
            <a:camera prst="orthographicFront">
              <a:rot lat="0" lon="0" rev="0"/>
            </a:camera>
            <a:lightRig rig="contrasting" dir="t">
              <a:rot lat="0" lon="0" rev="1500000"/>
            </a:lightRig>
          </a:scene3d>
          <a:sp3d prstMaterial="metal">
            <a:bevelT w="88900" h="88900"/>
          </a:sp3d>
        </p:spPr>
        <p:style>
          <a:lnRef idx="2">
            <a:schemeClr val="accent6">
              <a:shade val="50000"/>
            </a:schemeClr>
          </a:lnRef>
          <a:fillRef idx="1">
            <a:schemeClr val="accent6"/>
          </a:fillRef>
          <a:effectRef idx="0">
            <a:schemeClr val="accent6"/>
          </a:effectRef>
          <a:fontRef idx="minor">
            <a:schemeClr val="lt1"/>
          </a:fontRef>
        </p:style>
        <p:txBody>
          <a:bodyPr rtlCol="0" anchor="ctr"/>
          <a:lstStyle/>
          <a:p>
            <a:pPr algn="ctr"/>
            <a:r>
              <a:rPr lang="en-US" dirty="0"/>
              <a:t>উত্তর  </a:t>
            </a:r>
          </a:p>
        </p:txBody>
      </p:sp>
      <p:sp>
        <p:nvSpPr>
          <p:cNvPr id="13" name="Oval Callout 12"/>
          <p:cNvSpPr/>
          <p:nvPr/>
        </p:nvSpPr>
        <p:spPr>
          <a:xfrm>
            <a:off x="0" y="0"/>
            <a:ext cx="1026941" cy="466578"/>
          </a:xfrm>
          <a:prstGeom prst="wedgeEllipseCallout">
            <a:avLst/>
          </a:prstGeom>
          <a:ln>
            <a:noFill/>
          </a:ln>
          <a:effectLst>
            <a:outerShdw blurRad="107950" dist="12700" dir="5400000" algn="ctr">
              <a:srgbClr val="000000"/>
            </a:outerShdw>
          </a:effectLst>
          <a:scene3d>
            <a:camera prst="orthographicFront">
              <a:rot lat="0" lon="0" rev="0"/>
            </a:camera>
            <a:lightRig rig="soft" dir="t">
              <a:rot lat="0" lon="0" rev="0"/>
            </a:lightRig>
          </a:scene3d>
          <a:sp3d contourW="44450" prstMaterial="matte">
            <a:bevelT w="63500" h="63500" prst="artDeco"/>
            <a:contourClr>
              <a:srgbClr val="FFFFFF"/>
            </a:contourClr>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a:t>প্রশ্ন </a:t>
            </a:r>
          </a:p>
        </p:txBody>
      </p:sp>
    </p:spTree>
    <p:extLst>
      <p:ext uri="{BB962C8B-B14F-4D97-AF65-F5344CB8AC3E}">
        <p14:creationId xmlns:p14="http://schemas.microsoft.com/office/powerpoint/2010/main" val="738099955"/>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p:cNvSpPr>
            <a:spLocks noGrp="1"/>
          </p:cNvSpPr>
          <p:nvPr>
            <p:ph type="sldNum" sz="quarter" idx="12"/>
          </p:nvPr>
        </p:nvSpPr>
        <p:spPr/>
        <p:txBody>
          <a:bodyPr/>
          <a:lstStyle/>
          <a:p>
            <a:fld id="{FECC332B-882E-4129-ABBA-696D76EBE626}" type="slidenum">
              <a:rPr lang="en-US" smtClean="0"/>
              <a:t>38</a:t>
            </a:fld>
            <a:endParaRPr lang="en-US"/>
          </a:p>
        </p:txBody>
      </p:sp>
      <p:sp>
        <p:nvSpPr>
          <p:cNvPr id="5" name="Rectangle 4"/>
          <p:cNvSpPr/>
          <p:nvPr/>
        </p:nvSpPr>
        <p:spPr>
          <a:xfrm>
            <a:off x="7494033" y="5396248"/>
            <a:ext cx="2744670" cy="153888"/>
          </a:xfrm>
          <a:prstGeom prst="rect">
            <a:avLst/>
          </a:prstGeom>
        </p:spPr>
        <p:txBody>
          <a:bodyPr wrap="square">
            <a:spAutoFit/>
          </a:bodyPr>
          <a:lstStyle/>
          <a:p>
            <a:r>
              <a:rPr lang="en-US" sz="200" dirty="0">
                <a:solidFill>
                  <a:srgbClr val="000000"/>
                </a:solidFill>
                <a:latin typeface="Arial" panose="020B0604020202020204" pitchFamily="34" charset="0"/>
              </a:rPr>
              <a:t>The second Caliph, 'Umar </a:t>
            </a:r>
            <a:r>
              <a:rPr lang="en-US" sz="200" dirty="0" err="1">
                <a:solidFill>
                  <a:srgbClr val="000000"/>
                </a:solidFill>
                <a:latin typeface="Arial" panose="020B0604020202020204" pitchFamily="34" charset="0"/>
              </a:rPr>
              <a:t>Ibn</a:t>
            </a:r>
            <a:r>
              <a:rPr lang="en-US" sz="200" dirty="0">
                <a:solidFill>
                  <a:srgbClr val="000000"/>
                </a:solidFill>
                <a:latin typeface="Arial" panose="020B0604020202020204" pitchFamily="34" charset="0"/>
              </a:rPr>
              <a:t> al-</a:t>
            </a:r>
            <a:r>
              <a:rPr lang="en-US" sz="200" dirty="0" err="1">
                <a:solidFill>
                  <a:srgbClr val="000000"/>
                </a:solidFill>
                <a:latin typeface="Arial" panose="020B0604020202020204" pitchFamily="34" charset="0"/>
              </a:rPr>
              <a:t>Khattab</a:t>
            </a:r>
            <a:r>
              <a:rPr lang="en-US" sz="200" dirty="0">
                <a:solidFill>
                  <a:srgbClr val="000000"/>
                </a:solidFill>
                <a:latin typeface="Arial" panose="020B0604020202020204" pitchFamily="34" charset="0"/>
              </a:rPr>
              <a:t> has clarified the government position when he said that the government acts on what is evident; one who exhibits good character should not be suspected of anything but good; for the inner secrets of people are only known to God Most High. [Al-</a:t>
            </a:r>
            <a:r>
              <a:rPr lang="en-US" sz="200" dirty="0" err="1">
                <a:solidFill>
                  <a:srgbClr val="000000"/>
                </a:solidFill>
                <a:latin typeface="Arial" panose="020B0604020202020204" pitchFamily="34" charset="0"/>
              </a:rPr>
              <a:t>Tabari</a:t>
            </a:r>
            <a:r>
              <a:rPr lang="en-US" sz="200" dirty="0">
                <a:solidFill>
                  <a:srgbClr val="000000"/>
                </a:solidFill>
                <a:latin typeface="Arial" panose="020B0604020202020204" pitchFamily="34" charset="0"/>
              </a:rPr>
              <a:t>, </a:t>
            </a:r>
            <a:r>
              <a:rPr lang="en-US" sz="200" dirty="0" err="1">
                <a:solidFill>
                  <a:srgbClr val="000000"/>
                </a:solidFill>
                <a:latin typeface="Arial" panose="020B0604020202020204" pitchFamily="34" charset="0"/>
              </a:rPr>
              <a:t>Tarikh</a:t>
            </a:r>
            <a:r>
              <a:rPr lang="en-US" sz="200" dirty="0">
                <a:solidFill>
                  <a:srgbClr val="000000"/>
                </a:solidFill>
                <a:latin typeface="Arial" panose="020B0604020202020204" pitchFamily="34" charset="0"/>
              </a:rPr>
              <a:t>, V, 26.]</a:t>
            </a:r>
            <a:endParaRPr lang="en-US" sz="200" dirty="0"/>
          </a:p>
        </p:txBody>
      </p:sp>
      <p:sp>
        <p:nvSpPr>
          <p:cNvPr id="6" name="Oval Callout 5"/>
          <p:cNvSpPr/>
          <p:nvPr/>
        </p:nvSpPr>
        <p:spPr>
          <a:xfrm>
            <a:off x="6319003" y="3155325"/>
            <a:ext cx="5394025" cy="2542386"/>
          </a:xfrm>
          <a:prstGeom prst="wedgeEllipseCallout">
            <a:avLst/>
          </a:prstGeom>
        </p:spPr>
        <p:style>
          <a:lnRef idx="3">
            <a:schemeClr val="lt1"/>
          </a:lnRef>
          <a:fillRef idx="1">
            <a:schemeClr val="accent6"/>
          </a:fillRef>
          <a:effectRef idx="1">
            <a:schemeClr val="accent6"/>
          </a:effectRef>
          <a:fontRef idx="minor">
            <a:schemeClr val="lt1"/>
          </a:fontRef>
        </p:style>
        <p:txBody>
          <a:bodyPr rtlCol="0" anchor="ctr"/>
          <a:lstStyle/>
          <a:p>
            <a:pPr algn="ctr"/>
            <a:r>
              <a:rPr lang="en-US" dirty="0"/>
              <a:t>২য় </a:t>
            </a:r>
            <a:r>
              <a:rPr lang="en-US" dirty="0" err="1"/>
              <a:t>খলিফা</a:t>
            </a:r>
            <a:r>
              <a:rPr lang="en-US" dirty="0"/>
              <a:t> </a:t>
            </a:r>
            <a:r>
              <a:rPr lang="en-US" dirty="0" err="1"/>
              <a:t>ওমার</a:t>
            </a:r>
            <a:r>
              <a:rPr lang="en-US" dirty="0"/>
              <a:t> (</a:t>
            </a:r>
            <a:r>
              <a:rPr lang="en-US" dirty="0" err="1"/>
              <a:t>রাঃ</a:t>
            </a:r>
            <a:r>
              <a:rPr lang="en-US" dirty="0"/>
              <a:t>) </a:t>
            </a:r>
            <a:r>
              <a:rPr lang="en-US" dirty="0" err="1"/>
              <a:t>বলেন</a:t>
            </a:r>
            <a:r>
              <a:rPr lang="en-US" dirty="0"/>
              <a:t>- </a:t>
            </a:r>
            <a:r>
              <a:rPr lang="en-US" dirty="0" err="1"/>
              <a:t>সরকার</a:t>
            </a:r>
            <a:r>
              <a:rPr lang="en-US" dirty="0"/>
              <a:t> </a:t>
            </a:r>
            <a:r>
              <a:rPr lang="en-US" dirty="0" err="1"/>
              <a:t>প্রমাণ</a:t>
            </a:r>
            <a:r>
              <a:rPr lang="en-US" dirty="0"/>
              <a:t> </a:t>
            </a:r>
            <a:r>
              <a:rPr lang="en-US" dirty="0" err="1"/>
              <a:t>এর</a:t>
            </a:r>
            <a:r>
              <a:rPr lang="en-US" dirty="0"/>
              <a:t> </a:t>
            </a:r>
            <a:r>
              <a:rPr lang="en-US" dirty="0" err="1"/>
              <a:t>ভিত্তিতে</a:t>
            </a:r>
            <a:r>
              <a:rPr lang="en-US" dirty="0"/>
              <a:t> </a:t>
            </a:r>
            <a:r>
              <a:rPr lang="en-US" dirty="0" err="1"/>
              <a:t>কাজ</a:t>
            </a:r>
            <a:r>
              <a:rPr lang="en-US" dirty="0"/>
              <a:t> </a:t>
            </a:r>
            <a:r>
              <a:rPr lang="en-US" dirty="0" err="1"/>
              <a:t>করবে</a:t>
            </a:r>
            <a:r>
              <a:rPr lang="en-US" dirty="0"/>
              <a:t>, কেও </a:t>
            </a:r>
            <a:r>
              <a:rPr lang="en-US" dirty="0" err="1"/>
              <a:t>যদি</a:t>
            </a:r>
            <a:r>
              <a:rPr lang="en-US" dirty="0"/>
              <a:t> </a:t>
            </a:r>
            <a:r>
              <a:rPr lang="en-US" dirty="0" err="1"/>
              <a:t>ভাল</a:t>
            </a:r>
            <a:r>
              <a:rPr lang="en-US" dirty="0"/>
              <a:t> </a:t>
            </a:r>
            <a:r>
              <a:rPr lang="en-US" dirty="0" err="1"/>
              <a:t>কিছু</a:t>
            </a:r>
            <a:r>
              <a:rPr lang="en-US" dirty="0"/>
              <a:t> </a:t>
            </a:r>
            <a:r>
              <a:rPr lang="en-US" dirty="0" err="1"/>
              <a:t>প্রদর্শন</a:t>
            </a:r>
            <a:r>
              <a:rPr lang="en-US" dirty="0"/>
              <a:t> </a:t>
            </a:r>
            <a:r>
              <a:rPr lang="en-US" dirty="0" err="1"/>
              <a:t>করে</a:t>
            </a:r>
            <a:r>
              <a:rPr lang="en-US" dirty="0"/>
              <a:t>, </a:t>
            </a:r>
            <a:r>
              <a:rPr lang="en-US" dirty="0" err="1"/>
              <a:t>আমরা</a:t>
            </a:r>
            <a:r>
              <a:rPr lang="en-US" dirty="0"/>
              <a:t> </a:t>
            </a:r>
            <a:r>
              <a:rPr lang="en-US" dirty="0" err="1"/>
              <a:t>সেটাকে</a:t>
            </a:r>
            <a:r>
              <a:rPr lang="en-US" dirty="0"/>
              <a:t> </a:t>
            </a:r>
            <a:r>
              <a:rPr lang="en-US" dirty="0" err="1"/>
              <a:t>ভালো</a:t>
            </a:r>
            <a:r>
              <a:rPr lang="en-US" dirty="0"/>
              <a:t> </a:t>
            </a:r>
            <a:r>
              <a:rPr lang="en-US" dirty="0" err="1"/>
              <a:t>হিসাবেই</a:t>
            </a:r>
            <a:r>
              <a:rPr lang="en-US" dirty="0"/>
              <a:t> </a:t>
            </a:r>
            <a:r>
              <a:rPr lang="en-US" dirty="0" err="1"/>
              <a:t>বিবেচনা</a:t>
            </a:r>
            <a:r>
              <a:rPr lang="en-US" dirty="0"/>
              <a:t> </a:t>
            </a:r>
            <a:r>
              <a:rPr lang="en-US" dirty="0" err="1"/>
              <a:t>করব</a:t>
            </a:r>
            <a:r>
              <a:rPr lang="en-US" dirty="0"/>
              <a:t>, </a:t>
            </a:r>
            <a:r>
              <a:rPr lang="en-US" dirty="0" err="1"/>
              <a:t>মানুষের</a:t>
            </a:r>
            <a:r>
              <a:rPr lang="en-US" dirty="0"/>
              <a:t> </a:t>
            </a:r>
            <a:r>
              <a:rPr lang="en-US" dirty="0" err="1"/>
              <a:t>অন্তরে</a:t>
            </a:r>
            <a:r>
              <a:rPr lang="en-US" dirty="0"/>
              <a:t> </a:t>
            </a:r>
            <a:r>
              <a:rPr lang="en-US" dirty="0" err="1"/>
              <a:t>যা</a:t>
            </a:r>
            <a:r>
              <a:rPr lang="en-US" dirty="0"/>
              <a:t> </a:t>
            </a:r>
            <a:r>
              <a:rPr lang="en-US" dirty="0" err="1"/>
              <a:t>আছে</a:t>
            </a:r>
            <a:r>
              <a:rPr lang="en-US" dirty="0"/>
              <a:t> </a:t>
            </a:r>
            <a:r>
              <a:rPr lang="en-US" dirty="0" err="1"/>
              <a:t>তা</a:t>
            </a:r>
            <a:r>
              <a:rPr lang="en-US" dirty="0"/>
              <a:t> </a:t>
            </a:r>
            <a:r>
              <a:rPr lang="en-US" dirty="0" err="1"/>
              <a:t>আল্লাহ্‌ই</a:t>
            </a:r>
            <a:r>
              <a:rPr lang="en-US" dirty="0"/>
              <a:t> </a:t>
            </a:r>
            <a:r>
              <a:rPr lang="en-US" dirty="0" err="1"/>
              <a:t>ভালো</a:t>
            </a:r>
            <a:r>
              <a:rPr lang="en-US" dirty="0"/>
              <a:t> </a:t>
            </a:r>
            <a:r>
              <a:rPr lang="en-US" dirty="0" err="1"/>
              <a:t>জানে</a:t>
            </a:r>
            <a:r>
              <a:rPr lang="en-US" dirty="0"/>
              <a:t>। [</a:t>
            </a:r>
            <a:r>
              <a:rPr lang="en-US" dirty="0" err="1"/>
              <a:t>আল-তাবারি</a:t>
            </a:r>
            <a:r>
              <a:rPr lang="en-US" dirty="0"/>
              <a:t>, তারিক,ভ,২৬] </a:t>
            </a:r>
          </a:p>
        </p:txBody>
      </p:sp>
      <p:sp>
        <p:nvSpPr>
          <p:cNvPr id="8" name="Oval Callout 7"/>
          <p:cNvSpPr/>
          <p:nvPr/>
        </p:nvSpPr>
        <p:spPr>
          <a:xfrm>
            <a:off x="106097" y="3155325"/>
            <a:ext cx="6078828" cy="2240923"/>
          </a:xfrm>
          <a:prstGeom prst="wedgeEllipseCallout">
            <a:avLst/>
          </a:prstGeom>
        </p:spPr>
        <p:style>
          <a:lnRef idx="3">
            <a:schemeClr val="lt1"/>
          </a:lnRef>
          <a:fillRef idx="1">
            <a:schemeClr val="accent6"/>
          </a:fillRef>
          <a:effectRef idx="1">
            <a:schemeClr val="accent6"/>
          </a:effectRef>
          <a:fontRef idx="minor">
            <a:schemeClr val="lt1"/>
          </a:fontRef>
        </p:style>
        <p:txBody>
          <a:bodyPr rtlCol="0" anchor="ctr"/>
          <a:lstStyle/>
          <a:p>
            <a:pPr algn="ctr"/>
            <a:r>
              <a:rPr lang="en-US" dirty="0" err="1"/>
              <a:t>হাদিসে</a:t>
            </a:r>
            <a:r>
              <a:rPr lang="en-US" dirty="0"/>
              <a:t> </a:t>
            </a:r>
            <a:r>
              <a:rPr lang="en-US" dirty="0" err="1"/>
              <a:t>আছে</a:t>
            </a:r>
            <a:r>
              <a:rPr lang="en-US" dirty="0"/>
              <a:t>- </a:t>
            </a:r>
            <a:r>
              <a:rPr lang="en-US" dirty="0" err="1"/>
              <a:t>যে</a:t>
            </a:r>
            <a:r>
              <a:rPr lang="en-US" dirty="0"/>
              <a:t> </a:t>
            </a:r>
            <a:r>
              <a:rPr lang="en-US" dirty="0" err="1"/>
              <a:t>অনুমতি</a:t>
            </a:r>
            <a:r>
              <a:rPr lang="en-US" dirty="0"/>
              <a:t> </a:t>
            </a:r>
            <a:r>
              <a:rPr lang="en-US" dirty="0" err="1"/>
              <a:t>ছাড়া</a:t>
            </a:r>
            <a:r>
              <a:rPr lang="en-US" dirty="0"/>
              <a:t> </a:t>
            </a:r>
            <a:r>
              <a:rPr lang="en-US" dirty="0" err="1"/>
              <a:t>কারো</a:t>
            </a:r>
            <a:r>
              <a:rPr lang="en-US" dirty="0"/>
              <a:t> </a:t>
            </a:r>
            <a:r>
              <a:rPr lang="en-US" dirty="0" err="1"/>
              <a:t>পত্র</a:t>
            </a:r>
            <a:r>
              <a:rPr lang="en-US" dirty="0"/>
              <a:t> </a:t>
            </a:r>
            <a:r>
              <a:rPr lang="en-US" dirty="0" err="1"/>
              <a:t>এর</a:t>
            </a:r>
            <a:r>
              <a:rPr lang="en-US" dirty="0"/>
              <a:t> </a:t>
            </a:r>
            <a:r>
              <a:rPr lang="en-US" dirty="0" err="1"/>
              <a:t>দিকে</a:t>
            </a:r>
            <a:r>
              <a:rPr lang="en-US" dirty="0"/>
              <a:t> </a:t>
            </a:r>
            <a:r>
              <a:rPr lang="en-US" dirty="0" err="1"/>
              <a:t>তাকালো</a:t>
            </a:r>
            <a:r>
              <a:rPr lang="en-US" dirty="0"/>
              <a:t>, </a:t>
            </a:r>
            <a:r>
              <a:rPr lang="en-US" dirty="0" err="1"/>
              <a:t>সে</a:t>
            </a:r>
            <a:r>
              <a:rPr lang="en-US" dirty="0"/>
              <a:t> </a:t>
            </a:r>
            <a:r>
              <a:rPr lang="en-US" dirty="0" err="1"/>
              <a:t>যেনো</a:t>
            </a:r>
            <a:r>
              <a:rPr lang="en-US" dirty="0"/>
              <a:t> </a:t>
            </a:r>
            <a:r>
              <a:rPr lang="en-US" dirty="0" err="1"/>
              <a:t>জাহান্নামের</a:t>
            </a:r>
            <a:r>
              <a:rPr lang="en-US" dirty="0"/>
              <a:t> </a:t>
            </a:r>
            <a:r>
              <a:rPr lang="en-US" dirty="0" err="1"/>
              <a:t>আগুনের</a:t>
            </a:r>
            <a:r>
              <a:rPr lang="en-US" dirty="0"/>
              <a:t> </a:t>
            </a:r>
            <a:r>
              <a:rPr lang="en-US" dirty="0" err="1"/>
              <a:t>দিকে</a:t>
            </a:r>
            <a:r>
              <a:rPr lang="en-US" dirty="0"/>
              <a:t> </a:t>
            </a:r>
            <a:r>
              <a:rPr lang="en-US" dirty="0" err="1"/>
              <a:t>তাকালো</a:t>
            </a:r>
            <a:r>
              <a:rPr lang="en-US" dirty="0"/>
              <a:t>। (</a:t>
            </a:r>
            <a:r>
              <a:rPr lang="en-US" dirty="0" err="1"/>
              <a:t>ইবনে</a:t>
            </a:r>
            <a:r>
              <a:rPr lang="en-US" dirty="0"/>
              <a:t> </a:t>
            </a:r>
            <a:r>
              <a:rPr lang="en-US" dirty="0" err="1"/>
              <a:t>মাজাহ</a:t>
            </a:r>
            <a:r>
              <a:rPr lang="en-US" dirty="0"/>
              <a:t>)</a:t>
            </a:r>
            <a:r>
              <a:rPr lang="en-US" sz="800" dirty="0">
                <a:solidFill>
                  <a:srgbClr val="000000"/>
                </a:solidFill>
                <a:latin typeface="Arial" panose="020B0604020202020204" pitchFamily="34" charset="0"/>
              </a:rPr>
              <a:t> </a:t>
            </a:r>
            <a:r>
              <a:rPr lang="en-US" sz="100" dirty="0">
                <a:solidFill>
                  <a:srgbClr val="000000"/>
                </a:solidFill>
                <a:latin typeface="Arial" panose="020B0604020202020204" pitchFamily="34" charset="0"/>
              </a:rPr>
              <a:t>This is, in fact, the subject of a hadith to the effect that "one who looks into the letter of his brother without his permission is like looking into the fire of Hell." [Al-</a:t>
            </a:r>
            <a:r>
              <a:rPr lang="en-US" sz="100" dirty="0" err="1">
                <a:solidFill>
                  <a:srgbClr val="000000"/>
                </a:solidFill>
                <a:latin typeface="Arial" panose="020B0604020202020204" pitchFamily="34" charset="0"/>
              </a:rPr>
              <a:t>Suyuti</a:t>
            </a:r>
            <a:r>
              <a:rPr lang="en-US" sz="100" dirty="0">
                <a:solidFill>
                  <a:srgbClr val="000000"/>
                </a:solidFill>
                <a:latin typeface="Arial" panose="020B0604020202020204" pitchFamily="34" charset="0"/>
              </a:rPr>
              <a:t>, </a:t>
            </a:r>
            <a:r>
              <a:rPr lang="en-US" sz="100" i="1" dirty="0">
                <a:solidFill>
                  <a:srgbClr val="000000"/>
                </a:solidFill>
                <a:latin typeface="Arial" panose="020B0604020202020204" pitchFamily="34" charset="0"/>
              </a:rPr>
              <a:t>al-Jami’ as-</a:t>
            </a:r>
            <a:r>
              <a:rPr lang="en-US" sz="100" i="1" dirty="0" err="1">
                <a:solidFill>
                  <a:srgbClr val="000000"/>
                </a:solidFill>
                <a:latin typeface="Arial" panose="020B0604020202020204" pitchFamily="34" charset="0"/>
              </a:rPr>
              <a:t>Saghir</a:t>
            </a:r>
            <a:r>
              <a:rPr lang="en-US" sz="100" dirty="0">
                <a:solidFill>
                  <a:srgbClr val="000000"/>
                </a:solidFill>
                <a:latin typeface="Arial" panose="020B0604020202020204" pitchFamily="34" charset="0"/>
              </a:rPr>
              <a:t>, p. 165; </a:t>
            </a:r>
            <a:r>
              <a:rPr lang="en-US" sz="100" dirty="0" err="1">
                <a:solidFill>
                  <a:srgbClr val="000000"/>
                </a:solidFill>
                <a:latin typeface="Arial" panose="020B0604020202020204" pitchFamily="34" charset="0"/>
              </a:rPr>
              <a:t>Ibn</a:t>
            </a:r>
            <a:r>
              <a:rPr lang="en-US" sz="100" dirty="0">
                <a:solidFill>
                  <a:srgbClr val="000000"/>
                </a:solidFill>
                <a:latin typeface="Arial" panose="020B0604020202020204" pitchFamily="34" charset="0"/>
              </a:rPr>
              <a:t> </a:t>
            </a:r>
            <a:r>
              <a:rPr lang="en-US" sz="100" dirty="0" err="1">
                <a:solidFill>
                  <a:srgbClr val="000000"/>
                </a:solidFill>
                <a:latin typeface="Arial" panose="020B0604020202020204" pitchFamily="34" charset="0"/>
              </a:rPr>
              <a:t>Majah</a:t>
            </a:r>
            <a:r>
              <a:rPr lang="en-US" sz="100" dirty="0">
                <a:solidFill>
                  <a:srgbClr val="000000"/>
                </a:solidFill>
                <a:latin typeface="Arial" panose="020B0604020202020204" pitchFamily="34" charset="0"/>
              </a:rPr>
              <a:t>, </a:t>
            </a:r>
            <a:r>
              <a:rPr lang="en-US" sz="100" i="1" dirty="0">
                <a:solidFill>
                  <a:srgbClr val="000000"/>
                </a:solidFill>
                <a:latin typeface="Arial" panose="020B0604020202020204" pitchFamily="34" charset="0"/>
              </a:rPr>
              <a:t>al-</a:t>
            </a:r>
            <a:r>
              <a:rPr lang="en-US" sz="100" i="1" dirty="0" err="1">
                <a:solidFill>
                  <a:srgbClr val="000000"/>
                </a:solidFill>
                <a:latin typeface="Arial" panose="020B0604020202020204" pitchFamily="34" charset="0"/>
              </a:rPr>
              <a:t>Adab</a:t>
            </a:r>
            <a:r>
              <a:rPr lang="en-US" sz="100" i="1" dirty="0">
                <a:solidFill>
                  <a:srgbClr val="000000"/>
                </a:solidFill>
                <a:latin typeface="Arial" panose="020B0604020202020204" pitchFamily="34" charset="0"/>
              </a:rPr>
              <a:t> al-</a:t>
            </a:r>
            <a:r>
              <a:rPr lang="en-US" sz="100" i="1" dirty="0" err="1">
                <a:solidFill>
                  <a:srgbClr val="000000"/>
                </a:solidFill>
                <a:latin typeface="Arial" panose="020B0604020202020204" pitchFamily="34" charset="0"/>
              </a:rPr>
              <a:t>Shar`iyya</a:t>
            </a:r>
            <a:r>
              <a:rPr lang="en-US" sz="100" dirty="0">
                <a:solidFill>
                  <a:srgbClr val="000000"/>
                </a:solidFill>
                <a:latin typeface="Arial" panose="020B0604020202020204" pitchFamily="34" charset="0"/>
              </a:rPr>
              <a:t>, II, 166] The prohibition of espionage is thus addressed to everyone and to all concerned, including, that is, the law enforcement agencies, the individuals and the government leaders.</a:t>
            </a:r>
          </a:p>
          <a:p>
            <a:pPr algn="ctr"/>
            <a:endParaRPr lang="en-US" sz="900" dirty="0"/>
          </a:p>
        </p:txBody>
      </p:sp>
      <p:sp>
        <p:nvSpPr>
          <p:cNvPr id="9" name="Oval Callout 8"/>
          <p:cNvSpPr/>
          <p:nvPr/>
        </p:nvSpPr>
        <p:spPr>
          <a:xfrm>
            <a:off x="0" y="6254897"/>
            <a:ext cx="1026941" cy="466578"/>
          </a:xfrm>
          <a:prstGeom prst="wedgeEllipseCallout">
            <a:avLst/>
          </a:prstGeom>
          <a:ln>
            <a:noFill/>
          </a:ln>
          <a:effectLst>
            <a:outerShdw blurRad="149987" dist="250190" dir="8460000" algn="ctr">
              <a:srgbClr val="000000">
                <a:alpha val="28000"/>
              </a:srgbClr>
            </a:outerShdw>
          </a:effectLst>
          <a:scene3d>
            <a:camera prst="orthographicFront">
              <a:rot lat="0" lon="0" rev="0"/>
            </a:camera>
            <a:lightRig rig="contrasting" dir="t">
              <a:rot lat="0" lon="0" rev="1500000"/>
            </a:lightRig>
          </a:scene3d>
          <a:sp3d prstMaterial="metal">
            <a:bevelT w="88900" h="88900"/>
          </a:sp3d>
        </p:spPr>
        <p:style>
          <a:lnRef idx="2">
            <a:schemeClr val="accent6">
              <a:shade val="50000"/>
            </a:schemeClr>
          </a:lnRef>
          <a:fillRef idx="1">
            <a:schemeClr val="accent6"/>
          </a:fillRef>
          <a:effectRef idx="0">
            <a:schemeClr val="accent6"/>
          </a:effectRef>
          <a:fontRef idx="minor">
            <a:schemeClr val="lt1"/>
          </a:fontRef>
        </p:style>
        <p:txBody>
          <a:bodyPr rtlCol="0" anchor="ctr"/>
          <a:lstStyle/>
          <a:p>
            <a:pPr algn="ctr"/>
            <a:r>
              <a:rPr lang="en-US" dirty="0"/>
              <a:t>উত্তর  </a:t>
            </a:r>
          </a:p>
        </p:txBody>
      </p:sp>
      <p:sp>
        <p:nvSpPr>
          <p:cNvPr id="10" name="Oval Callout 9"/>
          <p:cNvSpPr/>
          <p:nvPr/>
        </p:nvSpPr>
        <p:spPr>
          <a:xfrm>
            <a:off x="0" y="0"/>
            <a:ext cx="1026941" cy="466578"/>
          </a:xfrm>
          <a:prstGeom prst="wedgeEllipseCallout">
            <a:avLst/>
          </a:prstGeom>
          <a:ln>
            <a:noFill/>
          </a:ln>
          <a:effectLst>
            <a:outerShdw blurRad="107950" dist="12700" dir="5400000" algn="ctr">
              <a:srgbClr val="000000"/>
            </a:outerShdw>
          </a:effectLst>
          <a:scene3d>
            <a:camera prst="orthographicFront">
              <a:rot lat="0" lon="0" rev="0"/>
            </a:camera>
            <a:lightRig rig="soft" dir="t">
              <a:rot lat="0" lon="0" rev="0"/>
            </a:lightRig>
          </a:scene3d>
          <a:sp3d contourW="44450" prstMaterial="matte">
            <a:bevelT w="63500" h="63500" prst="artDeco"/>
            <a:contourClr>
              <a:srgbClr val="FFFFFF"/>
            </a:contourClr>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a:t>প্রশ্ন </a:t>
            </a:r>
          </a:p>
        </p:txBody>
      </p:sp>
    </p:spTree>
    <p:extLst>
      <p:ext uri="{BB962C8B-B14F-4D97-AF65-F5344CB8AC3E}">
        <p14:creationId xmlns:p14="http://schemas.microsoft.com/office/powerpoint/2010/main" val="450753"/>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p:cNvSpPr>
            <a:spLocks noGrp="1"/>
          </p:cNvSpPr>
          <p:nvPr>
            <p:ph type="sldNum" sz="quarter" idx="12"/>
          </p:nvPr>
        </p:nvSpPr>
        <p:spPr/>
        <p:txBody>
          <a:bodyPr/>
          <a:lstStyle/>
          <a:p>
            <a:fld id="{FECC332B-882E-4129-ABBA-696D76EBE626}" type="slidenum">
              <a:rPr lang="en-US" smtClean="0"/>
              <a:t>39</a:t>
            </a:fld>
            <a:endParaRPr lang="en-US"/>
          </a:p>
        </p:txBody>
      </p:sp>
      <p:sp>
        <p:nvSpPr>
          <p:cNvPr id="4" name="Oval Callout 3"/>
          <p:cNvSpPr/>
          <p:nvPr/>
        </p:nvSpPr>
        <p:spPr>
          <a:xfrm>
            <a:off x="2541495" y="-45310"/>
            <a:ext cx="6593541" cy="1895865"/>
          </a:xfrm>
          <a:prstGeom prst="wedgeEllipseCallou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err="1"/>
              <a:t>অন্যায়ভাবে</a:t>
            </a:r>
            <a:r>
              <a:rPr lang="en-US" dirty="0"/>
              <a:t> </a:t>
            </a:r>
            <a:r>
              <a:rPr lang="en-US" dirty="0" err="1"/>
              <a:t>যারা</a:t>
            </a:r>
            <a:r>
              <a:rPr lang="en-US" dirty="0"/>
              <a:t> </a:t>
            </a:r>
            <a:r>
              <a:rPr lang="en-US" dirty="0" err="1"/>
              <a:t>মানুষ</a:t>
            </a:r>
            <a:r>
              <a:rPr lang="en-US" dirty="0"/>
              <a:t> </a:t>
            </a:r>
            <a:r>
              <a:rPr lang="en-US" dirty="0" err="1"/>
              <a:t>হত্যা</a:t>
            </a:r>
            <a:r>
              <a:rPr lang="en-US" dirty="0"/>
              <a:t> </a:t>
            </a:r>
            <a:r>
              <a:rPr lang="en-US" dirty="0" err="1"/>
              <a:t>করে</a:t>
            </a:r>
            <a:r>
              <a:rPr lang="en-US" dirty="0"/>
              <a:t> </a:t>
            </a:r>
            <a:r>
              <a:rPr lang="en-US" dirty="0" err="1"/>
              <a:t>তাদের</a:t>
            </a:r>
            <a:r>
              <a:rPr lang="en-US" dirty="0"/>
              <a:t> </a:t>
            </a:r>
            <a:r>
              <a:rPr lang="en-US" dirty="0" err="1"/>
              <a:t>ব্যাপারে</a:t>
            </a:r>
            <a:r>
              <a:rPr lang="en-US" dirty="0"/>
              <a:t> </a:t>
            </a:r>
            <a:r>
              <a:rPr lang="en-US" dirty="0" err="1"/>
              <a:t>শরীয়া</a:t>
            </a:r>
            <a:r>
              <a:rPr lang="en-US" dirty="0"/>
              <a:t> </a:t>
            </a:r>
            <a:r>
              <a:rPr lang="en-US" dirty="0" err="1"/>
              <a:t>আইন</a:t>
            </a:r>
            <a:r>
              <a:rPr lang="en-US" dirty="0"/>
              <a:t> </a:t>
            </a:r>
            <a:r>
              <a:rPr lang="en-US" dirty="0" err="1"/>
              <a:t>কি</a:t>
            </a:r>
            <a:r>
              <a:rPr lang="en-US" dirty="0"/>
              <a:t> </a:t>
            </a:r>
            <a:r>
              <a:rPr lang="en-US" dirty="0" err="1"/>
              <a:t>বলে</a:t>
            </a:r>
            <a:r>
              <a:rPr lang="en-US" dirty="0"/>
              <a:t> ?? </a:t>
            </a:r>
          </a:p>
        </p:txBody>
      </p:sp>
      <p:sp>
        <p:nvSpPr>
          <p:cNvPr id="5" name="Rectangle 1"/>
          <p:cNvSpPr>
            <a:spLocks noChangeArrowheads="1"/>
          </p:cNvSpPr>
          <p:nvPr/>
        </p:nvSpPr>
        <p:spPr bwMode="auto">
          <a:xfrm>
            <a:off x="0" y="-45310"/>
            <a:ext cx="184731" cy="547821"/>
          </a:xfrm>
          <a:prstGeom prst="rect">
            <a:avLst/>
          </a:prstGeom>
          <a:solidFill>
            <a:srgbClr val="FFFFFF"/>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4436" rIns="91440" bIns="223767" numCol="1" anchor="ctr" anchorCtr="0" compatLnSpc="1">
            <a:prstTxWarp prst="textNoShape">
              <a:avLst/>
            </a:prstTxWarp>
            <a:spAutoFit/>
          </a:bodyPr>
          <a:lstStyle/>
          <a:p>
            <a:pPr marL="0" marR="0" lvl="0" indent="0" algn="l" defTabSz="914400" rtl="0" eaLnBrk="0" fontAlgn="base" latinLnBrk="0" hangingPunct="0">
              <a:lnSpc>
                <a:spcPct val="100000"/>
              </a:lnSpc>
              <a:spcBef>
                <a:spcPct val="0"/>
              </a:spcBef>
              <a:spcAft>
                <a:spcPct val="0"/>
              </a:spcAft>
              <a:buClrTx/>
              <a:buSzTx/>
              <a:buFontTx/>
              <a:buNone/>
              <a:tabLst/>
            </a:pPr>
            <a:endParaRPr kumimoji="0" lang="en-US" sz="1800" b="0" i="0" u="none" strike="noStrike" cap="none" normalizeH="0" baseline="0" dirty="0">
              <a:ln>
                <a:noFill/>
              </a:ln>
              <a:solidFill>
                <a:schemeClr val="tx1"/>
              </a:solidFill>
              <a:effectLst/>
              <a:latin typeface="Arial" panose="020B0604020202020204" pitchFamily="34" charset="0"/>
            </a:endParaRPr>
          </a:p>
        </p:txBody>
      </p:sp>
      <p:sp>
        <p:nvSpPr>
          <p:cNvPr id="7" name="Oval Callout 6"/>
          <p:cNvSpPr/>
          <p:nvPr/>
        </p:nvSpPr>
        <p:spPr>
          <a:xfrm>
            <a:off x="2541495" y="2201547"/>
            <a:ext cx="7449670" cy="2166946"/>
          </a:xfrm>
          <a:prstGeom prst="wedgeEllipseCallout">
            <a:avLst/>
          </a:prstGeom>
        </p:spPr>
        <p:style>
          <a:lnRef idx="3">
            <a:schemeClr val="lt1"/>
          </a:lnRef>
          <a:fillRef idx="1">
            <a:schemeClr val="accent6"/>
          </a:fillRef>
          <a:effectRef idx="1">
            <a:schemeClr val="accent6"/>
          </a:effectRef>
          <a:fontRef idx="minor">
            <a:schemeClr val="lt1"/>
          </a:fontRef>
        </p:style>
        <p:txBody>
          <a:bodyPr rtlCol="0" anchor="ctr"/>
          <a:lstStyle/>
          <a:p>
            <a:pPr algn="ctr"/>
            <a:r>
              <a:rPr lang="en-US" dirty="0" err="1"/>
              <a:t>আল</a:t>
            </a:r>
            <a:r>
              <a:rPr lang="en-US" dirty="0"/>
              <a:t> </a:t>
            </a:r>
            <a:r>
              <a:rPr lang="en-US" dirty="0" err="1"/>
              <a:t>কুরআন</a:t>
            </a:r>
            <a:r>
              <a:rPr lang="en-US" dirty="0"/>
              <a:t> </a:t>
            </a:r>
            <a:r>
              <a:rPr lang="en-US" dirty="0" err="1"/>
              <a:t>সূরা</a:t>
            </a:r>
            <a:r>
              <a:rPr lang="en-US" dirty="0"/>
              <a:t> </a:t>
            </a:r>
            <a:r>
              <a:rPr lang="en-US" dirty="0" err="1"/>
              <a:t>আল</a:t>
            </a:r>
            <a:r>
              <a:rPr lang="en-US" dirty="0"/>
              <a:t> </a:t>
            </a:r>
            <a:r>
              <a:rPr lang="en-US" dirty="0" err="1"/>
              <a:t>মায়েদা</a:t>
            </a:r>
            <a:r>
              <a:rPr lang="en-US" dirty="0"/>
              <a:t> (৫:৩২) কেও </a:t>
            </a:r>
            <a:r>
              <a:rPr lang="en-US" dirty="0" err="1"/>
              <a:t>যদি</a:t>
            </a:r>
            <a:r>
              <a:rPr lang="en-US" dirty="0"/>
              <a:t> </a:t>
            </a:r>
            <a:r>
              <a:rPr lang="en-US" dirty="0" err="1"/>
              <a:t>কোন</a:t>
            </a:r>
            <a:r>
              <a:rPr lang="en-US" dirty="0"/>
              <a:t> </a:t>
            </a:r>
            <a:r>
              <a:rPr lang="en-US" dirty="0" err="1"/>
              <a:t>নিরপরাদ</a:t>
            </a:r>
            <a:r>
              <a:rPr lang="en-US" dirty="0"/>
              <a:t>( </a:t>
            </a:r>
            <a:r>
              <a:rPr lang="en-US" dirty="0" err="1"/>
              <a:t>যে</a:t>
            </a:r>
            <a:r>
              <a:rPr lang="en-US" dirty="0"/>
              <a:t> </a:t>
            </a:r>
            <a:r>
              <a:rPr lang="en-US" dirty="0" err="1"/>
              <a:t>কাওকে</a:t>
            </a:r>
            <a:r>
              <a:rPr lang="en-US" dirty="0"/>
              <a:t> </a:t>
            </a:r>
            <a:r>
              <a:rPr lang="en-US" dirty="0" err="1"/>
              <a:t>হত্যা</a:t>
            </a:r>
            <a:r>
              <a:rPr lang="en-US" dirty="0"/>
              <a:t> </a:t>
            </a:r>
            <a:r>
              <a:rPr lang="en-US" dirty="0" err="1"/>
              <a:t>করে</a:t>
            </a:r>
            <a:r>
              <a:rPr lang="en-US" dirty="0"/>
              <a:t> </a:t>
            </a:r>
            <a:r>
              <a:rPr lang="en-US" dirty="0" err="1"/>
              <a:t>নাই</a:t>
            </a:r>
            <a:r>
              <a:rPr lang="en-US" dirty="0"/>
              <a:t>, </a:t>
            </a:r>
            <a:r>
              <a:rPr lang="en-US" dirty="0" err="1"/>
              <a:t>পৃথিবীতে</a:t>
            </a:r>
            <a:r>
              <a:rPr lang="en-US" dirty="0"/>
              <a:t> </a:t>
            </a:r>
            <a:r>
              <a:rPr lang="en-US" dirty="0" err="1"/>
              <a:t>ধ্বংসাত্মক</a:t>
            </a:r>
            <a:r>
              <a:rPr lang="en-US" dirty="0"/>
              <a:t> </a:t>
            </a:r>
            <a:r>
              <a:rPr lang="en-US" dirty="0" err="1"/>
              <a:t>কাজ</a:t>
            </a:r>
            <a:r>
              <a:rPr lang="en-US" dirty="0"/>
              <a:t> </a:t>
            </a:r>
            <a:r>
              <a:rPr lang="en-US" dirty="0" err="1"/>
              <a:t>করে</a:t>
            </a:r>
            <a:r>
              <a:rPr lang="en-US" dirty="0"/>
              <a:t> </a:t>
            </a:r>
            <a:r>
              <a:rPr lang="en-US" dirty="0" err="1"/>
              <a:t>নাই</a:t>
            </a:r>
            <a:r>
              <a:rPr lang="en-US" dirty="0"/>
              <a:t>)  </a:t>
            </a:r>
            <a:r>
              <a:rPr lang="en-US" dirty="0" err="1"/>
              <a:t>মানুষকে</a:t>
            </a:r>
            <a:r>
              <a:rPr lang="en-US" dirty="0"/>
              <a:t> </a:t>
            </a:r>
            <a:r>
              <a:rPr lang="en-US" dirty="0" err="1"/>
              <a:t>হত্যা</a:t>
            </a:r>
            <a:r>
              <a:rPr lang="en-US" dirty="0"/>
              <a:t> </a:t>
            </a:r>
            <a:r>
              <a:rPr lang="en-US" dirty="0" err="1"/>
              <a:t>করে</a:t>
            </a:r>
            <a:r>
              <a:rPr lang="en-US" dirty="0"/>
              <a:t>, </a:t>
            </a:r>
            <a:r>
              <a:rPr lang="en-US" dirty="0" err="1"/>
              <a:t>সে</a:t>
            </a:r>
            <a:r>
              <a:rPr lang="en-US" dirty="0"/>
              <a:t> </a:t>
            </a:r>
            <a:r>
              <a:rPr lang="en-US" dirty="0" err="1"/>
              <a:t>যেন</a:t>
            </a:r>
            <a:r>
              <a:rPr lang="en-US" dirty="0"/>
              <a:t> </a:t>
            </a:r>
            <a:r>
              <a:rPr lang="en-US" dirty="0" err="1"/>
              <a:t>গোটা</a:t>
            </a:r>
            <a:r>
              <a:rPr lang="en-US" dirty="0"/>
              <a:t> </a:t>
            </a:r>
            <a:r>
              <a:rPr lang="en-US" dirty="0" err="1"/>
              <a:t>মানব</a:t>
            </a:r>
            <a:r>
              <a:rPr lang="en-US" dirty="0"/>
              <a:t> </a:t>
            </a:r>
            <a:r>
              <a:rPr lang="en-US" dirty="0" err="1"/>
              <a:t>জাতিকেই</a:t>
            </a:r>
            <a:r>
              <a:rPr lang="en-US" dirty="0"/>
              <a:t> </a:t>
            </a:r>
            <a:r>
              <a:rPr lang="en-US" dirty="0" err="1"/>
              <a:t>হত্যা</a:t>
            </a:r>
            <a:r>
              <a:rPr lang="en-US" dirty="0"/>
              <a:t> </a:t>
            </a:r>
            <a:r>
              <a:rPr lang="en-US" dirty="0" err="1"/>
              <a:t>করল</a:t>
            </a:r>
            <a:r>
              <a:rPr lang="en-US" dirty="0"/>
              <a:t>, </a:t>
            </a:r>
            <a:r>
              <a:rPr lang="en-US" dirty="0" err="1"/>
              <a:t>আবার</a:t>
            </a:r>
            <a:r>
              <a:rPr lang="en-US" dirty="0"/>
              <a:t> কেও </a:t>
            </a:r>
            <a:r>
              <a:rPr lang="en-US" dirty="0" err="1"/>
              <a:t>যদি</a:t>
            </a:r>
            <a:r>
              <a:rPr lang="en-US" dirty="0"/>
              <a:t> </a:t>
            </a:r>
            <a:r>
              <a:rPr lang="en-US" dirty="0" err="1"/>
              <a:t>একজনের</a:t>
            </a:r>
            <a:r>
              <a:rPr lang="en-US" dirty="0"/>
              <a:t> </a:t>
            </a:r>
            <a:r>
              <a:rPr lang="en-US" dirty="0" err="1"/>
              <a:t>প্রান</a:t>
            </a:r>
            <a:r>
              <a:rPr lang="en-US" dirty="0"/>
              <a:t> </a:t>
            </a:r>
            <a:r>
              <a:rPr lang="en-US" dirty="0" err="1"/>
              <a:t>রক্ষা</a:t>
            </a:r>
            <a:r>
              <a:rPr lang="en-US" dirty="0"/>
              <a:t> </a:t>
            </a:r>
            <a:r>
              <a:rPr lang="en-US" dirty="0" err="1"/>
              <a:t>করে</a:t>
            </a:r>
            <a:r>
              <a:rPr lang="en-US" dirty="0"/>
              <a:t>, </a:t>
            </a:r>
            <a:r>
              <a:rPr lang="en-US" dirty="0" err="1"/>
              <a:t>সে</a:t>
            </a:r>
            <a:r>
              <a:rPr lang="en-US" dirty="0"/>
              <a:t> </a:t>
            </a:r>
            <a:r>
              <a:rPr lang="en-US" dirty="0" err="1"/>
              <a:t>যেন</a:t>
            </a:r>
            <a:r>
              <a:rPr lang="en-US" dirty="0"/>
              <a:t> </a:t>
            </a:r>
            <a:r>
              <a:rPr lang="en-US" dirty="0" err="1"/>
              <a:t>গোটা</a:t>
            </a:r>
            <a:r>
              <a:rPr lang="en-US" dirty="0"/>
              <a:t> </a:t>
            </a:r>
            <a:r>
              <a:rPr lang="en-US" dirty="0" err="1"/>
              <a:t>মানব</a:t>
            </a:r>
            <a:r>
              <a:rPr lang="en-US" dirty="0"/>
              <a:t> </a:t>
            </a:r>
            <a:r>
              <a:rPr lang="en-US" dirty="0" err="1"/>
              <a:t>জাতিকেই</a:t>
            </a:r>
            <a:r>
              <a:rPr lang="en-US" dirty="0"/>
              <a:t> </a:t>
            </a:r>
            <a:r>
              <a:rPr lang="en-US" dirty="0" err="1"/>
              <a:t>রক্ষা</a:t>
            </a:r>
            <a:r>
              <a:rPr lang="en-US" dirty="0"/>
              <a:t> </a:t>
            </a:r>
            <a:r>
              <a:rPr lang="en-US" dirty="0" err="1"/>
              <a:t>করল</a:t>
            </a:r>
            <a:endParaRPr lang="en-US" dirty="0"/>
          </a:p>
        </p:txBody>
      </p:sp>
      <p:sp>
        <p:nvSpPr>
          <p:cNvPr id="8" name="Oval Callout 7"/>
          <p:cNvSpPr/>
          <p:nvPr/>
        </p:nvSpPr>
        <p:spPr>
          <a:xfrm>
            <a:off x="2712778" y="4719485"/>
            <a:ext cx="7399409" cy="1802339"/>
          </a:xfrm>
          <a:prstGeom prst="wedgeEllipseCallout">
            <a:avLst/>
          </a:prstGeom>
        </p:spPr>
        <p:style>
          <a:lnRef idx="3">
            <a:schemeClr val="lt1"/>
          </a:lnRef>
          <a:fillRef idx="1">
            <a:schemeClr val="accent6"/>
          </a:fillRef>
          <a:effectRef idx="1">
            <a:schemeClr val="accent6"/>
          </a:effectRef>
          <a:fontRef idx="minor">
            <a:schemeClr val="lt1"/>
          </a:fontRef>
        </p:style>
        <p:txBody>
          <a:bodyPr rtlCol="0" anchor="ctr"/>
          <a:lstStyle/>
          <a:p>
            <a:pPr algn="ctr"/>
            <a:r>
              <a:rPr lang="en-US" dirty="0" err="1"/>
              <a:t>আল</a:t>
            </a:r>
            <a:r>
              <a:rPr lang="en-US" dirty="0"/>
              <a:t> </a:t>
            </a:r>
            <a:r>
              <a:rPr lang="en-US" dirty="0" err="1"/>
              <a:t>কুরআন</a:t>
            </a:r>
            <a:r>
              <a:rPr lang="en-US" dirty="0"/>
              <a:t> </a:t>
            </a:r>
            <a:r>
              <a:rPr lang="en-US" dirty="0" err="1"/>
              <a:t>সূরা</a:t>
            </a:r>
            <a:r>
              <a:rPr lang="en-US" dirty="0"/>
              <a:t> </a:t>
            </a:r>
            <a:r>
              <a:rPr lang="en-US" dirty="0" err="1"/>
              <a:t>বনী</a:t>
            </a:r>
            <a:r>
              <a:rPr lang="en-US" dirty="0"/>
              <a:t> </a:t>
            </a:r>
            <a:r>
              <a:rPr lang="en-US" dirty="0" err="1"/>
              <a:t>ইসরাইল</a:t>
            </a:r>
            <a:r>
              <a:rPr lang="en-US" dirty="0"/>
              <a:t> (১৭:৩৩) </a:t>
            </a:r>
            <a:r>
              <a:rPr lang="en-US" dirty="0" err="1"/>
              <a:t>কোন</a:t>
            </a:r>
            <a:r>
              <a:rPr lang="en-US" dirty="0"/>
              <a:t> </a:t>
            </a:r>
            <a:r>
              <a:rPr lang="en-US" dirty="0" err="1"/>
              <a:t>জীবনকেই</a:t>
            </a:r>
            <a:r>
              <a:rPr lang="en-US" dirty="0"/>
              <a:t> </a:t>
            </a:r>
            <a:r>
              <a:rPr lang="en-US" dirty="0" err="1"/>
              <a:t>তোমরা</a:t>
            </a:r>
            <a:r>
              <a:rPr lang="en-US" dirty="0"/>
              <a:t> </a:t>
            </a:r>
            <a:r>
              <a:rPr lang="en-US" dirty="0" err="1"/>
              <a:t>হত্যা</a:t>
            </a:r>
            <a:r>
              <a:rPr lang="en-US" dirty="0"/>
              <a:t> </a:t>
            </a:r>
            <a:r>
              <a:rPr lang="en-US" dirty="0" err="1"/>
              <a:t>করো</a:t>
            </a:r>
            <a:r>
              <a:rPr lang="en-US" dirty="0"/>
              <a:t> </a:t>
            </a:r>
            <a:r>
              <a:rPr lang="en-US" dirty="0" err="1"/>
              <a:t>না</a:t>
            </a:r>
            <a:r>
              <a:rPr lang="en-US" dirty="0"/>
              <a:t>, </a:t>
            </a:r>
            <a:r>
              <a:rPr lang="en-US" dirty="0" err="1"/>
              <a:t>যা</a:t>
            </a:r>
            <a:r>
              <a:rPr lang="en-US" dirty="0"/>
              <a:t> </a:t>
            </a:r>
            <a:r>
              <a:rPr lang="en-US" dirty="0" err="1"/>
              <a:t>আল্লাহ</a:t>
            </a:r>
            <a:r>
              <a:rPr lang="en-US" dirty="0"/>
              <a:t> </a:t>
            </a:r>
            <a:r>
              <a:rPr lang="en-US" dirty="0" err="1"/>
              <a:t>তায়লা</a:t>
            </a:r>
            <a:r>
              <a:rPr lang="en-US" dirty="0"/>
              <a:t> </a:t>
            </a:r>
            <a:r>
              <a:rPr lang="en-US" dirty="0" err="1"/>
              <a:t>হারাম</a:t>
            </a:r>
            <a:r>
              <a:rPr lang="en-US" dirty="0"/>
              <a:t> </a:t>
            </a:r>
            <a:r>
              <a:rPr lang="en-US" dirty="0" err="1"/>
              <a:t>করেছেন</a:t>
            </a:r>
            <a:r>
              <a:rPr lang="en-US" dirty="0"/>
              <a:t>…</a:t>
            </a:r>
          </a:p>
        </p:txBody>
      </p:sp>
    </p:spTree>
    <p:extLst>
      <p:ext uri="{BB962C8B-B14F-4D97-AF65-F5344CB8AC3E}">
        <p14:creationId xmlns:p14="http://schemas.microsoft.com/office/powerpoint/2010/main" val="832297491"/>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0443544" y="1054184"/>
            <a:ext cx="1289109" cy="2150468"/>
          </a:xfrm>
          <a:prstGeom prst="rect">
            <a:avLst/>
          </a:prstGeom>
        </p:spPr>
      </p:pic>
      <p:sp>
        <p:nvSpPr>
          <p:cNvPr id="6" name="Oval Callout 5"/>
          <p:cNvSpPr/>
          <p:nvPr/>
        </p:nvSpPr>
        <p:spPr>
          <a:xfrm>
            <a:off x="2913315" y="62511"/>
            <a:ext cx="6593541" cy="1895865"/>
          </a:xfrm>
          <a:prstGeom prst="wedgeEllipseCallou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err="1"/>
              <a:t>শরিয়া</a:t>
            </a:r>
            <a:r>
              <a:rPr lang="en-US" dirty="0"/>
              <a:t> </a:t>
            </a:r>
            <a:r>
              <a:rPr lang="en-US" dirty="0" err="1"/>
              <a:t>আইন</a:t>
            </a:r>
            <a:r>
              <a:rPr lang="en-US" dirty="0"/>
              <a:t> </a:t>
            </a:r>
            <a:r>
              <a:rPr lang="en-US" dirty="0" err="1"/>
              <a:t>অমুসলিম</a:t>
            </a:r>
            <a:r>
              <a:rPr lang="en-US" dirty="0"/>
              <a:t> </a:t>
            </a:r>
            <a:r>
              <a:rPr lang="en-US" dirty="0" err="1"/>
              <a:t>দের</a:t>
            </a:r>
            <a:r>
              <a:rPr lang="en-US" dirty="0"/>
              <a:t> </a:t>
            </a:r>
            <a:r>
              <a:rPr lang="en-US" dirty="0" err="1"/>
              <a:t>জন্য</a:t>
            </a:r>
            <a:r>
              <a:rPr lang="en-US" dirty="0"/>
              <a:t> </a:t>
            </a:r>
            <a:r>
              <a:rPr lang="en-US" dirty="0" err="1"/>
              <a:t>কল্যাণকর</a:t>
            </a:r>
            <a:r>
              <a:rPr lang="en-US" dirty="0"/>
              <a:t> </a:t>
            </a:r>
            <a:r>
              <a:rPr lang="en-US" dirty="0" err="1"/>
              <a:t>ছিল</a:t>
            </a:r>
            <a:r>
              <a:rPr lang="en-US" dirty="0"/>
              <a:t>, </a:t>
            </a:r>
            <a:r>
              <a:rPr lang="en-US" dirty="0" err="1"/>
              <a:t>এর</a:t>
            </a:r>
            <a:r>
              <a:rPr lang="en-US" dirty="0"/>
              <a:t> </a:t>
            </a:r>
            <a:r>
              <a:rPr lang="en-US" dirty="0" err="1"/>
              <a:t>ঐতিহাসিক</a:t>
            </a:r>
            <a:r>
              <a:rPr lang="en-US" dirty="0"/>
              <a:t> </a:t>
            </a:r>
            <a:r>
              <a:rPr lang="en-US" dirty="0" err="1"/>
              <a:t>কোন</a:t>
            </a:r>
            <a:r>
              <a:rPr lang="en-US" dirty="0"/>
              <a:t> </a:t>
            </a:r>
            <a:r>
              <a:rPr lang="en-US" dirty="0" err="1"/>
              <a:t>প্রমাণ</a:t>
            </a:r>
            <a:r>
              <a:rPr lang="en-US" dirty="0"/>
              <a:t> </a:t>
            </a:r>
            <a:r>
              <a:rPr lang="en-US" dirty="0" err="1"/>
              <a:t>আছে</a:t>
            </a:r>
            <a:r>
              <a:rPr lang="en-US" dirty="0"/>
              <a:t> </a:t>
            </a:r>
            <a:r>
              <a:rPr lang="en-US" dirty="0" err="1"/>
              <a:t>কি</a:t>
            </a:r>
            <a:r>
              <a:rPr lang="en-US" dirty="0"/>
              <a:t>?? </a:t>
            </a:r>
          </a:p>
        </p:txBody>
      </p:sp>
      <p:sp>
        <p:nvSpPr>
          <p:cNvPr id="7" name="Oval Callout 6"/>
          <p:cNvSpPr/>
          <p:nvPr/>
        </p:nvSpPr>
        <p:spPr>
          <a:xfrm>
            <a:off x="810147" y="2441961"/>
            <a:ext cx="9388699" cy="3914389"/>
          </a:xfrm>
          <a:prstGeom prst="wedgeEllipseCallout">
            <a:avLst/>
          </a:prstGeom>
        </p:spPr>
        <p:style>
          <a:lnRef idx="2">
            <a:schemeClr val="accent6">
              <a:shade val="50000"/>
            </a:schemeClr>
          </a:lnRef>
          <a:fillRef idx="1">
            <a:schemeClr val="accent6"/>
          </a:fillRef>
          <a:effectRef idx="0">
            <a:schemeClr val="accent6"/>
          </a:effectRef>
          <a:fontRef idx="minor">
            <a:schemeClr val="lt1"/>
          </a:fontRef>
        </p:style>
        <p:txBody>
          <a:bodyPr rtlCol="0" anchor="ctr"/>
          <a:lstStyle/>
          <a:p>
            <a:pPr algn="ctr"/>
            <a:r>
              <a:rPr lang="en-US" dirty="0" err="1"/>
              <a:t>স্যার</a:t>
            </a:r>
            <a:r>
              <a:rPr lang="en-US" dirty="0"/>
              <a:t> </a:t>
            </a:r>
            <a:r>
              <a:rPr lang="en-US" dirty="0" err="1"/>
              <a:t>টি</a:t>
            </a:r>
            <a:r>
              <a:rPr lang="en-US" dirty="0"/>
              <a:t> </a:t>
            </a:r>
            <a:r>
              <a:rPr lang="en-US" dirty="0" err="1"/>
              <a:t>ডাব্লিউ</a:t>
            </a:r>
            <a:r>
              <a:rPr lang="en-US" dirty="0"/>
              <a:t> </a:t>
            </a:r>
            <a:r>
              <a:rPr lang="en-US" dirty="0" err="1"/>
              <a:t>আরনব</a:t>
            </a:r>
            <a:r>
              <a:rPr lang="en-US" dirty="0"/>
              <a:t> (Sir T.W </a:t>
            </a:r>
            <a:r>
              <a:rPr lang="en-US" dirty="0" err="1"/>
              <a:t>Arnod</a:t>
            </a:r>
            <a:r>
              <a:rPr lang="en-US" dirty="0"/>
              <a:t> ) </a:t>
            </a:r>
            <a:r>
              <a:rPr lang="en-US" dirty="0" err="1"/>
              <a:t>দ্যা</a:t>
            </a:r>
            <a:r>
              <a:rPr lang="en-US" dirty="0"/>
              <a:t> </a:t>
            </a:r>
            <a:r>
              <a:rPr lang="en-US" dirty="0" err="1"/>
              <a:t>প্রিচিং</a:t>
            </a:r>
            <a:r>
              <a:rPr lang="en-US" dirty="0"/>
              <a:t> </a:t>
            </a:r>
            <a:r>
              <a:rPr lang="en-US" dirty="0" err="1"/>
              <a:t>অব</a:t>
            </a:r>
            <a:r>
              <a:rPr lang="en-US" dirty="0"/>
              <a:t> </a:t>
            </a:r>
            <a:r>
              <a:rPr lang="en-US" dirty="0" err="1"/>
              <a:t>ইসলাম</a:t>
            </a:r>
            <a:r>
              <a:rPr lang="en-US" dirty="0"/>
              <a:t> </a:t>
            </a:r>
            <a:r>
              <a:rPr lang="en-US" dirty="0" err="1"/>
              <a:t>বই</a:t>
            </a:r>
            <a:r>
              <a:rPr lang="en-US" dirty="0"/>
              <a:t> </a:t>
            </a:r>
            <a:r>
              <a:rPr lang="en-US" dirty="0" err="1"/>
              <a:t>এর</a:t>
            </a:r>
            <a:r>
              <a:rPr lang="en-US" dirty="0"/>
              <a:t> ৫৫ </a:t>
            </a:r>
            <a:r>
              <a:rPr lang="en-US" dirty="0" err="1"/>
              <a:t>পৃষ্ঠায়</a:t>
            </a:r>
            <a:r>
              <a:rPr lang="en-US" dirty="0"/>
              <a:t> </a:t>
            </a:r>
            <a:r>
              <a:rPr lang="en-US" dirty="0" err="1"/>
              <a:t>লিখেন</a:t>
            </a:r>
            <a:r>
              <a:rPr lang="en-US" dirty="0"/>
              <a:t>-</a:t>
            </a:r>
          </a:p>
          <a:p>
            <a:pPr algn="ctr"/>
            <a:r>
              <a:rPr lang="en-US" dirty="0" err="1"/>
              <a:t>জর্ডান</a:t>
            </a:r>
            <a:r>
              <a:rPr lang="en-US" dirty="0"/>
              <a:t> </a:t>
            </a:r>
            <a:r>
              <a:rPr lang="en-US" dirty="0" err="1"/>
              <a:t>থেকে</a:t>
            </a:r>
            <a:r>
              <a:rPr lang="en-US" dirty="0"/>
              <a:t> </a:t>
            </a:r>
            <a:r>
              <a:rPr lang="en-US" dirty="0" err="1"/>
              <a:t>এক</a:t>
            </a:r>
            <a:r>
              <a:rPr lang="en-US" dirty="0"/>
              <a:t> </a:t>
            </a:r>
            <a:r>
              <a:rPr lang="en-US" dirty="0" err="1"/>
              <a:t>খ্রিস্টিয়ান</a:t>
            </a:r>
            <a:r>
              <a:rPr lang="en-US" dirty="0"/>
              <a:t> , </a:t>
            </a:r>
            <a:r>
              <a:rPr lang="en-US" dirty="0" err="1"/>
              <a:t>মুসলিম</a:t>
            </a:r>
            <a:r>
              <a:rPr lang="en-US" dirty="0"/>
              <a:t> </a:t>
            </a:r>
            <a:r>
              <a:rPr lang="en-US" dirty="0" err="1"/>
              <a:t>নেতা</a:t>
            </a:r>
            <a:r>
              <a:rPr lang="en-US" dirty="0"/>
              <a:t> </a:t>
            </a:r>
            <a:r>
              <a:rPr lang="en-US" dirty="0" err="1"/>
              <a:t>আবু</a:t>
            </a:r>
            <a:r>
              <a:rPr lang="en-US" dirty="0"/>
              <a:t> </a:t>
            </a:r>
            <a:r>
              <a:rPr lang="en-US" dirty="0" err="1"/>
              <a:t>উবাইদা</a:t>
            </a:r>
            <a:r>
              <a:rPr lang="en-US" dirty="0"/>
              <a:t> (</a:t>
            </a:r>
            <a:r>
              <a:rPr lang="en-US" dirty="0" err="1"/>
              <a:t>রাঃ</a:t>
            </a:r>
            <a:r>
              <a:rPr lang="en-US" dirty="0"/>
              <a:t>) </a:t>
            </a:r>
            <a:r>
              <a:rPr lang="en-US" dirty="0" err="1"/>
              <a:t>কে</a:t>
            </a:r>
            <a:r>
              <a:rPr lang="en-US" dirty="0"/>
              <a:t> </a:t>
            </a:r>
            <a:r>
              <a:rPr lang="en-US" dirty="0" err="1"/>
              <a:t>চিঠি</a:t>
            </a:r>
            <a:r>
              <a:rPr lang="en-US" dirty="0"/>
              <a:t> </a:t>
            </a:r>
            <a:r>
              <a:rPr lang="en-US" dirty="0" err="1"/>
              <a:t>লিখেছেন</a:t>
            </a:r>
            <a:r>
              <a:rPr lang="en-US" dirty="0"/>
              <a:t>-</a:t>
            </a:r>
          </a:p>
          <a:p>
            <a:pPr algn="ctr"/>
            <a:r>
              <a:rPr lang="en-US" dirty="0" err="1"/>
              <a:t>আমরা</a:t>
            </a:r>
            <a:r>
              <a:rPr lang="en-US" dirty="0"/>
              <a:t> </a:t>
            </a:r>
            <a:r>
              <a:rPr lang="en-US" dirty="0" err="1"/>
              <a:t>মুসলিম</a:t>
            </a:r>
            <a:r>
              <a:rPr lang="en-US" dirty="0"/>
              <a:t> </a:t>
            </a:r>
            <a:r>
              <a:rPr lang="en-US" dirty="0" err="1"/>
              <a:t>শাসন</a:t>
            </a:r>
            <a:r>
              <a:rPr lang="en-US" dirty="0"/>
              <a:t> </a:t>
            </a:r>
            <a:r>
              <a:rPr lang="en-US" dirty="0" err="1"/>
              <a:t>ব্যাবস্থাকে</a:t>
            </a:r>
            <a:r>
              <a:rPr lang="en-US" dirty="0"/>
              <a:t> </a:t>
            </a:r>
            <a:r>
              <a:rPr lang="en-US" dirty="0" err="1"/>
              <a:t>বাইজান্টাইনদের</a:t>
            </a:r>
            <a:r>
              <a:rPr lang="en-US" dirty="0"/>
              <a:t> </a:t>
            </a:r>
            <a:r>
              <a:rPr lang="en-US" dirty="0" err="1"/>
              <a:t>শাসন</a:t>
            </a:r>
            <a:r>
              <a:rPr lang="en-US" dirty="0"/>
              <a:t> </a:t>
            </a:r>
            <a:r>
              <a:rPr lang="en-US" dirty="0" err="1"/>
              <a:t>ব্যাবস্থা</a:t>
            </a:r>
            <a:r>
              <a:rPr lang="en-US" dirty="0"/>
              <a:t> </a:t>
            </a:r>
            <a:r>
              <a:rPr lang="en-US" dirty="0" err="1"/>
              <a:t>থেকে</a:t>
            </a:r>
            <a:r>
              <a:rPr lang="en-US" dirty="0"/>
              <a:t> </a:t>
            </a:r>
            <a:r>
              <a:rPr lang="en-US" dirty="0" err="1"/>
              <a:t>বেশী</a:t>
            </a:r>
            <a:r>
              <a:rPr lang="en-US" dirty="0"/>
              <a:t> </a:t>
            </a:r>
            <a:r>
              <a:rPr lang="en-US" dirty="0" err="1"/>
              <a:t>পছন্দ</a:t>
            </a:r>
            <a:r>
              <a:rPr lang="en-US" dirty="0"/>
              <a:t> </a:t>
            </a:r>
            <a:r>
              <a:rPr lang="en-US" dirty="0" err="1"/>
              <a:t>করি</a:t>
            </a:r>
            <a:r>
              <a:rPr lang="en-US" dirty="0"/>
              <a:t>, </a:t>
            </a:r>
            <a:r>
              <a:rPr lang="en-US" dirty="0" err="1"/>
              <a:t>যদিও</a:t>
            </a:r>
            <a:r>
              <a:rPr lang="en-US" dirty="0"/>
              <a:t> </a:t>
            </a:r>
            <a:r>
              <a:rPr lang="en-US" dirty="0" err="1"/>
              <a:t>তারা</a:t>
            </a:r>
            <a:r>
              <a:rPr lang="en-US" dirty="0"/>
              <a:t> </a:t>
            </a:r>
            <a:r>
              <a:rPr lang="en-US" dirty="0" err="1"/>
              <a:t>আর</a:t>
            </a:r>
            <a:r>
              <a:rPr lang="en-US" dirty="0"/>
              <a:t> </a:t>
            </a:r>
            <a:r>
              <a:rPr lang="en-US" dirty="0" err="1"/>
              <a:t>আমরা</a:t>
            </a:r>
            <a:r>
              <a:rPr lang="en-US" dirty="0"/>
              <a:t> </a:t>
            </a:r>
            <a:r>
              <a:rPr lang="en-US" dirty="0" err="1"/>
              <a:t>একই</a:t>
            </a:r>
            <a:r>
              <a:rPr lang="en-US" dirty="0"/>
              <a:t> </a:t>
            </a:r>
            <a:r>
              <a:rPr lang="en-US" dirty="0" err="1"/>
              <a:t>ধর্ম</a:t>
            </a:r>
            <a:r>
              <a:rPr lang="en-US" dirty="0"/>
              <a:t> </a:t>
            </a:r>
            <a:r>
              <a:rPr lang="en-US" dirty="0" err="1"/>
              <a:t>বিশ্বাসের</a:t>
            </a:r>
            <a:r>
              <a:rPr lang="en-US" dirty="0"/>
              <a:t> । </a:t>
            </a:r>
            <a:r>
              <a:rPr lang="en-US" dirty="0" err="1"/>
              <a:t>কারন</a:t>
            </a:r>
            <a:r>
              <a:rPr lang="en-US" dirty="0"/>
              <a:t> </a:t>
            </a:r>
            <a:r>
              <a:rPr lang="en-US" dirty="0" err="1"/>
              <a:t>আমরা</a:t>
            </a:r>
            <a:r>
              <a:rPr lang="en-US" dirty="0"/>
              <a:t> </a:t>
            </a:r>
            <a:r>
              <a:rPr lang="en-US" dirty="0" err="1"/>
              <a:t>আগের</a:t>
            </a:r>
            <a:r>
              <a:rPr lang="en-US" dirty="0"/>
              <a:t> </a:t>
            </a:r>
            <a:r>
              <a:rPr lang="en-US" dirty="0" err="1"/>
              <a:t>থেকে</a:t>
            </a:r>
            <a:r>
              <a:rPr lang="en-US" dirty="0"/>
              <a:t> </a:t>
            </a:r>
            <a:r>
              <a:rPr lang="en-US" dirty="0" err="1"/>
              <a:t>এখন</a:t>
            </a:r>
            <a:r>
              <a:rPr lang="en-US" dirty="0"/>
              <a:t> </a:t>
            </a:r>
            <a:r>
              <a:rPr lang="en-US" dirty="0" err="1"/>
              <a:t>ধর্মীয়</a:t>
            </a:r>
            <a:r>
              <a:rPr lang="en-US" dirty="0"/>
              <a:t> </a:t>
            </a:r>
            <a:r>
              <a:rPr lang="en-US" dirty="0" err="1"/>
              <a:t>স্বাধীনতা</a:t>
            </a:r>
            <a:r>
              <a:rPr lang="en-US" dirty="0"/>
              <a:t> </a:t>
            </a:r>
            <a:r>
              <a:rPr lang="en-US" dirty="0" err="1"/>
              <a:t>বেশী</a:t>
            </a:r>
            <a:r>
              <a:rPr lang="en-US" dirty="0"/>
              <a:t> </a:t>
            </a:r>
            <a:r>
              <a:rPr lang="en-US" dirty="0" err="1"/>
              <a:t>পাচ্ছি</a:t>
            </a:r>
            <a:r>
              <a:rPr lang="en-US" dirty="0"/>
              <a:t>, </a:t>
            </a:r>
            <a:r>
              <a:rPr lang="en-US" dirty="0" err="1"/>
              <a:t>আমাদের</a:t>
            </a:r>
            <a:r>
              <a:rPr lang="en-US" dirty="0"/>
              <a:t> </a:t>
            </a:r>
            <a:r>
              <a:rPr lang="en-US" dirty="0" err="1"/>
              <a:t>উপর</a:t>
            </a:r>
            <a:r>
              <a:rPr lang="en-US" dirty="0"/>
              <a:t> কেও </a:t>
            </a:r>
            <a:r>
              <a:rPr lang="en-US" dirty="0" err="1"/>
              <a:t>অবিচার</a:t>
            </a:r>
            <a:r>
              <a:rPr lang="en-US" dirty="0"/>
              <a:t> </a:t>
            </a:r>
            <a:r>
              <a:rPr lang="en-US" dirty="0" err="1"/>
              <a:t>করছে</a:t>
            </a:r>
            <a:r>
              <a:rPr lang="en-US" dirty="0"/>
              <a:t> </a:t>
            </a:r>
            <a:r>
              <a:rPr lang="en-US" dirty="0" err="1"/>
              <a:t>না</a:t>
            </a:r>
            <a:r>
              <a:rPr lang="en-US" dirty="0"/>
              <a:t> </a:t>
            </a:r>
            <a:r>
              <a:rPr lang="en-US" dirty="0" err="1"/>
              <a:t>এবংকি</a:t>
            </a:r>
            <a:r>
              <a:rPr lang="en-US" dirty="0"/>
              <a:t>  </a:t>
            </a:r>
            <a:r>
              <a:rPr lang="en-US" dirty="0" err="1"/>
              <a:t>তোমরা</a:t>
            </a:r>
            <a:r>
              <a:rPr lang="en-US" dirty="0"/>
              <a:t> </a:t>
            </a:r>
            <a:r>
              <a:rPr lang="en-US" dirty="0" err="1"/>
              <a:t>আমাদের</a:t>
            </a:r>
            <a:r>
              <a:rPr lang="en-US" dirty="0"/>
              <a:t> </a:t>
            </a:r>
            <a:r>
              <a:rPr lang="en-US" dirty="0" err="1"/>
              <a:t>প্রতি</a:t>
            </a:r>
            <a:r>
              <a:rPr lang="en-US" dirty="0"/>
              <a:t> </a:t>
            </a:r>
            <a:r>
              <a:rPr lang="en-US" dirty="0" err="1"/>
              <a:t>ক্ষমাশীল</a:t>
            </a:r>
            <a:r>
              <a:rPr lang="en-US" dirty="0"/>
              <a:t> । </a:t>
            </a:r>
            <a:r>
              <a:rPr lang="en-US" dirty="0" err="1"/>
              <a:t>পক্ষান্তরে</a:t>
            </a:r>
            <a:r>
              <a:rPr lang="en-US" dirty="0"/>
              <a:t> </a:t>
            </a:r>
            <a:r>
              <a:rPr lang="en-US" dirty="0" err="1"/>
              <a:t>বাইজান্টাইনরা</a:t>
            </a:r>
            <a:r>
              <a:rPr lang="en-US" dirty="0"/>
              <a:t> </a:t>
            </a:r>
            <a:r>
              <a:rPr lang="en-US" dirty="0" err="1"/>
              <a:t>আমাদের</a:t>
            </a:r>
            <a:r>
              <a:rPr lang="en-US" dirty="0"/>
              <a:t> </a:t>
            </a:r>
            <a:r>
              <a:rPr lang="en-US" dirty="0" err="1"/>
              <a:t>বাড়ি</a:t>
            </a:r>
            <a:r>
              <a:rPr lang="en-US" dirty="0"/>
              <a:t> </a:t>
            </a:r>
            <a:r>
              <a:rPr lang="en-US" dirty="0" err="1"/>
              <a:t>ঘর</a:t>
            </a:r>
            <a:r>
              <a:rPr lang="en-US" dirty="0"/>
              <a:t>, </a:t>
            </a:r>
            <a:r>
              <a:rPr lang="en-US" dirty="0" err="1"/>
              <a:t>সম্পদ</a:t>
            </a:r>
            <a:r>
              <a:rPr lang="en-US" dirty="0"/>
              <a:t> </a:t>
            </a:r>
            <a:r>
              <a:rPr lang="en-US" dirty="0" err="1"/>
              <a:t>লুট</a:t>
            </a:r>
            <a:r>
              <a:rPr lang="en-US" dirty="0"/>
              <a:t> </a:t>
            </a:r>
            <a:r>
              <a:rPr lang="en-US" dirty="0" err="1"/>
              <a:t>করতো</a:t>
            </a:r>
            <a:r>
              <a:rPr lang="en-US" dirty="0"/>
              <a:t>।      </a:t>
            </a:r>
          </a:p>
        </p:txBody>
      </p:sp>
      <p:sp>
        <p:nvSpPr>
          <p:cNvPr id="8" name="TextBox 7"/>
          <p:cNvSpPr txBox="1"/>
          <p:nvPr/>
        </p:nvSpPr>
        <p:spPr>
          <a:xfrm>
            <a:off x="10198846" y="3315405"/>
            <a:ext cx="1748455" cy="1200329"/>
          </a:xfrm>
          <a:prstGeom prst="rect">
            <a:avLst/>
          </a:prstGeom>
          <a:noFill/>
        </p:spPr>
        <p:txBody>
          <a:bodyPr wrap="square" rtlCol="0">
            <a:spAutoFit/>
          </a:bodyPr>
          <a:lstStyle/>
          <a:p>
            <a:r>
              <a:rPr lang="en-US" dirty="0"/>
              <a:t>The preaching of Islam by Sir T.W </a:t>
            </a:r>
            <a:r>
              <a:rPr lang="en-US" dirty="0" err="1"/>
              <a:t>Arnod</a:t>
            </a:r>
            <a:r>
              <a:rPr lang="en-US" dirty="0"/>
              <a:t> page 55</a:t>
            </a:r>
          </a:p>
          <a:p>
            <a:endParaRPr lang="en-US" dirty="0"/>
          </a:p>
        </p:txBody>
      </p:sp>
      <p:sp>
        <p:nvSpPr>
          <p:cNvPr id="9" name="Slide Number Placeholder 8"/>
          <p:cNvSpPr>
            <a:spLocks noGrp="1"/>
          </p:cNvSpPr>
          <p:nvPr>
            <p:ph type="sldNum" sz="quarter" idx="12"/>
          </p:nvPr>
        </p:nvSpPr>
        <p:spPr/>
        <p:txBody>
          <a:bodyPr/>
          <a:lstStyle/>
          <a:p>
            <a:fld id="{FECC332B-882E-4129-ABBA-696D76EBE626}" type="slidenum">
              <a:rPr lang="en-US" smtClean="0"/>
              <a:t>40</a:t>
            </a:fld>
            <a:endParaRPr lang="en-US"/>
          </a:p>
        </p:txBody>
      </p:sp>
      <p:sp>
        <p:nvSpPr>
          <p:cNvPr id="10" name="Oval Callout 9"/>
          <p:cNvSpPr/>
          <p:nvPr/>
        </p:nvSpPr>
        <p:spPr>
          <a:xfrm>
            <a:off x="0" y="6254897"/>
            <a:ext cx="1026941" cy="466578"/>
          </a:xfrm>
          <a:prstGeom prst="wedgeEllipseCallout">
            <a:avLst/>
          </a:prstGeom>
          <a:ln>
            <a:noFill/>
          </a:ln>
          <a:effectLst>
            <a:outerShdw blurRad="149987" dist="250190" dir="8460000" algn="ctr">
              <a:srgbClr val="000000">
                <a:alpha val="28000"/>
              </a:srgbClr>
            </a:outerShdw>
          </a:effectLst>
          <a:scene3d>
            <a:camera prst="orthographicFront">
              <a:rot lat="0" lon="0" rev="0"/>
            </a:camera>
            <a:lightRig rig="contrasting" dir="t">
              <a:rot lat="0" lon="0" rev="1500000"/>
            </a:lightRig>
          </a:scene3d>
          <a:sp3d prstMaterial="metal">
            <a:bevelT w="88900" h="88900"/>
          </a:sp3d>
        </p:spPr>
        <p:style>
          <a:lnRef idx="2">
            <a:schemeClr val="accent6">
              <a:shade val="50000"/>
            </a:schemeClr>
          </a:lnRef>
          <a:fillRef idx="1">
            <a:schemeClr val="accent6"/>
          </a:fillRef>
          <a:effectRef idx="0">
            <a:schemeClr val="accent6"/>
          </a:effectRef>
          <a:fontRef idx="minor">
            <a:schemeClr val="lt1"/>
          </a:fontRef>
        </p:style>
        <p:txBody>
          <a:bodyPr rtlCol="0" anchor="ctr"/>
          <a:lstStyle/>
          <a:p>
            <a:pPr algn="ctr"/>
            <a:r>
              <a:rPr lang="en-US" dirty="0"/>
              <a:t>উত্তর  </a:t>
            </a:r>
          </a:p>
        </p:txBody>
      </p:sp>
      <p:sp>
        <p:nvSpPr>
          <p:cNvPr id="11" name="Oval Callout 10"/>
          <p:cNvSpPr/>
          <p:nvPr/>
        </p:nvSpPr>
        <p:spPr>
          <a:xfrm>
            <a:off x="0" y="0"/>
            <a:ext cx="1026941" cy="466578"/>
          </a:xfrm>
          <a:prstGeom prst="wedgeEllipseCallout">
            <a:avLst/>
          </a:prstGeom>
          <a:ln>
            <a:noFill/>
          </a:ln>
          <a:effectLst>
            <a:outerShdw blurRad="107950" dist="12700" dir="5400000" algn="ctr">
              <a:srgbClr val="000000"/>
            </a:outerShdw>
          </a:effectLst>
          <a:scene3d>
            <a:camera prst="orthographicFront">
              <a:rot lat="0" lon="0" rev="0"/>
            </a:camera>
            <a:lightRig rig="soft" dir="t">
              <a:rot lat="0" lon="0" rev="0"/>
            </a:lightRig>
          </a:scene3d>
          <a:sp3d contourW="44450" prstMaterial="matte">
            <a:bevelT w="63500" h="63500" prst="artDeco"/>
            <a:contourClr>
              <a:srgbClr val="FFFFFF"/>
            </a:contourClr>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a:t>প্রশ্ন </a:t>
            </a:r>
          </a:p>
        </p:txBody>
      </p:sp>
    </p:spTree>
    <p:extLst>
      <p:ext uri="{BB962C8B-B14F-4D97-AF65-F5344CB8AC3E}">
        <p14:creationId xmlns:p14="http://schemas.microsoft.com/office/powerpoint/2010/main" val="2729736929"/>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p:cNvSpPr>
            <a:spLocks noGrp="1"/>
          </p:cNvSpPr>
          <p:nvPr>
            <p:ph type="sldNum" sz="quarter" idx="12"/>
          </p:nvPr>
        </p:nvSpPr>
        <p:spPr/>
        <p:txBody>
          <a:bodyPr/>
          <a:lstStyle/>
          <a:p>
            <a:fld id="{FECC332B-882E-4129-ABBA-696D76EBE626}" type="slidenum">
              <a:rPr lang="en-US" smtClean="0"/>
              <a:t>41</a:t>
            </a:fld>
            <a:endParaRPr lang="en-US"/>
          </a:p>
        </p:txBody>
      </p:sp>
      <p:pic>
        <p:nvPicPr>
          <p:cNvPr id="3" name="Picture 2"/>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5031545" y="2507977"/>
            <a:ext cx="7132320" cy="3181626"/>
          </a:xfrm>
          <a:prstGeom prst="round2DiagRect">
            <a:avLst>
              <a:gd name="adj1" fmla="val 16667"/>
              <a:gd name="adj2" fmla="val 0"/>
            </a:avLst>
          </a:prstGeom>
          <a:ln w="88900" cap="sq">
            <a:solidFill>
              <a:srgbClr val="FFFFFF"/>
            </a:solidFill>
            <a:miter lim="800000"/>
          </a:ln>
          <a:effectLst>
            <a:outerShdw blurRad="254000" algn="tl" rotWithShape="0">
              <a:srgbClr val="000000">
                <a:alpha val="43000"/>
              </a:srgbClr>
            </a:outerShdw>
          </a:effectLst>
        </p:spPr>
      </p:pic>
      <p:sp>
        <p:nvSpPr>
          <p:cNvPr id="4" name="TextBox 3"/>
          <p:cNvSpPr txBox="1"/>
          <p:nvPr/>
        </p:nvSpPr>
        <p:spPr>
          <a:xfrm>
            <a:off x="8139437" y="5788741"/>
            <a:ext cx="2664551" cy="369332"/>
          </a:xfrm>
          <a:prstGeom prst="rect">
            <a:avLst/>
          </a:prstGeom>
          <a:noFill/>
        </p:spPr>
        <p:txBody>
          <a:bodyPr wrap="square" rtlCol="0">
            <a:spAutoFit/>
          </a:bodyPr>
          <a:lstStyle/>
          <a:p>
            <a:r>
              <a:rPr lang="en-US" b="1" i="1" u="sng" dirty="0"/>
              <a:t>The </a:t>
            </a:r>
            <a:r>
              <a:rPr lang="en-US" b="1" i="1" u="sng" dirty="0" err="1"/>
              <a:t>jewish</a:t>
            </a:r>
            <a:r>
              <a:rPr lang="en-US" b="1" i="1" u="sng" dirty="0"/>
              <a:t> Chronicle</a:t>
            </a:r>
          </a:p>
        </p:txBody>
      </p:sp>
      <p:sp>
        <p:nvSpPr>
          <p:cNvPr id="5" name="Oval Callout 4"/>
          <p:cNvSpPr/>
          <p:nvPr/>
        </p:nvSpPr>
        <p:spPr>
          <a:xfrm>
            <a:off x="956603" y="172075"/>
            <a:ext cx="6246056" cy="2236763"/>
          </a:xfrm>
          <a:prstGeom prst="wedgeEllipseCallout">
            <a:avLst/>
          </a:prstGeom>
        </p:spPr>
        <p:style>
          <a:lnRef idx="2">
            <a:schemeClr val="accent6">
              <a:shade val="50000"/>
            </a:schemeClr>
          </a:lnRef>
          <a:fillRef idx="1">
            <a:schemeClr val="accent6"/>
          </a:fillRef>
          <a:effectRef idx="0">
            <a:schemeClr val="accent6"/>
          </a:effectRef>
          <a:fontRef idx="minor">
            <a:schemeClr val="lt1"/>
          </a:fontRef>
        </p:style>
        <p:txBody>
          <a:bodyPr rtlCol="0" anchor="ctr"/>
          <a:lstStyle/>
          <a:p>
            <a:pPr algn="ctr"/>
            <a:r>
              <a:rPr lang="en-US" dirty="0" err="1"/>
              <a:t>ইহুদীদের</a:t>
            </a:r>
            <a:r>
              <a:rPr lang="en-US" dirty="0"/>
              <a:t> </a:t>
            </a:r>
            <a:r>
              <a:rPr lang="en-US" dirty="0" err="1"/>
              <a:t>মতে</a:t>
            </a:r>
            <a:r>
              <a:rPr lang="en-US" dirty="0"/>
              <a:t>,  </a:t>
            </a:r>
            <a:r>
              <a:rPr lang="en-US" dirty="0" err="1"/>
              <a:t>শরিয়া</a:t>
            </a:r>
            <a:r>
              <a:rPr lang="en-US" dirty="0"/>
              <a:t> </a:t>
            </a:r>
            <a:r>
              <a:rPr lang="en-US" dirty="0" err="1"/>
              <a:t>আইন</a:t>
            </a:r>
            <a:r>
              <a:rPr lang="en-US" dirty="0"/>
              <a:t>  </a:t>
            </a:r>
            <a:r>
              <a:rPr lang="en-US" dirty="0" err="1"/>
              <a:t>ইহুদীদের</a:t>
            </a:r>
            <a:r>
              <a:rPr lang="en-US" dirty="0"/>
              <a:t> </a:t>
            </a:r>
            <a:r>
              <a:rPr lang="en-US" dirty="0" err="1"/>
              <a:t>দুই</a:t>
            </a:r>
            <a:r>
              <a:rPr lang="en-US" dirty="0"/>
              <a:t> </a:t>
            </a:r>
            <a:r>
              <a:rPr lang="en-US" dirty="0" err="1"/>
              <a:t>বার</a:t>
            </a:r>
            <a:r>
              <a:rPr lang="en-US" dirty="0"/>
              <a:t> </a:t>
            </a:r>
            <a:r>
              <a:rPr lang="en-US" dirty="0" err="1"/>
              <a:t>মহা</a:t>
            </a:r>
            <a:r>
              <a:rPr lang="en-US" dirty="0"/>
              <a:t> </a:t>
            </a:r>
            <a:r>
              <a:rPr lang="en-US" dirty="0" err="1"/>
              <a:t>বিপদ</a:t>
            </a:r>
            <a:r>
              <a:rPr lang="en-US" dirty="0"/>
              <a:t> </a:t>
            </a:r>
            <a:r>
              <a:rPr lang="en-US" dirty="0" err="1"/>
              <a:t>থেকে</a:t>
            </a:r>
            <a:r>
              <a:rPr lang="en-US" dirty="0"/>
              <a:t> </a:t>
            </a:r>
            <a:r>
              <a:rPr lang="en-US" dirty="0" err="1"/>
              <a:t>বাঁচিয়ে</a:t>
            </a:r>
            <a:r>
              <a:rPr lang="en-US" dirty="0"/>
              <a:t> </a:t>
            </a:r>
            <a:r>
              <a:rPr lang="en-US" dirty="0" err="1"/>
              <a:t>ছিল</a:t>
            </a:r>
            <a:r>
              <a:rPr lang="en-US" dirty="0"/>
              <a:t>।</a:t>
            </a:r>
          </a:p>
          <a:p>
            <a:pPr algn="ctr"/>
            <a:r>
              <a:rPr lang="en-US" dirty="0"/>
              <a:t>১। </a:t>
            </a:r>
            <a:r>
              <a:rPr lang="en-US" dirty="0" err="1"/>
              <a:t>মোহাম্মদ</a:t>
            </a:r>
            <a:r>
              <a:rPr lang="en-US" dirty="0"/>
              <a:t> (স) </a:t>
            </a:r>
            <a:r>
              <a:rPr lang="en-US" dirty="0" err="1"/>
              <a:t>এর</a:t>
            </a:r>
            <a:r>
              <a:rPr lang="en-US" dirty="0"/>
              <a:t> </a:t>
            </a:r>
            <a:r>
              <a:rPr lang="en-US" dirty="0" err="1"/>
              <a:t>আগমনের</a:t>
            </a:r>
            <a:r>
              <a:rPr lang="en-US" dirty="0"/>
              <a:t> </a:t>
            </a:r>
            <a:r>
              <a:rPr lang="en-US" dirty="0" err="1"/>
              <a:t>পর</a:t>
            </a:r>
            <a:r>
              <a:rPr lang="en-US" dirty="0"/>
              <a:t> </a:t>
            </a:r>
            <a:r>
              <a:rPr lang="en-US" dirty="0" err="1"/>
              <a:t>মুসলিম</a:t>
            </a:r>
            <a:r>
              <a:rPr lang="en-US" dirty="0"/>
              <a:t> </a:t>
            </a:r>
            <a:r>
              <a:rPr lang="en-US" dirty="0" err="1"/>
              <a:t>দের</a:t>
            </a:r>
            <a:r>
              <a:rPr lang="en-US" dirty="0"/>
              <a:t> </a:t>
            </a:r>
            <a:r>
              <a:rPr lang="en-US" dirty="0" err="1"/>
              <a:t>বাইজান্টাইন</a:t>
            </a:r>
            <a:r>
              <a:rPr lang="en-US" dirty="0"/>
              <a:t> </a:t>
            </a:r>
            <a:r>
              <a:rPr lang="en-US" dirty="0" err="1"/>
              <a:t>সম্রাজ্য</a:t>
            </a:r>
            <a:r>
              <a:rPr lang="en-US" dirty="0"/>
              <a:t> </a:t>
            </a:r>
            <a:r>
              <a:rPr lang="en-US" dirty="0" err="1"/>
              <a:t>বিজয়</a:t>
            </a:r>
            <a:r>
              <a:rPr lang="en-US" dirty="0"/>
              <a:t>  </a:t>
            </a:r>
            <a:r>
              <a:rPr lang="en-US" dirty="0" err="1"/>
              <a:t>এর</a:t>
            </a:r>
            <a:r>
              <a:rPr lang="en-US" dirty="0"/>
              <a:t> </a:t>
            </a:r>
            <a:r>
              <a:rPr lang="en-US" dirty="0" err="1"/>
              <a:t>মাধ্যমে</a:t>
            </a:r>
            <a:r>
              <a:rPr lang="en-US" dirty="0"/>
              <a:t>।</a:t>
            </a:r>
          </a:p>
          <a:p>
            <a:pPr algn="ctr"/>
            <a:r>
              <a:rPr lang="en-US" dirty="0"/>
              <a:t>২.  ১৪৮০-১৫৩১ </a:t>
            </a:r>
            <a:r>
              <a:rPr lang="en-US" dirty="0" err="1"/>
              <a:t>খ্রিস্টাব্দে</a:t>
            </a:r>
            <a:r>
              <a:rPr lang="en-US" dirty="0"/>
              <a:t> </a:t>
            </a:r>
            <a:r>
              <a:rPr lang="en-US" dirty="0" err="1"/>
              <a:t>চলা</a:t>
            </a:r>
            <a:r>
              <a:rPr lang="en-US" dirty="0"/>
              <a:t> Spanish </a:t>
            </a:r>
            <a:r>
              <a:rPr lang="en-US" dirty="0" err="1"/>
              <a:t>Inquisation</a:t>
            </a:r>
            <a:r>
              <a:rPr lang="en-US" dirty="0"/>
              <a:t> </a:t>
            </a:r>
            <a:r>
              <a:rPr lang="en-US" dirty="0" err="1"/>
              <a:t>এর</a:t>
            </a:r>
            <a:r>
              <a:rPr lang="en-US" dirty="0"/>
              <a:t> </a:t>
            </a:r>
            <a:r>
              <a:rPr lang="en-US" dirty="0" err="1"/>
              <a:t>সময়</a:t>
            </a:r>
            <a:r>
              <a:rPr lang="en-US" dirty="0"/>
              <a:t>। </a:t>
            </a:r>
          </a:p>
        </p:txBody>
      </p:sp>
      <p:sp>
        <p:nvSpPr>
          <p:cNvPr id="6" name="Oval Callout 5"/>
          <p:cNvSpPr/>
          <p:nvPr/>
        </p:nvSpPr>
        <p:spPr>
          <a:xfrm>
            <a:off x="0" y="6254897"/>
            <a:ext cx="1026941" cy="466578"/>
          </a:xfrm>
          <a:prstGeom prst="wedgeEllipseCallout">
            <a:avLst/>
          </a:prstGeom>
          <a:ln>
            <a:noFill/>
          </a:ln>
          <a:effectLst>
            <a:outerShdw blurRad="149987" dist="250190" dir="8460000" algn="ctr">
              <a:srgbClr val="000000">
                <a:alpha val="28000"/>
              </a:srgbClr>
            </a:outerShdw>
          </a:effectLst>
          <a:scene3d>
            <a:camera prst="orthographicFront">
              <a:rot lat="0" lon="0" rev="0"/>
            </a:camera>
            <a:lightRig rig="contrasting" dir="t">
              <a:rot lat="0" lon="0" rev="1500000"/>
            </a:lightRig>
          </a:scene3d>
          <a:sp3d prstMaterial="metal">
            <a:bevelT w="88900" h="88900"/>
          </a:sp3d>
        </p:spPr>
        <p:style>
          <a:lnRef idx="2">
            <a:schemeClr val="accent6">
              <a:shade val="50000"/>
            </a:schemeClr>
          </a:lnRef>
          <a:fillRef idx="1">
            <a:schemeClr val="accent6"/>
          </a:fillRef>
          <a:effectRef idx="0">
            <a:schemeClr val="accent6"/>
          </a:effectRef>
          <a:fontRef idx="minor">
            <a:schemeClr val="lt1"/>
          </a:fontRef>
        </p:style>
        <p:txBody>
          <a:bodyPr rtlCol="0" anchor="ctr"/>
          <a:lstStyle/>
          <a:p>
            <a:pPr algn="ctr"/>
            <a:r>
              <a:rPr lang="en-US" dirty="0"/>
              <a:t>উত্তর  </a:t>
            </a:r>
          </a:p>
        </p:txBody>
      </p:sp>
      <p:sp>
        <p:nvSpPr>
          <p:cNvPr id="7" name="Oval Callout 6"/>
          <p:cNvSpPr/>
          <p:nvPr/>
        </p:nvSpPr>
        <p:spPr>
          <a:xfrm>
            <a:off x="0" y="0"/>
            <a:ext cx="1026941" cy="466578"/>
          </a:xfrm>
          <a:prstGeom prst="wedgeEllipseCallout">
            <a:avLst/>
          </a:prstGeom>
          <a:ln>
            <a:noFill/>
          </a:ln>
          <a:effectLst>
            <a:outerShdw blurRad="107950" dist="12700" dir="5400000" algn="ctr">
              <a:srgbClr val="000000"/>
            </a:outerShdw>
          </a:effectLst>
          <a:scene3d>
            <a:camera prst="orthographicFront">
              <a:rot lat="0" lon="0" rev="0"/>
            </a:camera>
            <a:lightRig rig="soft" dir="t">
              <a:rot lat="0" lon="0" rev="0"/>
            </a:lightRig>
          </a:scene3d>
          <a:sp3d contourW="44450" prstMaterial="matte">
            <a:bevelT w="63500" h="63500" prst="artDeco"/>
            <a:contourClr>
              <a:srgbClr val="FFFFFF"/>
            </a:contourClr>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a:t>প্রশ্ন </a:t>
            </a:r>
          </a:p>
        </p:txBody>
      </p:sp>
    </p:spTree>
    <p:extLst>
      <p:ext uri="{BB962C8B-B14F-4D97-AF65-F5344CB8AC3E}">
        <p14:creationId xmlns:p14="http://schemas.microsoft.com/office/powerpoint/2010/main" val="876614714"/>
      </p:ext>
    </p:extLst>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p:cNvSpPr>
            <a:spLocks noGrp="1"/>
          </p:cNvSpPr>
          <p:nvPr>
            <p:ph type="sldNum" sz="quarter" idx="12"/>
          </p:nvPr>
        </p:nvSpPr>
        <p:spPr/>
        <p:txBody>
          <a:bodyPr/>
          <a:lstStyle/>
          <a:p>
            <a:fld id="{FECC332B-882E-4129-ABBA-696D76EBE626}" type="slidenum">
              <a:rPr lang="en-US" smtClean="0"/>
              <a:t>42</a:t>
            </a:fld>
            <a:endParaRPr lang="en-US"/>
          </a:p>
        </p:txBody>
      </p:sp>
      <p:pic>
        <p:nvPicPr>
          <p:cNvPr id="3" name="Picture 2"/>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8839200" y="0"/>
            <a:ext cx="2514600" cy="3352800"/>
          </a:xfrm>
          <a:prstGeom prst="rect">
            <a:avLst/>
          </a:prstGeom>
        </p:spPr>
      </p:pic>
      <p:sp>
        <p:nvSpPr>
          <p:cNvPr id="4" name="TextBox 3"/>
          <p:cNvSpPr txBox="1"/>
          <p:nvPr/>
        </p:nvSpPr>
        <p:spPr>
          <a:xfrm>
            <a:off x="8884557" y="3365136"/>
            <a:ext cx="2423885" cy="923330"/>
          </a:xfrm>
          <a:prstGeom prst="rect">
            <a:avLst/>
          </a:prstGeom>
          <a:noFill/>
        </p:spPr>
        <p:txBody>
          <a:bodyPr wrap="square" rtlCol="0">
            <a:spAutoFit/>
          </a:bodyPr>
          <a:lstStyle/>
          <a:p>
            <a:r>
              <a:rPr lang="en-US" dirty="0"/>
              <a:t>Moses Ben </a:t>
            </a:r>
            <a:r>
              <a:rPr lang="en-US" dirty="0" err="1"/>
              <a:t>Maimon</a:t>
            </a:r>
            <a:r>
              <a:rPr lang="en-US" dirty="0"/>
              <a:t> (১১৩৫-১২০৪ </a:t>
            </a:r>
            <a:r>
              <a:rPr lang="en-US" dirty="0" err="1"/>
              <a:t>খ্রিস্টাব্দ</a:t>
            </a:r>
            <a:r>
              <a:rPr lang="en-US" dirty="0"/>
              <a:t>) </a:t>
            </a:r>
          </a:p>
          <a:p>
            <a:r>
              <a:rPr lang="en-US" dirty="0"/>
              <a:t>Writer: </a:t>
            </a:r>
            <a:r>
              <a:rPr lang="en-US" dirty="0" err="1"/>
              <a:t>Misneh</a:t>
            </a:r>
            <a:r>
              <a:rPr lang="en-US" dirty="0"/>
              <a:t> Torah</a:t>
            </a:r>
          </a:p>
        </p:txBody>
      </p:sp>
      <p:sp>
        <p:nvSpPr>
          <p:cNvPr id="7" name="Oval Callout 6"/>
          <p:cNvSpPr/>
          <p:nvPr/>
        </p:nvSpPr>
        <p:spPr>
          <a:xfrm>
            <a:off x="956603" y="172075"/>
            <a:ext cx="6246056" cy="2236763"/>
          </a:xfrm>
          <a:prstGeom prst="wedgeEllipseCallout">
            <a:avLst/>
          </a:prstGeom>
        </p:spPr>
        <p:style>
          <a:lnRef idx="2">
            <a:schemeClr val="accent6">
              <a:shade val="50000"/>
            </a:schemeClr>
          </a:lnRef>
          <a:fillRef idx="1">
            <a:schemeClr val="accent6"/>
          </a:fillRef>
          <a:effectRef idx="0">
            <a:schemeClr val="accent6"/>
          </a:effectRef>
          <a:fontRef idx="minor">
            <a:schemeClr val="lt1"/>
          </a:fontRef>
        </p:style>
        <p:txBody>
          <a:bodyPr rtlCol="0" anchor="ctr"/>
          <a:lstStyle/>
          <a:p>
            <a:pPr algn="ctr"/>
            <a:r>
              <a:rPr lang="en-US" dirty="0" err="1"/>
              <a:t>মোসেস</a:t>
            </a:r>
            <a:r>
              <a:rPr lang="en-US" dirty="0"/>
              <a:t> </a:t>
            </a:r>
            <a:r>
              <a:rPr lang="en-US" dirty="0" err="1"/>
              <a:t>মাইমোনাইডস</a:t>
            </a:r>
            <a:r>
              <a:rPr lang="en-US" dirty="0"/>
              <a:t> </a:t>
            </a:r>
          </a:p>
          <a:p>
            <a:pPr algn="ctr"/>
            <a:r>
              <a:rPr lang="en-US" dirty="0" err="1"/>
              <a:t>ইহুদী</a:t>
            </a:r>
            <a:r>
              <a:rPr lang="en-US" dirty="0"/>
              <a:t> </a:t>
            </a:r>
            <a:r>
              <a:rPr lang="en-US" dirty="0" err="1"/>
              <a:t>দার্শনিক</a:t>
            </a:r>
            <a:r>
              <a:rPr lang="en-US" dirty="0"/>
              <a:t>  </a:t>
            </a:r>
            <a:r>
              <a:rPr lang="en-US" dirty="0" err="1"/>
              <a:t>এবং</a:t>
            </a:r>
            <a:r>
              <a:rPr lang="en-US" dirty="0"/>
              <a:t> </a:t>
            </a:r>
            <a:r>
              <a:rPr lang="en-US" dirty="0" err="1"/>
              <a:t>ইহুদীরা</a:t>
            </a:r>
            <a:r>
              <a:rPr lang="en-US" dirty="0"/>
              <a:t>  ২য় </a:t>
            </a:r>
            <a:r>
              <a:rPr lang="en-US" dirty="0" err="1"/>
              <a:t>মুসা</a:t>
            </a:r>
            <a:r>
              <a:rPr lang="en-US" dirty="0"/>
              <a:t> ও </a:t>
            </a:r>
            <a:r>
              <a:rPr lang="en-US" dirty="0" err="1"/>
              <a:t>বলে</a:t>
            </a:r>
            <a:r>
              <a:rPr lang="en-US" dirty="0"/>
              <a:t> </a:t>
            </a:r>
            <a:r>
              <a:rPr lang="en-US" dirty="0" err="1"/>
              <a:t>থাকে</a:t>
            </a:r>
            <a:r>
              <a:rPr lang="en-US" dirty="0"/>
              <a:t> । </a:t>
            </a:r>
            <a:r>
              <a:rPr lang="en-US" dirty="0" err="1"/>
              <a:t>তিনি</a:t>
            </a:r>
            <a:r>
              <a:rPr lang="en-US" dirty="0"/>
              <a:t> ১৪ </a:t>
            </a:r>
            <a:r>
              <a:rPr lang="en-US" dirty="0" err="1"/>
              <a:t>খণ্ডে</a:t>
            </a:r>
            <a:r>
              <a:rPr lang="en-US" dirty="0"/>
              <a:t> </a:t>
            </a:r>
            <a:r>
              <a:rPr lang="en-US" dirty="0" err="1"/>
              <a:t>প্রথম</a:t>
            </a:r>
            <a:r>
              <a:rPr lang="en-US" dirty="0"/>
              <a:t> </a:t>
            </a:r>
            <a:r>
              <a:rPr lang="en-US" dirty="0" err="1"/>
              <a:t>তাওরাত</a:t>
            </a:r>
            <a:r>
              <a:rPr lang="en-US" dirty="0"/>
              <a:t> </a:t>
            </a:r>
            <a:r>
              <a:rPr lang="en-US" dirty="0" err="1"/>
              <a:t>কিতাব</a:t>
            </a:r>
            <a:r>
              <a:rPr lang="en-US" dirty="0"/>
              <a:t> (১১৭০-১১৮০ </a:t>
            </a:r>
            <a:r>
              <a:rPr lang="en-US" dirty="0" err="1"/>
              <a:t>খ্রিস্টাব্দ</a:t>
            </a:r>
            <a:r>
              <a:rPr lang="en-US" dirty="0"/>
              <a:t>)  </a:t>
            </a:r>
            <a:r>
              <a:rPr lang="en-US" dirty="0" err="1"/>
              <a:t>মিশরে</a:t>
            </a:r>
            <a:r>
              <a:rPr lang="en-US" dirty="0"/>
              <a:t> </a:t>
            </a:r>
            <a:r>
              <a:rPr lang="en-US" dirty="0" err="1"/>
              <a:t>বসে</a:t>
            </a:r>
            <a:r>
              <a:rPr lang="en-US" dirty="0"/>
              <a:t> </a:t>
            </a:r>
            <a:r>
              <a:rPr lang="en-US" dirty="0" err="1"/>
              <a:t>লিপিবদ্ধ</a:t>
            </a:r>
            <a:r>
              <a:rPr lang="en-US" dirty="0"/>
              <a:t> </a:t>
            </a:r>
            <a:r>
              <a:rPr lang="en-US" dirty="0" err="1"/>
              <a:t>করেছেন</a:t>
            </a:r>
            <a:r>
              <a:rPr lang="en-US" dirty="0"/>
              <a:t>, </a:t>
            </a:r>
            <a:r>
              <a:rPr lang="en-US" dirty="0" err="1"/>
              <a:t>সালাহ</a:t>
            </a:r>
            <a:r>
              <a:rPr lang="en-US" dirty="0"/>
              <a:t> </a:t>
            </a:r>
            <a:r>
              <a:rPr lang="en-US" dirty="0" err="1"/>
              <a:t>উদ্দিন</a:t>
            </a:r>
            <a:r>
              <a:rPr lang="en-US" dirty="0"/>
              <a:t> </a:t>
            </a:r>
            <a:r>
              <a:rPr lang="en-US" dirty="0" err="1"/>
              <a:t>আইউবি</a:t>
            </a:r>
            <a:r>
              <a:rPr lang="en-US" dirty="0"/>
              <a:t> </a:t>
            </a:r>
            <a:r>
              <a:rPr lang="en-US" dirty="0" err="1"/>
              <a:t>এর</a:t>
            </a:r>
            <a:r>
              <a:rPr lang="en-US" dirty="0"/>
              <a:t> </a:t>
            </a:r>
            <a:r>
              <a:rPr lang="en-US" dirty="0" err="1"/>
              <a:t>শাসন</a:t>
            </a:r>
            <a:r>
              <a:rPr lang="en-US" dirty="0"/>
              <a:t> </a:t>
            </a:r>
            <a:r>
              <a:rPr lang="en-US" dirty="0" err="1"/>
              <a:t>আমলে</a:t>
            </a:r>
            <a:r>
              <a:rPr lang="en-US" dirty="0"/>
              <a:t>  । </a:t>
            </a:r>
            <a:r>
              <a:rPr lang="en-US" dirty="0" err="1"/>
              <a:t>পড়াশুনা</a:t>
            </a:r>
            <a:r>
              <a:rPr lang="en-US" dirty="0"/>
              <a:t> </a:t>
            </a:r>
            <a:r>
              <a:rPr lang="en-US" dirty="0" err="1"/>
              <a:t>করেছেন</a:t>
            </a:r>
            <a:r>
              <a:rPr lang="en-US" dirty="0"/>
              <a:t> – </a:t>
            </a:r>
            <a:r>
              <a:rPr lang="en-US" dirty="0" err="1"/>
              <a:t>মুসলিম</a:t>
            </a:r>
            <a:r>
              <a:rPr lang="en-US" dirty="0"/>
              <a:t> </a:t>
            </a:r>
            <a:r>
              <a:rPr lang="en-US" dirty="0" err="1"/>
              <a:t>স্পেন</a:t>
            </a:r>
            <a:r>
              <a:rPr lang="en-US" dirty="0"/>
              <a:t> এ। </a:t>
            </a:r>
          </a:p>
        </p:txBody>
      </p:sp>
    </p:spTree>
    <p:extLst>
      <p:ext uri="{BB962C8B-B14F-4D97-AF65-F5344CB8AC3E}">
        <p14:creationId xmlns:p14="http://schemas.microsoft.com/office/powerpoint/2010/main" val="4153958665"/>
      </p:ext>
    </p:extLst>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p:cNvSpPr>
            <a:spLocks noGrp="1"/>
          </p:cNvSpPr>
          <p:nvPr>
            <p:ph type="sldNum" sz="quarter" idx="12"/>
          </p:nvPr>
        </p:nvSpPr>
        <p:spPr/>
        <p:txBody>
          <a:bodyPr/>
          <a:lstStyle/>
          <a:p>
            <a:fld id="{FECC332B-882E-4129-ABBA-696D76EBE626}" type="slidenum">
              <a:rPr lang="en-US" smtClean="0"/>
              <a:t>43</a:t>
            </a:fld>
            <a:endParaRPr lang="en-US"/>
          </a:p>
        </p:txBody>
      </p:sp>
      <p:sp>
        <p:nvSpPr>
          <p:cNvPr id="6" name="Oval Callout 5"/>
          <p:cNvSpPr/>
          <p:nvPr/>
        </p:nvSpPr>
        <p:spPr>
          <a:xfrm>
            <a:off x="2913315" y="62511"/>
            <a:ext cx="6593541" cy="1895865"/>
          </a:xfrm>
          <a:prstGeom prst="wedgeEllipseCallou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err="1"/>
              <a:t>বর্তমান</a:t>
            </a:r>
            <a:r>
              <a:rPr lang="en-US" dirty="0"/>
              <a:t> </a:t>
            </a:r>
            <a:r>
              <a:rPr lang="en-US" dirty="0" err="1"/>
              <a:t>পৃথিবীর</a:t>
            </a:r>
            <a:r>
              <a:rPr lang="en-US" dirty="0"/>
              <a:t> </a:t>
            </a:r>
            <a:r>
              <a:rPr lang="en-US" dirty="0" err="1"/>
              <a:t>প্রযুক্তির</a:t>
            </a:r>
            <a:r>
              <a:rPr lang="en-US" dirty="0"/>
              <a:t> </a:t>
            </a:r>
            <a:r>
              <a:rPr lang="en-US" dirty="0" err="1"/>
              <a:t>বৈপ্লবিক</a:t>
            </a:r>
            <a:r>
              <a:rPr lang="en-US" dirty="0"/>
              <a:t> </a:t>
            </a:r>
            <a:r>
              <a:rPr lang="en-US" dirty="0" err="1"/>
              <a:t>পরিবর্তনে</a:t>
            </a:r>
            <a:r>
              <a:rPr lang="en-US" dirty="0"/>
              <a:t> , </a:t>
            </a:r>
            <a:r>
              <a:rPr lang="en-US" dirty="0" err="1"/>
              <a:t>শরিয়া</a:t>
            </a:r>
            <a:r>
              <a:rPr lang="en-US" dirty="0"/>
              <a:t> </a:t>
            </a:r>
            <a:r>
              <a:rPr lang="en-US" dirty="0" err="1"/>
              <a:t>আইন</a:t>
            </a:r>
            <a:r>
              <a:rPr lang="en-US" dirty="0"/>
              <a:t> </a:t>
            </a:r>
            <a:r>
              <a:rPr lang="en-US" dirty="0" err="1"/>
              <a:t>এর</a:t>
            </a:r>
            <a:r>
              <a:rPr lang="en-US" dirty="0"/>
              <a:t> </a:t>
            </a:r>
            <a:r>
              <a:rPr lang="en-US" dirty="0" err="1"/>
              <a:t>কোন</a:t>
            </a:r>
            <a:r>
              <a:rPr lang="en-US" dirty="0"/>
              <a:t> </a:t>
            </a:r>
            <a:r>
              <a:rPr lang="en-US" dirty="0" err="1"/>
              <a:t>ভূমিকা</a:t>
            </a:r>
            <a:r>
              <a:rPr lang="en-US" dirty="0"/>
              <a:t> </a:t>
            </a:r>
            <a:r>
              <a:rPr lang="en-US" dirty="0" err="1"/>
              <a:t>আছে</a:t>
            </a:r>
            <a:r>
              <a:rPr lang="en-US" dirty="0"/>
              <a:t> </a:t>
            </a:r>
            <a:r>
              <a:rPr lang="en-US" dirty="0" err="1"/>
              <a:t>কি</a:t>
            </a:r>
            <a:r>
              <a:rPr lang="en-US" dirty="0"/>
              <a:t> ?? </a:t>
            </a:r>
          </a:p>
        </p:txBody>
      </p:sp>
      <p:sp>
        <p:nvSpPr>
          <p:cNvPr id="7" name="Oval Callout 6"/>
          <p:cNvSpPr/>
          <p:nvPr/>
        </p:nvSpPr>
        <p:spPr>
          <a:xfrm>
            <a:off x="2351316" y="2714172"/>
            <a:ext cx="7387770" cy="2913638"/>
          </a:xfrm>
          <a:prstGeom prst="wedgeEllipseCallou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err="1"/>
              <a:t>আজকে</a:t>
            </a:r>
            <a:r>
              <a:rPr lang="en-US" dirty="0"/>
              <a:t> </a:t>
            </a:r>
            <a:r>
              <a:rPr lang="en-US" dirty="0" err="1"/>
              <a:t>কত</a:t>
            </a:r>
            <a:r>
              <a:rPr lang="en-US" dirty="0"/>
              <a:t> </a:t>
            </a:r>
            <a:r>
              <a:rPr lang="en-US" dirty="0" err="1"/>
              <a:t>জন</a:t>
            </a:r>
            <a:r>
              <a:rPr lang="en-US" dirty="0"/>
              <a:t> </a:t>
            </a:r>
            <a:r>
              <a:rPr lang="en-US" dirty="0" err="1"/>
              <a:t>বিজ্ঞানী</a:t>
            </a:r>
            <a:r>
              <a:rPr lang="en-US" dirty="0"/>
              <a:t>, </a:t>
            </a:r>
            <a:r>
              <a:rPr lang="en-US" dirty="0" err="1"/>
              <a:t>ইঞ্জিনিয়ার</a:t>
            </a:r>
            <a:r>
              <a:rPr lang="en-US" dirty="0"/>
              <a:t> –</a:t>
            </a:r>
            <a:r>
              <a:rPr lang="en-US" dirty="0" err="1"/>
              <a:t>গরীব</a:t>
            </a:r>
            <a:r>
              <a:rPr lang="en-US" dirty="0"/>
              <a:t> </a:t>
            </a:r>
            <a:r>
              <a:rPr lang="en-US" dirty="0" err="1"/>
              <a:t>এবং</a:t>
            </a:r>
            <a:r>
              <a:rPr lang="en-US" dirty="0"/>
              <a:t>  </a:t>
            </a:r>
            <a:r>
              <a:rPr lang="en-US" dirty="0" err="1"/>
              <a:t>সুসাশনহীন</a:t>
            </a:r>
            <a:r>
              <a:rPr lang="en-US" dirty="0"/>
              <a:t> </a:t>
            </a:r>
            <a:r>
              <a:rPr lang="en-US" dirty="0" err="1"/>
              <a:t>রাষ্ট্র</a:t>
            </a:r>
            <a:r>
              <a:rPr lang="en-US" dirty="0"/>
              <a:t> </a:t>
            </a:r>
            <a:r>
              <a:rPr lang="en-US" dirty="0" err="1"/>
              <a:t>গুলি</a:t>
            </a:r>
            <a:r>
              <a:rPr lang="en-US" dirty="0"/>
              <a:t> </a:t>
            </a:r>
            <a:r>
              <a:rPr lang="en-US" dirty="0" err="1"/>
              <a:t>তৈরি</a:t>
            </a:r>
            <a:r>
              <a:rPr lang="en-US" dirty="0"/>
              <a:t> </a:t>
            </a:r>
            <a:r>
              <a:rPr lang="en-US" dirty="0" err="1"/>
              <a:t>করতে</a:t>
            </a:r>
            <a:r>
              <a:rPr lang="en-US" dirty="0"/>
              <a:t> </a:t>
            </a:r>
            <a:r>
              <a:rPr lang="en-US" dirty="0" err="1"/>
              <a:t>পারতেছে</a:t>
            </a:r>
            <a:r>
              <a:rPr lang="en-US" dirty="0"/>
              <a:t>, </a:t>
            </a:r>
            <a:r>
              <a:rPr lang="en-US" dirty="0" err="1"/>
              <a:t>আর</a:t>
            </a:r>
            <a:r>
              <a:rPr lang="en-US" dirty="0"/>
              <a:t> </a:t>
            </a:r>
            <a:r>
              <a:rPr lang="en-US" dirty="0" err="1"/>
              <a:t>কত</a:t>
            </a:r>
            <a:r>
              <a:rPr lang="en-US" dirty="0"/>
              <a:t> </a:t>
            </a:r>
            <a:r>
              <a:rPr lang="en-US" dirty="0" err="1"/>
              <a:t>জন</a:t>
            </a:r>
            <a:r>
              <a:rPr lang="en-US" dirty="0"/>
              <a:t> </a:t>
            </a:r>
            <a:r>
              <a:rPr lang="en-US" dirty="0" err="1"/>
              <a:t>ইউরোফ</a:t>
            </a:r>
            <a:r>
              <a:rPr lang="en-US" dirty="0"/>
              <a:t> </a:t>
            </a:r>
            <a:r>
              <a:rPr lang="en-US" dirty="0" err="1"/>
              <a:t>আমেরিকা</a:t>
            </a:r>
            <a:r>
              <a:rPr lang="en-US" dirty="0"/>
              <a:t> </a:t>
            </a:r>
            <a:r>
              <a:rPr lang="en-US" dirty="0" err="1"/>
              <a:t>থেকে</a:t>
            </a:r>
            <a:r>
              <a:rPr lang="en-US" dirty="0"/>
              <a:t> </a:t>
            </a:r>
            <a:r>
              <a:rPr lang="en-US" dirty="0" err="1"/>
              <a:t>তৈরি</a:t>
            </a:r>
            <a:r>
              <a:rPr lang="en-US" dirty="0"/>
              <a:t> </a:t>
            </a:r>
            <a:r>
              <a:rPr lang="en-US" dirty="0" err="1"/>
              <a:t>হচ্ছে</a:t>
            </a:r>
            <a:r>
              <a:rPr lang="en-US" dirty="0"/>
              <a:t>, </a:t>
            </a:r>
            <a:r>
              <a:rPr lang="en-US" dirty="0" err="1"/>
              <a:t>কত</a:t>
            </a:r>
            <a:r>
              <a:rPr lang="en-US" dirty="0"/>
              <a:t> </a:t>
            </a:r>
            <a:r>
              <a:rPr lang="en-US" dirty="0" err="1"/>
              <a:t>জন</a:t>
            </a:r>
            <a:r>
              <a:rPr lang="en-US" dirty="0"/>
              <a:t> </a:t>
            </a:r>
            <a:r>
              <a:rPr lang="en-US" dirty="0" err="1"/>
              <a:t>বিজ্ঞানী</a:t>
            </a:r>
            <a:r>
              <a:rPr lang="en-US" dirty="0"/>
              <a:t>, </a:t>
            </a:r>
            <a:r>
              <a:rPr lang="en-US" dirty="0" err="1"/>
              <a:t>ইঞ্জিনিয়ার</a:t>
            </a:r>
            <a:r>
              <a:rPr lang="en-US" dirty="0"/>
              <a:t> </a:t>
            </a:r>
            <a:r>
              <a:rPr lang="en-US" dirty="0" err="1"/>
              <a:t>ইউরোফ</a:t>
            </a:r>
            <a:r>
              <a:rPr lang="en-US" dirty="0"/>
              <a:t> </a:t>
            </a:r>
            <a:r>
              <a:rPr lang="en-US" dirty="0" err="1"/>
              <a:t>আমেরিকা</a:t>
            </a:r>
            <a:r>
              <a:rPr lang="en-US" dirty="0"/>
              <a:t> </a:t>
            </a:r>
            <a:r>
              <a:rPr lang="en-US" dirty="0" err="1"/>
              <a:t>থেকে</a:t>
            </a:r>
            <a:r>
              <a:rPr lang="en-US" dirty="0"/>
              <a:t> </a:t>
            </a:r>
            <a:r>
              <a:rPr lang="en-US" dirty="0" err="1"/>
              <a:t>নোবেল</a:t>
            </a:r>
            <a:r>
              <a:rPr lang="en-US" dirty="0"/>
              <a:t> </a:t>
            </a:r>
            <a:r>
              <a:rPr lang="en-US" dirty="0" err="1"/>
              <a:t>পাচ্ছে</a:t>
            </a:r>
            <a:r>
              <a:rPr lang="en-US" dirty="0"/>
              <a:t>। </a:t>
            </a:r>
            <a:r>
              <a:rPr lang="en-US" dirty="0" err="1"/>
              <a:t>ইসলামিক</a:t>
            </a:r>
            <a:r>
              <a:rPr lang="en-US" dirty="0"/>
              <a:t> </a:t>
            </a:r>
            <a:r>
              <a:rPr lang="en-US" dirty="0" err="1"/>
              <a:t>শরিয়া</a:t>
            </a:r>
            <a:r>
              <a:rPr lang="en-US" dirty="0"/>
              <a:t> </a:t>
            </a:r>
            <a:r>
              <a:rPr lang="en-US" dirty="0" err="1"/>
              <a:t>আইন</a:t>
            </a:r>
            <a:r>
              <a:rPr lang="en-US" dirty="0"/>
              <a:t> </a:t>
            </a:r>
            <a:r>
              <a:rPr lang="en-US" dirty="0" err="1"/>
              <a:t>জ্ঞান</a:t>
            </a:r>
            <a:r>
              <a:rPr lang="en-US" dirty="0"/>
              <a:t> </a:t>
            </a:r>
            <a:r>
              <a:rPr lang="en-US" dirty="0" err="1"/>
              <a:t>বিজ্ঞানকে</a:t>
            </a:r>
            <a:r>
              <a:rPr lang="en-US" dirty="0"/>
              <a:t> </a:t>
            </a:r>
            <a:r>
              <a:rPr lang="en-US" dirty="0" err="1"/>
              <a:t>উৎসাহিত</a:t>
            </a:r>
            <a:r>
              <a:rPr lang="en-US" dirty="0"/>
              <a:t> </a:t>
            </a:r>
            <a:r>
              <a:rPr lang="en-US" dirty="0" err="1"/>
              <a:t>করত</a:t>
            </a:r>
            <a:r>
              <a:rPr lang="en-US" dirty="0"/>
              <a:t>, </a:t>
            </a:r>
            <a:r>
              <a:rPr lang="en-US" dirty="0" err="1"/>
              <a:t>যার</a:t>
            </a:r>
            <a:r>
              <a:rPr lang="en-US" dirty="0"/>
              <a:t> </a:t>
            </a:r>
            <a:r>
              <a:rPr lang="en-US" dirty="0" err="1"/>
              <a:t>ফলাফল</a:t>
            </a:r>
            <a:r>
              <a:rPr lang="en-US" dirty="0"/>
              <a:t> </a:t>
            </a:r>
            <a:r>
              <a:rPr lang="en-US" dirty="0" err="1"/>
              <a:t>হল</a:t>
            </a:r>
            <a:r>
              <a:rPr lang="en-US" dirty="0"/>
              <a:t>-  । </a:t>
            </a:r>
          </a:p>
        </p:txBody>
      </p:sp>
    </p:spTree>
    <p:extLst>
      <p:ext uri="{BB962C8B-B14F-4D97-AF65-F5344CB8AC3E}">
        <p14:creationId xmlns:p14="http://schemas.microsoft.com/office/powerpoint/2010/main" val="1991100470"/>
      </p:ext>
    </p:extLst>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p:cNvSpPr>
            <a:spLocks noGrp="1"/>
          </p:cNvSpPr>
          <p:nvPr>
            <p:ph type="sldNum" sz="quarter" idx="12"/>
          </p:nvPr>
        </p:nvSpPr>
        <p:spPr/>
        <p:txBody>
          <a:bodyPr/>
          <a:lstStyle/>
          <a:p>
            <a:fld id="{FECC332B-882E-4129-ABBA-696D76EBE626}" type="slidenum">
              <a:rPr lang="en-US" smtClean="0"/>
              <a:t>44</a:t>
            </a:fld>
            <a:endParaRPr lang="en-US"/>
          </a:p>
        </p:txBody>
      </p:sp>
      <p:sp>
        <p:nvSpPr>
          <p:cNvPr id="3" name="Cloud Callout 2"/>
          <p:cNvSpPr/>
          <p:nvPr/>
        </p:nvSpPr>
        <p:spPr>
          <a:xfrm>
            <a:off x="228172" y="492578"/>
            <a:ext cx="5457372" cy="2757714"/>
          </a:xfrm>
          <a:prstGeom prst="cloudCallout">
            <a:avLst/>
          </a:prstGeom>
          <a:solidFill>
            <a:srgbClr val="00B05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err="1"/>
              <a:t>আল</a:t>
            </a:r>
            <a:r>
              <a:rPr lang="en-US" dirty="0"/>
              <a:t> </a:t>
            </a:r>
            <a:r>
              <a:rPr lang="en-US" dirty="0" err="1"/>
              <a:t>খোয়ারিজমি</a:t>
            </a:r>
            <a:r>
              <a:rPr lang="en-US" dirty="0"/>
              <a:t> (৭৮০-৮৫০ </a:t>
            </a:r>
            <a:r>
              <a:rPr lang="en-US" dirty="0" err="1"/>
              <a:t>খ্রিঃ</a:t>
            </a:r>
            <a:r>
              <a:rPr lang="en-US" dirty="0"/>
              <a:t>)</a:t>
            </a:r>
          </a:p>
          <a:p>
            <a:pPr marL="342900" indent="-342900" algn="ctr">
              <a:buAutoNum type="arabicPeriod"/>
            </a:pPr>
            <a:r>
              <a:rPr lang="en-US" dirty="0" err="1"/>
              <a:t>আলজেবরা</a:t>
            </a:r>
            <a:endParaRPr lang="en-US" dirty="0"/>
          </a:p>
          <a:p>
            <a:pPr marL="342900" indent="-342900" algn="ctr">
              <a:buAutoNum type="arabicPeriod"/>
            </a:pPr>
            <a:r>
              <a:rPr lang="en-US" dirty="0" err="1"/>
              <a:t>এলগোরিদম</a:t>
            </a:r>
            <a:endParaRPr lang="en-US" dirty="0"/>
          </a:p>
          <a:p>
            <a:pPr marL="342900" indent="-342900" algn="ctr">
              <a:buAutoNum type="arabicPeriod"/>
            </a:pPr>
            <a:r>
              <a:rPr lang="en-US" dirty="0" err="1"/>
              <a:t>ত্রিকোণমিতি</a:t>
            </a:r>
            <a:r>
              <a:rPr lang="en-US" dirty="0"/>
              <a:t> </a:t>
            </a:r>
            <a:r>
              <a:rPr lang="en-US" dirty="0" err="1"/>
              <a:t>সাইন</a:t>
            </a:r>
            <a:r>
              <a:rPr lang="en-US" dirty="0"/>
              <a:t>, </a:t>
            </a:r>
            <a:r>
              <a:rPr lang="en-US" dirty="0" err="1"/>
              <a:t>কোসাইন</a:t>
            </a:r>
            <a:r>
              <a:rPr lang="en-US" dirty="0"/>
              <a:t>…</a:t>
            </a:r>
          </a:p>
          <a:p>
            <a:pPr marL="342900" indent="-342900" algn="ctr">
              <a:buAutoNum type="arabicPeriod"/>
            </a:pPr>
            <a:r>
              <a:rPr lang="en-US" dirty="0" err="1"/>
              <a:t>দ্রাঘিমা</a:t>
            </a:r>
            <a:r>
              <a:rPr lang="en-US" dirty="0"/>
              <a:t> </a:t>
            </a:r>
            <a:r>
              <a:rPr lang="en-US" dirty="0" err="1"/>
              <a:t>রেখা</a:t>
            </a:r>
            <a:r>
              <a:rPr lang="en-US" dirty="0"/>
              <a:t> </a:t>
            </a:r>
            <a:r>
              <a:rPr lang="en-US" dirty="0" err="1"/>
              <a:t>এবং</a:t>
            </a:r>
            <a:r>
              <a:rPr lang="en-US" dirty="0"/>
              <a:t> </a:t>
            </a:r>
            <a:r>
              <a:rPr lang="as-IN" dirty="0"/>
              <a:t>অক্ষাংশ</a:t>
            </a:r>
            <a:endParaRPr lang="en-US" dirty="0"/>
          </a:p>
          <a:p>
            <a:pPr marL="342900" indent="-342900" algn="ctr">
              <a:buAutoNum type="arabicPeriod"/>
            </a:pPr>
            <a:r>
              <a:rPr lang="en-US" dirty="0" err="1"/>
              <a:t>সংখ্যা</a:t>
            </a:r>
            <a:r>
              <a:rPr lang="en-US" dirty="0"/>
              <a:t>  (</a:t>
            </a:r>
            <a:r>
              <a:rPr lang="en-US" dirty="0" err="1"/>
              <a:t>হিন্দু</a:t>
            </a:r>
            <a:r>
              <a:rPr lang="en-US" dirty="0"/>
              <a:t> </a:t>
            </a:r>
            <a:r>
              <a:rPr lang="en-US" dirty="0" err="1"/>
              <a:t>আরাবিক</a:t>
            </a:r>
            <a:r>
              <a:rPr lang="en-US" dirty="0"/>
              <a:t> )</a:t>
            </a:r>
          </a:p>
        </p:txBody>
      </p:sp>
      <p:pic>
        <p:nvPicPr>
          <p:cNvPr id="4" name="Picture 3"/>
          <p:cNvPicPr>
            <a:picLocks noChangeAspect="1"/>
          </p:cNvPicPr>
          <p:nvPr/>
        </p:nvPicPr>
        <p:blipFill rotWithShape="1">
          <a:blip r:embed="rId2">
            <a:extLst>
              <a:ext uri="{28A0092B-C50C-407E-A947-70E740481C1C}">
                <a14:useLocalDpi xmlns:a14="http://schemas.microsoft.com/office/drawing/2010/main" val="0"/>
              </a:ext>
            </a:extLst>
          </a:blip>
          <a:srcRect b="10127"/>
          <a:stretch/>
        </p:blipFill>
        <p:spPr>
          <a:xfrm>
            <a:off x="5907313" y="2247330"/>
            <a:ext cx="6072073" cy="3790613"/>
          </a:xfrm>
          <a:prstGeom prst="round2DiagRect">
            <a:avLst>
              <a:gd name="adj1" fmla="val 16667"/>
              <a:gd name="adj2" fmla="val 0"/>
            </a:avLst>
          </a:prstGeom>
          <a:ln w="88900" cap="sq">
            <a:solidFill>
              <a:srgbClr val="FFFFFF"/>
            </a:solidFill>
            <a:miter lim="800000"/>
          </a:ln>
          <a:effectLst>
            <a:outerShdw blurRad="254000" algn="tl" rotWithShape="0">
              <a:srgbClr val="000000">
                <a:alpha val="43000"/>
              </a:srgbClr>
            </a:outerShdw>
          </a:effectLst>
        </p:spPr>
      </p:pic>
    </p:spTree>
    <p:extLst>
      <p:ext uri="{BB962C8B-B14F-4D97-AF65-F5344CB8AC3E}">
        <p14:creationId xmlns:p14="http://schemas.microsoft.com/office/powerpoint/2010/main" val="2905740739"/>
      </p:ext>
    </p:extLst>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p:cNvSpPr>
            <a:spLocks noGrp="1"/>
          </p:cNvSpPr>
          <p:nvPr>
            <p:ph type="sldNum" sz="quarter" idx="12"/>
          </p:nvPr>
        </p:nvSpPr>
        <p:spPr/>
        <p:txBody>
          <a:bodyPr/>
          <a:lstStyle/>
          <a:p>
            <a:fld id="{FECC332B-882E-4129-ABBA-696D76EBE626}" type="slidenum">
              <a:rPr lang="en-US" smtClean="0"/>
              <a:t>45</a:t>
            </a:fld>
            <a:endParaRPr lang="en-US"/>
          </a:p>
        </p:txBody>
      </p:sp>
      <p:sp>
        <p:nvSpPr>
          <p:cNvPr id="3" name="Cloud Callout 2"/>
          <p:cNvSpPr/>
          <p:nvPr/>
        </p:nvSpPr>
        <p:spPr>
          <a:xfrm>
            <a:off x="1709057" y="872219"/>
            <a:ext cx="7126514" cy="4354286"/>
          </a:xfrm>
          <a:prstGeom prst="cloudCallout">
            <a:avLst/>
          </a:prstGeom>
          <a:solidFill>
            <a:srgbClr val="00B05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err="1"/>
              <a:t>ইসমাইল</a:t>
            </a:r>
            <a:r>
              <a:rPr lang="en-US" dirty="0"/>
              <a:t> </a:t>
            </a:r>
            <a:r>
              <a:rPr lang="en-US" dirty="0" err="1"/>
              <a:t>আল</a:t>
            </a:r>
            <a:r>
              <a:rPr lang="en-US" dirty="0"/>
              <a:t> </a:t>
            </a:r>
            <a:r>
              <a:rPr lang="en-US" dirty="0" err="1"/>
              <a:t>জাজারি</a:t>
            </a:r>
            <a:r>
              <a:rPr lang="en-US" dirty="0"/>
              <a:t> (১১৩৬-১২০৬ </a:t>
            </a:r>
            <a:r>
              <a:rPr lang="en-US" dirty="0" err="1"/>
              <a:t>খ্রিঃ</a:t>
            </a:r>
            <a:r>
              <a:rPr lang="en-US" dirty="0"/>
              <a:t>) </a:t>
            </a:r>
          </a:p>
          <a:p>
            <a:pPr algn="ctr"/>
            <a:r>
              <a:rPr lang="en-US" dirty="0" err="1"/>
              <a:t>মেকানিকেল</a:t>
            </a:r>
            <a:r>
              <a:rPr lang="en-US" dirty="0"/>
              <a:t> </a:t>
            </a:r>
            <a:r>
              <a:rPr lang="en-US" dirty="0" err="1"/>
              <a:t>ইঞ্জিনিয়ার</a:t>
            </a:r>
            <a:r>
              <a:rPr lang="en-US" dirty="0"/>
              <a:t> </a:t>
            </a:r>
            <a:r>
              <a:rPr lang="en-US" dirty="0" err="1"/>
              <a:t>এর</a:t>
            </a:r>
            <a:r>
              <a:rPr lang="en-US" dirty="0"/>
              <a:t> </a:t>
            </a:r>
            <a:r>
              <a:rPr lang="en-US" dirty="0" err="1"/>
              <a:t>জনক</a:t>
            </a:r>
            <a:r>
              <a:rPr lang="en-US" dirty="0"/>
              <a:t> </a:t>
            </a:r>
          </a:p>
          <a:p>
            <a:pPr marL="342900" indent="-342900" algn="ctr">
              <a:buAutoNum type="arabicPeriod"/>
            </a:pPr>
            <a:r>
              <a:rPr lang="en-US" dirty="0" err="1"/>
              <a:t>ফ্ল্যাশ</a:t>
            </a:r>
            <a:r>
              <a:rPr lang="en-US" dirty="0"/>
              <a:t> </a:t>
            </a:r>
            <a:r>
              <a:rPr lang="en-US" dirty="0" err="1"/>
              <a:t>টয়লেট</a:t>
            </a:r>
            <a:endParaRPr lang="en-US" dirty="0"/>
          </a:p>
          <a:p>
            <a:pPr marL="342900" indent="-342900" algn="ctr">
              <a:buAutoNum type="arabicPeriod"/>
            </a:pPr>
            <a:r>
              <a:rPr lang="en-US" dirty="0" err="1"/>
              <a:t>এলিফ্যান্ট</a:t>
            </a:r>
            <a:r>
              <a:rPr lang="en-US" dirty="0"/>
              <a:t> </a:t>
            </a:r>
            <a:r>
              <a:rPr lang="en-US" dirty="0" err="1"/>
              <a:t>ঘড়ি</a:t>
            </a:r>
            <a:r>
              <a:rPr lang="en-US" dirty="0"/>
              <a:t> </a:t>
            </a:r>
          </a:p>
          <a:p>
            <a:pPr marL="342900" indent="-342900" algn="ctr">
              <a:buAutoNum type="arabicPeriod"/>
            </a:pPr>
            <a:r>
              <a:rPr lang="en-US" dirty="0" err="1"/>
              <a:t>টিউবওয়েল</a:t>
            </a:r>
            <a:r>
              <a:rPr lang="en-US" dirty="0"/>
              <a:t> </a:t>
            </a:r>
          </a:p>
          <a:p>
            <a:pPr marL="342900" indent="-342900" algn="ctr">
              <a:buAutoNum type="arabicPeriod"/>
            </a:pPr>
            <a:r>
              <a:rPr lang="en-US" dirty="0"/>
              <a:t>১০০ </a:t>
            </a:r>
            <a:r>
              <a:rPr lang="en-US" dirty="0" err="1"/>
              <a:t>মেকানিক্যাল</a:t>
            </a:r>
            <a:r>
              <a:rPr lang="en-US" dirty="0"/>
              <a:t> </a:t>
            </a:r>
            <a:r>
              <a:rPr lang="en-US" dirty="0" err="1"/>
              <a:t>ডিভাইস</a:t>
            </a:r>
            <a:r>
              <a:rPr lang="en-US" dirty="0"/>
              <a:t> </a:t>
            </a:r>
          </a:p>
          <a:p>
            <a:pPr algn="ctr"/>
            <a:r>
              <a:rPr lang="en-US" dirty="0" err="1"/>
              <a:t>একটি</a:t>
            </a:r>
            <a:r>
              <a:rPr lang="en-US" dirty="0"/>
              <a:t>  </a:t>
            </a:r>
            <a:r>
              <a:rPr lang="en-US" dirty="0" err="1"/>
              <a:t>যেমন</a:t>
            </a:r>
            <a:r>
              <a:rPr lang="en-US" dirty="0"/>
              <a:t> </a:t>
            </a:r>
            <a:r>
              <a:rPr lang="en-US" dirty="0" err="1"/>
              <a:t>অটোমেটিক</a:t>
            </a:r>
            <a:r>
              <a:rPr lang="en-US" dirty="0"/>
              <a:t> </a:t>
            </a:r>
            <a:r>
              <a:rPr lang="en-US" dirty="0" err="1"/>
              <a:t>পানির</a:t>
            </a:r>
            <a:r>
              <a:rPr lang="en-US" dirty="0"/>
              <a:t> </a:t>
            </a:r>
            <a:r>
              <a:rPr lang="en-US" dirty="0" err="1"/>
              <a:t>পাম্প</a:t>
            </a:r>
            <a:r>
              <a:rPr lang="en-US" dirty="0"/>
              <a:t> (</a:t>
            </a:r>
            <a:r>
              <a:rPr lang="en-US" dirty="0">
                <a:hlinkClick r:id="rId2"/>
              </a:rPr>
              <a:t>https://www.youtube.com/watch?v=LyHGU_mJhqE&amp;list=PLnohonkwbv7KRTJxSmxpNA-jYrGlbEVb2&amp;index=4</a:t>
            </a:r>
            <a:r>
              <a:rPr lang="en-US" dirty="0"/>
              <a:t>)</a:t>
            </a:r>
          </a:p>
          <a:p>
            <a:pPr algn="ctr"/>
            <a:endParaRPr lang="en-US" dirty="0"/>
          </a:p>
        </p:txBody>
      </p:sp>
    </p:spTree>
    <p:extLst>
      <p:ext uri="{BB962C8B-B14F-4D97-AF65-F5344CB8AC3E}">
        <p14:creationId xmlns:p14="http://schemas.microsoft.com/office/powerpoint/2010/main" val="3416297633"/>
      </p:ext>
    </p:extLst>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p:cNvSpPr>
            <a:spLocks noGrp="1"/>
          </p:cNvSpPr>
          <p:nvPr>
            <p:ph type="sldNum" sz="quarter" idx="12"/>
          </p:nvPr>
        </p:nvSpPr>
        <p:spPr/>
        <p:txBody>
          <a:bodyPr/>
          <a:lstStyle/>
          <a:p>
            <a:fld id="{FECC332B-882E-4129-ABBA-696D76EBE626}" type="slidenum">
              <a:rPr lang="en-US" smtClean="0"/>
              <a:t>46</a:t>
            </a:fld>
            <a:endParaRPr lang="en-US"/>
          </a:p>
        </p:txBody>
      </p:sp>
      <p:sp>
        <p:nvSpPr>
          <p:cNvPr id="3" name="Oval Callout 2"/>
          <p:cNvSpPr/>
          <p:nvPr/>
        </p:nvSpPr>
        <p:spPr>
          <a:xfrm>
            <a:off x="148770" y="0"/>
            <a:ext cx="4499429" cy="1944914"/>
          </a:xfrm>
          <a:prstGeom prst="wedgeEllipseCallou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err="1"/>
              <a:t>তাকি</a:t>
            </a:r>
            <a:r>
              <a:rPr lang="en-US" dirty="0"/>
              <a:t> </a:t>
            </a:r>
            <a:r>
              <a:rPr lang="en-US" dirty="0" err="1"/>
              <a:t>আল</a:t>
            </a:r>
            <a:r>
              <a:rPr lang="en-US" dirty="0"/>
              <a:t> </a:t>
            </a:r>
            <a:r>
              <a:rPr lang="en-US" dirty="0" err="1"/>
              <a:t>দীন</a:t>
            </a:r>
            <a:r>
              <a:rPr lang="en-US" dirty="0"/>
              <a:t> (১৫২৬-১৫৮৫ </a:t>
            </a:r>
            <a:r>
              <a:rPr lang="en-US" dirty="0" err="1"/>
              <a:t>খ্রিঃ</a:t>
            </a:r>
            <a:r>
              <a:rPr lang="en-US" dirty="0"/>
              <a:t>) </a:t>
            </a:r>
          </a:p>
          <a:p>
            <a:pPr algn="ctr"/>
            <a:r>
              <a:rPr lang="en-US" dirty="0"/>
              <a:t>১। </a:t>
            </a:r>
            <a:r>
              <a:rPr lang="en-US" dirty="0" err="1"/>
              <a:t>ষ্টীম</a:t>
            </a:r>
            <a:r>
              <a:rPr lang="en-US" dirty="0"/>
              <a:t> </a:t>
            </a:r>
            <a:r>
              <a:rPr lang="en-US" dirty="0" err="1"/>
              <a:t>টারবাইন</a:t>
            </a:r>
            <a:r>
              <a:rPr lang="en-US" dirty="0"/>
              <a:t> (১৫৫১ </a:t>
            </a:r>
            <a:r>
              <a:rPr lang="en-US" dirty="0" err="1"/>
              <a:t>খ্রিঃ</a:t>
            </a:r>
            <a:r>
              <a:rPr lang="en-US" dirty="0"/>
              <a:t>)</a:t>
            </a:r>
          </a:p>
          <a:p>
            <a:pPr algn="ctr"/>
            <a:r>
              <a:rPr lang="en-US" dirty="0"/>
              <a:t>২. ৬ </a:t>
            </a:r>
            <a:r>
              <a:rPr lang="en-US" dirty="0" err="1"/>
              <a:t>সিলিন্ডারের</a:t>
            </a:r>
            <a:r>
              <a:rPr lang="en-US" dirty="0"/>
              <a:t> </a:t>
            </a:r>
            <a:r>
              <a:rPr lang="en-US" dirty="0" err="1"/>
              <a:t>পাম্প</a:t>
            </a:r>
            <a:r>
              <a:rPr lang="en-US" dirty="0"/>
              <a:t>। </a:t>
            </a:r>
          </a:p>
          <a:p>
            <a:pPr algn="ctr"/>
            <a:r>
              <a:rPr lang="en-US" dirty="0"/>
              <a:t> </a:t>
            </a:r>
          </a:p>
        </p:txBody>
      </p:sp>
      <p:pic>
        <p:nvPicPr>
          <p:cNvPr id="4" name="Picture 3"/>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4648199" y="1580243"/>
            <a:ext cx="6368144" cy="4776108"/>
          </a:xfrm>
          <a:prstGeom prst="rect">
            <a:avLst/>
          </a:prstGeom>
        </p:spPr>
      </p:pic>
    </p:spTree>
    <p:extLst>
      <p:ext uri="{BB962C8B-B14F-4D97-AF65-F5344CB8AC3E}">
        <p14:creationId xmlns:p14="http://schemas.microsoft.com/office/powerpoint/2010/main" val="2625190935"/>
      </p:ext>
    </p:extLst>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p:cNvSpPr>
            <a:spLocks noGrp="1"/>
          </p:cNvSpPr>
          <p:nvPr>
            <p:ph type="sldNum" sz="quarter" idx="12"/>
          </p:nvPr>
        </p:nvSpPr>
        <p:spPr/>
        <p:txBody>
          <a:bodyPr/>
          <a:lstStyle/>
          <a:p>
            <a:fld id="{FECC332B-882E-4129-ABBA-696D76EBE626}" type="slidenum">
              <a:rPr lang="en-US" smtClean="0"/>
              <a:t>47</a:t>
            </a:fld>
            <a:endParaRPr lang="en-US"/>
          </a:p>
        </p:txBody>
      </p:sp>
      <p:sp>
        <p:nvSpPr>
          <p:cNvPr id="3" name="Oval Callout 2"/>
          <p:cNvSpPr/>
          <p:nvPr/>
        </p:nvSpPr>
        <p:spPr>
          <a:xfrm>
            <a:off x="0" y="217714"/>
            <a:ext cx="5848350" cy="1785257"/>
          </a:xfrm>
          <a:prstGeom prst="wedgeEllipseCallou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err="1"/>
              <a:t>ইবনে</a:t>
            </a:r>
            <a:r>
              <a:rPr lang="en-US" dirty="0"/>
              <a:t> </a:t>
            </a:r>
            <a:r>
              <a:rPr lang="en-US" dirty="0" err="1"/>
              <a:t>আল</a:t>
            </a:r>
            <a:r>
              <a:rPr lang="en-US" dirty="0"/>
              <a:t> </a:t>
            </a:r>
            <a:r>
              <a:rPr lang="en-US" dirty="0" err="1"/>
              <a:t>হাইথাম</a:t>
            </a:r>
            <a:r>
              <a:rPr lang="en-US" dirty="0"/>
              <a:t> (৯৬৫-১০৪০ (</a:t>
            </a:r>
            <a:r>
              <a:rPr lang="en-US" dirty="0" err="1"/>
              <a:t>খ্রিঃ</a:t>
            </a:r>
            <a:r>
              <a:rPr lang="en-US" dirty="0"/>
              <a:t>)</a:t>
            </a:r>
          </a:p>
          <a:p>
            <a:pPr marL="342900" indent="-342900" algn="ctr">
              <a:buAutoNum type="arabicPeriod"/>
            </a:pPr>
            <a:r>
              <a:rPr lang="en-US" dirty="0" err="1"/>
              <a:t>ক্যামরা</a:t>
            </a:r>
            <a:r>
              <a:rPr lang="en-US" dirty="0"/>
              <a:t> </a:t>
            </a:r>
          </a:p>
          <a:p>
            <a:pPr marL="342900" indent="-342900" algn="ctr">
              <a:buAutoNum type="arabicPeriod"/>
            </a:pPr>
            <a:r>
              <a:rPr lang="en-US" dirty="0" err="1"/>
              <a:t>আলোর</a:t>
            </a:r>
            <a:r>
              <a:rPr lang="en-US" dirty="0"/>
              <a:t> </a:t>
            </a:r>
            <a:r>
              <a:rPr lang="en-US" dirty="0" err="1"/>
              <a:t>গতিপথ</a:t>
            </a:r>
            <a:r>
              <a:rPr lang="en-US" dirty="0"/>
              <a:t> (</a:t>
            </a:r>
            <a:r>
              <a:rPr lang="en-US" dirty="0" err="1"/>
              <a:t>আমরা</a:t>
            </a:r>
            <a:r>
              <a:rPr lang="en-US" dirty="0"/>
              <a:t> </a:t>
            </a:r>
            <a:r>
              <a:rPr lang="en-US" dirty="0" err="1"/>
              <a:t>যেভাবে</a:t>
            </a:r>
            <a:r>
              <a:rPr lang="en-US" dirty="0"/>
              <a:t> </a:t>
            </a:r>
            <a:r>
              <a:rPr lang="en-US" dirty="0" err="1"/>
              <a:t>কোন</a:t>
            </a:r>
            <a:r>
              <a:rPr lang="en-US" dirty="0"/>
              <a:t> </a:t>
            </a:r>
            <a:r>
              <a:rPr lang="en-US" dirty="0" err="1"/>
              <a:t>কিছু</a:t>
            </a:r>
            <a:r>
              <a:rPr lang="en-US" dirty="0"/>
              <a:t> </a:t>
            </a:r>
            <a:r>
              <a:rPr lang="en-US" dirty="0" err="1"/>
              <a:t>দেখতে</a:t>
            </a:r>
            <a:r>
              <a:rPr lang="en-US" dirty="0"/>
              <a:t> </a:t>
            </a:r>
            <a:r>
              <a:rPr lang="en-US" dirty="0" err="1"/>
              <a:t>পাই</a:t>
            </a:r>
            <a:r>
              <a:rPr lang="en-US" dirty="0"/>
              <a:t>) </a:t>
            </a:r>
          </a:p>
          <a:p>
            <a:pPr algn="ctr"/>
            <a:r>
              <a:rPr lang="en-US" dirty="0"/>
              <a:t>   </a:t>
            </a:r>
          </a:p>
        </p:txBody>
      </p:sp>
      <p:pic>
        <p:nvPicPr>
          <p:cNvPr id="4" name="Picture 3"/>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5848350" y="2679700"/>
            <a:ext cx="5524500" cy="3676650"/>
          </a:xfrm>
          <a:prstGeom prst="rect">
            <a:avLst/>
          </a:prstGeom>
        </p:spPr>
      </p:pic>
      <p:sp>
        <p:nvSpPr>
          <p:cNvPr id="6" name="Oval Callout 5"/>
          <p:cNvSpPr/>
          <p:nvPr/>
        </p:nvSpPr>
        <p:spPr>
          <a:xfrm>
            <a:off x="0" y="2834368"/>
            <a:ext cx="5548086" cy="1683657"/>
          </a:xfrm>
          <a:prstGeom prst="wedgeEllipseCallou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err="1"/>
              <a:t>যদি</a:t>
            </a:r>
            <a:r>
              <a:rPr lang="en-US" dirty="0"/>
              <a:t> </a:t>
            </a:r>
            <a:r>
              <a:rPr lang="en-US" dirty="0" err="1"/>
              <a:t>সত্য</a:t>
            </a:r>
            <a:r>
              <a:rPr lang="en-US" dirty="0"/>
              <a:t> </a:t>
            </a:r>
            <a:r>
              <a:rPr lang="en-US" dirty="0" err="1"/>
              <a:t>জানা</a:t>
            </a:r>
            <a:r>
              <a:rPr lang="en-US" dirty="0"/>
              <a:t> </a:t>
            </a:r>
            <a:r>
              <a:rPr lang="en-US" dirty="0" err="1"/>
              <a:t>কোন</a:t>
            </a:r>
            <a:r>
              <a:rPr lang="en-US" dirty="0"/>
              <a:t> </a:t>
            </a:r>
            <a:r>
              <a:rPr lang="en-US" dirty="0" err="1"/>
              <a:t>বিজ্ঞানীর</a:t>
            </a:r>
            <a:r>
              <a:rPr lang="en-US" dirty="0"/>
              <a:t> </a:t>
            </a:r>
            <a:r>
              <a:rPr lang="en-US" dirty="0" err="1"/>
              <a:t>লক্ষ্য</a:t>
            </a:r>
            <a:r>
              <a:rPr lang="en-US" dirty="0"/>
              <a:t> </a:t>
            </a:r>
            <a:r>
              <a:rPr lang="en-US" dirty="0" err="1"/>
              <a:t>হয়</a:t>
            </a:r>
            <a:r>
              <a:rPr lang="en-US" dirty="0"/>
              <a:t>, </a:t>
            </a:r>
            <a:r>
              <a:rPr lang="en-US" dirty="0" err="1"/>
              <a:t>তবে</a:t>
            </a:r>
            <a:r>
              <a:rPr lang="en-US" dirty="0"/>
              <a:t> </a:t>
            </a:r>
            <a:r>
              <a:rPr lang="en-US" dirty="0" err="1"/>
              <a:t>অবশ্যই</a:t>
            </a:r>
            <a:r>
              <a:rPr lang="en-US" dirty="0"/>
              <a:t> </a:t>
            </a:r>
            <a:r>
              <a:rPr lang="en-US" dirty="0" err="1"/>
              <a:t>সে</a:t>
            </a:r>
            <a:r>
              <a:rPr lang="en-US" dirty="0"/>
              <a:t>  </a:t>
            </a:r>
            <a:r>
              <a:rPr lang="en-US" dirty="0" err="1"/>
              <a:t>যা</a:t>
            </a:r>
            <a:r>
              <a:rPr lang="en-US" dirty="0"/>
              <a:t> </a:t>
            </a:r>
            <a:r>
              <a:rPr lang="en-US" dirty="0" err="1"/>
              <a:t>পড়বে</a:t>
            </a:r>
            <a:r>
              <a:rPr lang="en-US" dirty="0"/>
              <a:t>, </a:t>
            </a:r>
            <a:r>
              <a:rPr lang="en-US" dirty="0" err="1"/>
              <a:t>তার</a:t>
            </a:r>
            <a:r>
              <a:rPr lang="en-US" dirty="0"/>
              <a:t> </a:t>
            </a:r>
            <a:r>
              <a:rPr lang="en-US" dirty="0" err="1"/>
              <a:t>বিপক্ষে</a:t>
            </a:r>
            <a:r>
              <a:rPr lang="en-US" dirty="0"/>
              <a:t> </a:t>
            </a:r>
            <a:r>
              <a:rPr lang="en-US" dirty="0" err="1"/>
              <a:t>বা</a:t>
            </a:r>
            <a:r>
              <a:rPr lang="en-US" dirty="0"/>
              <a:t> </a:t>
            </a:r>
            <a:r>
              <a:rPr lang="en-US" dirty="0" err="1"/>
              <a:t>উল্টো</a:t>
            </a:r>
            <a:r>
              <a:rPr lang="en-US" dirty="0"/>
              <a:t> </a:t>
            </a:r>
            <a:r>
              <a:rPr lang="en-US" dirty="0" err="1"/>
              <a:t>ভাবে</a:t>
            </a:r>
            <a:r>
              <a:rPr lang="en-US" dirty="0"/>
              <a:t>  </a:t>
            </a:r>
            <a:r>
              <a:rPr lang="en-US" dirty="0" err="1"/>
              <a:t>চিন্তা</a:t>
            </a:r>
            <a:r>
              <a:rPr lang="en-US" dirty="0"/>
              <a:t> </a:t>
            </a:r>
            <a:r>
              <a:rPr lang="en-US" dirty="0" err="1"/>
              <a:t>করবে</a:t>
            </a:r>
            <a:r>
              <a:rPr lang="en-US" dirty="0"/>
              <a:t>। (</a:t>
            </a:r>
            <a:r>
              <a:rPr lang="en-US" dirty="0" err="1"/>
              <a:t>ইবনে</a:t>
            </a:r>
            <a:r>
              <a:rPr lang="en-US" dirty="0"/>
              <a:t> </a:t>
            </a:r>
            <a:r>
              <a:rPr lang="en-US" dirty="0" err="1"/>
              <a:t>আল</a:t>
            </a:r>
            <a:r>
              <a:rPr lang="en-US" dirty="0"/>
              <a:t> </a:t>
            </a:r>
            <a:r>
              <a:rPr lang="en-US" dirty="0" err="1"/>
              <a:t>হাইথাম</a:t>
            </a:r>
            <a:r>
              <a:rPr lang="en-US" dirty="0"/>
              <a:t> )</a:t>
            </a:r>
          </a:p>
        </p:txBody>
      </p:sp>
    </p:spTree>
    <p:extLst>
      <p:ext uri="{BB962C8B-B14F-4D97-AF65-F5344CB8AC3E}">
        <p14:creationId xmlns:p14="http://schemas.microsoft.com/office/powerpoint/2010/main" val="1289902065"/>
      </p:ext>
    </p:extLst>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p:cNvSpPr>
            <a:spLocks noGrp="1"/>
          </p:cNvSpPr>
          <p:nvPr>
            <p:ph type="sldNum" sz="quarter" idx="12"/>
          </p:nvPr>
        </p:nvSpPr>
        <p:spPr/>
        <p:txBody>
          <a:bodyPr/>
          <a:lstStyle/>
          <a:p>
            <a:fld id="{FECC332B-882E-4129-ABBA-696D76EBE626}" type="slidenum">
              <a:rPr lang="en-US" smtClean="0"/>
              <a:t>48</a:t>
            </a:fld>
            <a:endParaRPr lang="en-US"/>
          </a:p>
        </p:txBody>
      </p:sp>
      <p:sp>
        <p:nvSpPr>
          <p:cNvPr id="3" name="Rectangle 2"/>
          <p:cNvSpPr/>
          <p:nvPr/>
        </p:nvSpPr>
        <p:spPr>
          <a:xfrm>
            <a:off x="5340439" y="2095882"/>
            <a:ext cx="3030829" cy="646331"/>
          </a:xfrm>
          <a:prstGeom prst="rect">
            <a:avLst/>
          </a:prstGeom>
        </p:spPr>
        <p:txBody>
          <a:bodyPr wrap="square">
            <a:spAutoFit/>
          </a:bodyPr>
          <a:lstStyle/>
          <a:p>
            <a:br>
              <a:rPr lang="en-US" dirty="0"/>
            </a:br>
            <a:endParaRPr lang="en-US" dirty="0"/>
          </a:p>
        </p:txBody>
      </p:sp>
      <p:sp>
        <p:nvSpPr>
          <p:cNvPr id="5" name="Cloud Callout 4"/>
          <p:cNvSpPr/>
          <p:nvPr/>
        </p:nvSpPr>
        <p:spPr>
          <a:xfrm>
            <a:off x="2859314" y="1712685"/>
            <a:ext cx="6589486" cy="3222171"/>
          </a:xfrm>
          <a:prstGeom prst="cloudCallou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err="1"/>
              <a:t>ধন্যবাদ</a:t>
            </a:r>
            <a:endParaRPr lang="en-US" dirty="0"/>
          </a:p>
          <a:p>
            <a:pPr algn="ctr"/>
            <a:endParaRPr lang="en-US" dirty="0"/>
          </a:p>
        </p:txBody>
      </p:sp>
    </p:spTree>
    <p:extLst>
      <p:ext uri="{BB962C8B-B14F-4D97-AF65-F5344CB8AC3E}">
        <p14:creationId xmlns:p14="http://schemas.microsoft.com/office/powerpoint/2010/main" val="4275153776"/>
      </p:ext>
    </p:extLst>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7" name="Diagram 6"/>
          <p:cNvGraphicFramePr/>
          <p:nvPr>
            <p:extLst>
              <p:ext uri="{D42A27DB-BD31-4B8C-83A1-F6EECF244321}">
                <p14:modId xmlns:p14="http://schemas.microsoft.com/office/powerpoint/2010/main" val="1566772547"/>
              </p:ext>
            </p:extLst>
          </p:nvPr>
        </p:nvGraphicFramePr>
        <p:xfrm>
          <a:off x="2462305" y="786901"/>
          <a:ext cx="8128000" cy="5418667"/>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
        <p:nvSpPr>
          <p:cNvPr id="2" name="TextBox 1"/>
          <p:cNvSpPr txBox="1"/>
          <p:nvPr/>
        </p:nvSpPr>
        <p:spPr>
          <a:xfrm>
            <a:off x="3697941" y="134470"/>
            <a:ext cx="4625788" cy="369332"/>
          </a:xfrm>
          <a:prstGeom prst="rect">
            <a:avLst/>
          </a:prstGeom>
          <a:noFill/>
        </p:spPr>
        <p:txBody>
          <a:bodyPr wrap="square" rtlCol="0">
            <a:spAutoFit/>
          </a:bodyPr>
          <a:lstStyle/>
          <a:p>
            <a:r>
              <a:rPr lang="en-US" dirty="0" err="1"/>
              <a:t>শরীয়া</a:t>
            </a:r>
            <a:r>
              <a:rPr lang="en-US" dirty="0"/>
              <a:t> </a:t>
            </a:r>
            <a:r>
              <a:rPr lang="en-US" dirty="0" err="1"/>
              <a:t>আইন</a:t>
            </a:r>
            <a:r>
              <a:rPr lang="en-US" dirty="0"/>
              <a:t> </a:t>
            </a:r>
            <a:r>
              <a:rPr lang="en-US" dirty="0" err="1"/>
              <a:t>সম্পরকৃত</a:t>
            </a:r>
            <a:r>
              <a:rPr lang="en-US" dirty="0"/>
              <a:t> </a:t>
            </a:r>
            <a:r>
              <a:rPr lang="en-US" dirty="0" err="1"/>
              <a:t>কিছু</a:t>
            </a:r>
            <a:r>
              <a:rPr lang="en-US" dirty="0"/>
              <a:t> </a:t>
            </a:r>
            <a:r>
              <a:rPr lang="en-US" dirty="0" err="1"/>
              <a:t>বাড়তি</a:t>
            </a:r>
            <a:r>
              <a:rPr lang="en-US" dirty="0"/>
              <a:t> </a:t>
            </a:r>
            <a:r>
              <a:rPr lang="en-US" dirty="0" err="1"/>
              <a:t>আলোচনা</a:t>
            </a:r>
            <a:r>
              <a:rPr lang="en-US" dirty="0"/>
              <a:t> </a:t>
            </a:r>
          </a:p>
        </p:txBody>
      </p:sp>
    </p:spTree>
    <p:extLst>
      <p:ext uri="{BB962C8B-B14F-4D97-AF65-F5344CB8AC3E}">
        <p14:creationId xmlns:p14="http://schemas.microsoft.com/office/powerpoint/2010/main" val="251729426"/>
      </p:ext>
    </p:extLst>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p:cNvSpPr>
            <a:spLocks noGrp="1"/>
          </p:cNvSpPr>
          <p:nvPr>
            <p:ph type="sldNum" sz="quarter" idx="12"/>
          </p:nvPr>
        </p:nvSpPr>
        <p:spPr/>
        <p:txBody>
          <a:bodyPr/>
          <a:lstStyle/>
          <a:p>
            <a:fld id="{FECC332B-882E-4129-ABBA-696D76EBE626}" type="slidenum">
              <a:rPr lang="en-US" smtClean="0"/>
              <a:t>50</a:t>
            </a:fld>
            <a:endParaRPr lang="en-US"/>
          </a:p>
        </p:txBody>
      </p:sp>
      <p:sp>
        <p:nvSpPr>
          <p:cNvPr id="3" name="Oval Callout 2"/>
          <p:cNvSpPr/>
          <p:nvPr/>
        </p:nvSpPr>
        <p:spPr>
          <a:xfrm>
            <a:off x="3854370" y="277792"/>
            <a:ext cx="5752618" cy="2002421"/>
          </a:xfrm>
          <a:prstGeom prst="wedgeEllipseCallou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err="1"/>
              <a:t>শাস্তির</a:t>
            </a:r>
            <a:r>
              <a:rPr lang="en-US" dirty="0"/>
              <a:t> </a:t>
            </a:r>
            <a:r>
              <a:rPr lang="en-US" dirty="0" err="1"/>
              <a:t>বিধান</a:t>
            </a:r>
            <a:r>
              <a:rPr lang="en-US" dirty="0"/>
              <a:t> </a:t>
            </a:r>
            <a:r>
              <a:rPr lang="en-US" dirty="0" err="1"/>
              <a:t>আর</a:t>
            </a:r>
            <a:r>
              <a:rPr lang="en-US" dirty="0"/>
              <a:t> </a:t>
            </a:r>
            <a:r>
              <a:rPr lang="en-US" dirty="0" err="1"/>
              <a:t>কিসে</a:t>
            </a:r>
            <a:r>
              <a:rPr lang="en-US" dirty="0"/>
              <a:t> </a:t>
            </a:r>
            <a:r>
              <a:rPr lang="en-US" dirty="0" err="1"/>
              <a:t>কিসে</a:t>
            </a:r>
            <a:r>
              <a:rPr lang="en-US" dirty="0"/>
              <a:t> </a:t>
            </a:r>
            <a:r>
              <a:rPr lang="en-US" dirty="0" err="1"/>
              <a:t>আছে</a:t>
            </a:r>
            <a:r>
              <a:rPr lang="en-US" dirty="0"/>
              <a:t>??</a:t>
            </a:r>
          </a:p>
        </p:txBody>
      </p:sp>
      <p:sp>
        <p:nvSpPr>
          <p:cNvPr id="4" name="TextBox 3"/>
          <p:cNvSpPr txBox="1"/>
          <p:nvPr/>
        </p:nvSpPr>
        <p:spPr>
          <a:xfrm>
            <a:off x="1667435" y="4034118"/>
            <a:ext cx="4545106" cy="2308324"/>
          </a:xfrm>
          <a:prstGeom prst="rect">
            <a:avLst/>
          </a:prstGeom>
          <a:noFill/>
        </p:spPr>
        <p:txBody>
          <a:bodyPr wrap="square" rtlCol="0">
            <a:spAutoFit/>
          </a:bodyPr>
          <a:lstStyle/>
          <a:p>
            <a:r>
              <a:rPr lang="en-US" dirty="0" err="1"/>
              <a:t>কোরানে</a:t>
            </a:r>
            <a:r>
              <a:rPr lang="en-US" dirty="0"/>
              <a:t> </a:t>
            </a:r>
            <a:r>
              <a:rPr lang="en-US" dirty="0" err="1"/>
              <a:t>শাস্তির</a:t>
            </a:r>
            <a:r>
              <a:rPr lang="en-US" dirty="0"/>
              <a:t> </a:t>
            </a:r>
            <a:r>
              <a:rPr lang="en-US" dirty="0" err="1"/>
              <a:t>বিধান</a:t>
            </a:r>
            <a:r>
              <a:rPr lang="en-US" dirty="0"/>
              <a:t> </a:t>
            </a:r>
            <a:r>
              <a:rPr lang="en-US" dirty="0" err="1"/>
              <a:t>আছে</a:t>
            </a:r>
            <a:r>
              <a:rPr lang="en-US" dirty="0"/>
              <a:t> ৪ </a:t>
            </a:r>
            <a:r>
              <a:rPr lang="en-US" dirty="0" err="1"/>
              <a:t>কারনে</a:t>
            </a:r>
            <a:r>
              <a:rPr lang="en-US" dirty="0"/>
              <a:t> </a:t>
            </a:r>
            <a:r>
              <a:rPr lang="en-US" dirty="0" err="1"/>
              <a:t>এবং</a:t>
            </a:r>
            <a:r>
              <a:rPr lang="en-US" dirty="0"/>
              <a:t> </a:t>
            </a:r>
            <a:r>
              <a:rPr lang="en-US" dirty="0" err="1"/>
              <a:t>মদ</a:t>
            </a:r>
            <a:r>
              <a:rPr lang="en-US" dirty="0"/>
              <a:t> </a:t>
            </a:r>
            <a:r>
              <a:rPr lang="en-US" dirty="0" err="1"/>
              <a:t>সম্পরকৃত</a:t>
            </a:r>
            <a:r>
              <a:rPr lang="en-US" dirty="0"/>
              <a:t> </a:t>
            </a:r>
            <a:r>
              <a:rPr lang="en-US" dirty="0" err="1"/>
              <a:t>একটি</a:t>
            </a:r>
            <a:r>
              <a:rPr lang="en-US" dirty="0"/>
              <a:t> </a:t>
            </a:r>
            <a:r>
              <a:rPr lang="en-US" dirty="0" err="1"/>
              <a:t>আছে</a:t>
            </a:r>
            <a:r>
              <a:rPr lang="en-US" dirty="0"/>
              <a:t> </a:t>
            </a:r>
            <a:r>
              <a:rPr lang="en-US" dirty="0" err="1"/>
              <a:t>হাদিসে</a:t>
            </a:r>
            <a:r>
              <a:rPr lang="en-US" dirty="0"/>
              <a:t>-</a:t>
            </a:r>
          </a:p>
          <a:p>
            <a:r>
              <a:rPr lang="en-US" dirty="0"/>
              <a:t>১। </a:t>
            </a:r>
            <a:r>
              <a:rPr lang="en-US" dirty="0" err="1"/>
              <a:t>দুর্নীতি</a:t>
            </a:r>
            <a:r>
              <a:rPr lang="en-US" dirty="0"/>
              <a:t> /</a:t>
            </a:r>
            <a:r>
              <a:rPr lang="en-US" dirty="0" err="1"/>
              <a:t>চুরি</a:t>
            </a:r>
            <a:endParaRPr lang="en-US" dirty="0"/>
          </a:p>
          <a:p>
            <a:r>
              <a:rPr lang="en-US" dirty="0"/>
              <a:t>২। </a:t>
            </a:r>
            <a:r>
              <a:rPr lang="en-US" dirty="0" err="1"/>
              <a:t>ব্যবিচার</a:t>
            </a:r>
            <a:endParaRPr lang="en-US" dirty="0"/>
          </a:p>
          <a:p>
            <a:r>
              <a:rPr lang="en-US" dirty="0"/>
              <a:t>৩। </a:t>
            </a:r>
            <a:r>
              <a:rPr lang="en-US" dirty="0" err="1"/>
              <a:t>মিথ্যা</a:t>
            </a:r>
            <a:r>
              <a:rPr lang="en-US" dirty="0"/>
              <a:t> </a:t>
            </a:r>
            <a:r>
              <a:rPr lang="en-US" dirty="0" err="1"/>
              <a:t>সাক্ষী</a:t>
            </a:r>
            <a:endParaRPr lang="en-US" dirty="0"/>
          </a:p>
          <a:p>
            <a:r>
              <a:rPr lang="en-US" dirty="0"/>
              <a:t>৪। </a:t>
            </a:r>
            <a:r>
              <a:rPr lang="en-US" dirty="0" err="1"/>
              <a:t>কেসাস</a:t>
            </a:r>
            <a:r>
              <a:rPr lang="en-US" dirty="0"/>
              <a:t>()</a:t>
            </a:r>
          </a:p>
          <a:p>
            <a:r>
              <a:rPr lang="en-US" dirty="0"/>
              <a:t>৫। </a:t>
            </a:r>
            <a:r>
              <a:rPr lang="en-US" dirty="0" err="1"/>
              <a:t>মদ</a:t>
            </a:r>
            <a:r>
              <a:rPr lang="en-US" dirty="0"/>
              <a:t> (</a:t>
            </a:r>
            <a:r>
              <a:rPr lang="en-US" dirty="0" err="1"/>
              <a:t>হাদিস</a:t>
            </a:r>
            <a:r>
              <a:rPr lang="en-US" dirty="0"/>
              <a:t>) </a:t>
            </a:r>
          </a:p>
          <a:p>
            <a:endParaRPr lang="en-US" dirty="0"/>
          </a:p>
        </p:txBody>
      </p:sp>
    </p:spTree>
    <p:extLst>
      <p:ext uri="{BB962C8B-B14F-4D97-AF65-F5344CB8AC3E}">
        <p14:creationId xmlns:p14="http://schemas.microsoft.com/office/powerpoint/2010/main" val="2138643773"/>
      </p:ext>
    </p:extLst>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p:cNvSpPr>
            <a:spLocks noGrp="1"/>
          </p:cNvSpPr>
          <p:nvPr>
            <p:ph type="sldNum" sz="quarter" idx="12"/>
          </p:nvPr>
        </p:nvSpPr>
        <p:spPr/>
        <p:txBody>
          <a:bodyPr/>
          <a:lstStyle/>
          <a:p>
            <a:fld id="{FECC332B-882E-4129-ABBA-696D76EBE626}" type="slidenum">
              <a:rPr lang="en-US" smtClean="0"/>
              <a:t>51</a:t>
            </a:fld>
            <a:endParaRPr lang="en-US"/>
          </a:p>
        </p:txBody>
      </p:sp>
      <p:sp>
        <p:nvSpPr>
          <p:cNvPr id="3" name="Oval Callout 2"/>
          <p:cNvSpPr/>
          <p:nvPr/>
        </p:nvSpPr>
        <p:spPr>
          <a:xfrm>
            <a:off x="1879249" y="1366548"/>
            <a:ext cx="7896763" cy="3145447"/>
          </a:xfrm>
          <a:prstGeom prst="wedgeEllipseCallou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err="1"/>
              <a:t>একটা</a:t>
            </a:r>
            <a:r>
              <a:rPr lang="en-US" dirty="0"/>
              <a:t> </a:t>
            </a:r>
            <a:r>
              <a:rPr lang="en-US" dirty="0" err="1"/>
              <a:t>মানুষ</a:t>
            </a:r>
            <a:r>
              <a:rPr lang="en-US" dirty="0"/>
              <a:t> </a:t>
            </a:r>
            <a:r>
              <a:rPr lang="en-US" dirty="0" err="1"/>
              <a:t>ক্ষুদার</a:t>
            </a:r>
            <a:r>
              <a:rPr lang="en-US" dirty="0"/>
              <a:t> </a:t>
            </a:r>
            <a:r>
              <a:rPr lang="en-US" dirty="0" err="1"/>
              <a:t>কষ্টে</a:t>
            </a:r>
            <a:r>
              <a:rPr lang="en-US" dirty="0"/>
              <a:t> </a:t>
            </a:r>
            <a:r>
              <a:rPr lang="en-US" dirty="0" err="1"/>
              <a:t>অতিষ্ঠ</a:t>
            </a:r>
            <a:r>
              <a:rPr lang="en-US" dirty="0"/>
              <a:t> </a:t>
            </a:r>
            <a:r>
              <a:rPr lang="en-US" dirty="0" err="1"/>
              <a:t>হয়ে</a:t>
            </a:r>
            <a:r>
              <a:rPr lang="en-US" dirty="0"/>
              <a:t> </a:t>
            </a:r>
            <a:r>
              <a:rPr lang="en-US" dirty="0" err="1"/>
              <a:t>চুরি</a:t>
            </a:r>
            <a:r>
              <a:rPr lang="en-US" dirty="0"/>
              <a:t> </a:t>
            </a:r>
            <a:r>
              <a:rPr lang="en-US" dirty="0" err="1"/>
              <a:t>করলো</a:t>
            </a:r>
            <a:r>
              <a:rPr lang="en-US" dirty="0"/>
              <a:t>, </a:t>
            </a:r>
            <a:r>
              <a:rPr lang="en-US" dirty="0" err="1"/>
              <a:t>তার</a:t>
            </a:r>
            <a:r>
              <a:rPr lang="en-US" dirty="0"/>
              <a:t> </a:t>
            </a:r>
            <a:r>
              <a:rPr lang="en-US" dirty="0" err="1"/>
              <a:t>হাত</a:t>
            </a:r>
            <a:r>
              <a:rPr lang="en-US" dirty="0"/>
              <a:t> </a:t>
            </a:r>
            <a:r>
              <a:rPr lang="en-US" dirty="0" err="1"/>
              <a:t>কেটে</a:t>
            </a:r>
            <a:r>
              <a:rPr lang="en-US" dirty="0"/>
              <a:t> </a:t>
            </a:r>
            <a:r>
              <a:rPr lang="en-US" dirty="0" err="1"/>
              <a:t>দেয়া</a:t>
            </a:r>
            <a:r>
              <a:rPr lang="en-US" dirty="0"/>
              <a:t> </a:t>
            </a:r>
            <a:r>
              <a:rPr lang="en-US" dirty="0" err="1"/>
              <a:t>হবে</a:t>
            </a:r>
            <a:r>
              <a:rPr lang="en-US" dirty="0"/>
              <a:t>, </a:t>
            </a:r>
            <a:r>
              <a:rPr lang="en-US" dirty="0" err="1"/>
              <a:t>এটা</a:t>
            </a:r>
            <a:r>
              <a:rPr lang="en-US" dirty="0"/>
              <a:t> </a:t>
            </a:r>
            <a:r>
              <a:rPr lang="en-US" dirty="0" err="1"/>
              <a:t>কেমন</a:t>
            </a:r>
            <a:r>
              <a:rPr lang="en-US" dirty="0"/>
              <a:t> </a:t>
            </a:r>
            <a:r>
              <a:rPr lang="en-US" dirty="0" err="1"/>
              <a:t>কথা</a:t>
            </a:r>
            <a:r>
              <a:rPr lang="en-US" dirty="0"/>
              <a:t> </a:t>
            </a:r>
            <a:r>
              <a:rPr lang="en-US" dirty="0" err="1"/>
              <a:t>হল</a:t>
            </a:r>
            <a:r>
              <a:rPr lang="en-US" dirty="0"/>
              <a:t>?? </a:t>
            </a:r>
            <a:r>
              <a:rPr lang="en-US" dirty="0" err="1"/>
              <a:t>বড়</a:t>
            </a:r>
            <a:r>
              <a:rPr lang="en-US" dirty="0"/>
              <a:t> </a:t>
            </a:r>
            <a:r>
              <a:rPr lang="en-US" dirty="0" err="1"/>
              <a:t>বড়</a:t>
            </a:r>
            <a:r>
              <a:rPr lang="en-US" dirty="0"/>
              <a:t> </a:t>
            </a:r>
            <a:r>
              <a:rPr lang="en-US" dirty="0" err="1"/>
              <a:t>দুর্নীতি</a:t>
            </a:r>
            <a:r>
              <a:rPr lang="en-US" dirty="0"/>
              <a:t> </a:t>
            </a:r>
            <a:r>
              <a:rPr lang="en-US" dirty="0" err="1"/>
              <a:t>বা</a:t>
            </a:r>
            <a:r>
              <a:rPr lang="en-US" dirty="0"/>
              <a:t> </a:t>
            </a:r>
            <a:r>
              <a:rPr lang="en-US" dirty="0" err="1"/>
              <a:t>ডাকাতির</a:t>
            </a:r>
            <a:r>
              <a:rPr lang="en-US" dirty="0"/>
              <a:t> </a:t>
            </a:r>
            <a:r>
              <a:rPr lang="en-US" dirty="0" err="1"/>
              <a:t>ক্ষেত্রে</a:t>
            </a:r>
            <a:r>
              <a:rPr lang="en-US" dirty="0"/>
              <a:t> </a:t>
            </a:r>
            <a:r>
              <a:rPr lang="en-US" dirty="0" err="1"/>
              <a:t>না</a:t>
            </a:r>
            <a:r>
              <a:rPr lang="en-US" dirty="0"/>
              <a:t> </a:t>
            </a:r>
            <a:r>
              <a:rPr lang="en-US" dirty="0" err="1"/>
              <a:t>হয়</a:t>
            </a:r>
            <a:r>
              <a:rPr lang="en-US" dirty="0"/>
              <a:t> </a:t>
            </a:r>
            <a:r>
              <a:rPr lang="en-US" dirty="0" err="1"/>
              <a:t>হাত</a:t>
            </a:r>
            <a:r>
              <a:rPr lang="en-US" dirty="0"/>
              <a:t> </a:t>
            </a:r>
            <a:r>
              <a:rPr lang="en-US" dirty="0" err="1"/>
              <a:t>কাটা</a:t>
            </a:r>
            <a:r>
              <a:rPr lang="en-US" dirty="0"/>
              <a:t> </a:t>
            </a:r>
            <a:r>
              <a:rPr lang="en-US" dirty="0" err="1"/>
              <a:t>মানা</a:t>
            </a:r>
            <a:r>
              <a:rPr lang="en-US" dirty="0"/>
              <a:t> </a:t>
            </a:r>
            <a:r>
              <a:rPr lang="en-US" dirty="0" err="1"/>
              <a:t>যায়</a:t>
            </a:r>
            <a:r>
              <a:rPr lang="en-US" dirty="0"/>
              <a:t>। </a:t>
            </a:r>
          </a:p>
        </p:txBody>
      </p:sp>
    </p:spTree>
    <p:extLst>
      <p:ext uri="{BB962C8B-B14F-4D97-AF65-F5344CB8AC3E}">
        <p14:creationId xmlns:p14="http://schemas.microsoft.com/office/powerpoint/2010/main" val="276232155"/>
      </p:ext>
    </p:extLst>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p:cNvSpPr>
            <a:spLocks noGrp="1"/>
          </p:cNvSpPr>
          <p:nvPr>
            <p:ph type="sldNum" sz="quarter" idx="12"/>
          </p:nvPr>
        </p:nvSpPr>
        <p:spPr/>
        <p:txBody>
          <a:bodyPr/>
          <a:lstStyle/>
          <a:p>
            <a:fld id="{FECC332B-882E-4129-ABBA-696D76EBE626}" type="slidenum">
              <a:rPr lang="en-US" smtClean="0"/>
              <a:t>52</a:t>
            </a:fld>
            <a:endParaRPr lang="en-US"/>
          </a:p>
        </p:txBody>
      </p:sp>
      <p:sp>
        <p:nvSpPr>
          <p:cNvPr id="4" name="Rectangle 1"/>
          <p:cNvSpPr>
            <a:spLocks noChangeArrowheads="1"/>
          </p:cNvSpPr>
          <p:nvPr/>
        </p:nvSpPr>
        <p:spPr bwMode="auto">
          <a:xfrm>
            <a:off x="0" y="-45310"/>
            <a:ext cx="184731" cy="547821"/>
          </a:xfrm>
          <a:prstGeom prst="rect">
            <a:avLst/>
          </a:prstGeom>
          <a:solidFill>
            <a:srgbClr val="FFFFFF"/>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4436" rIns="91440" bIns="223767" numCol="1" anchor="ctr" anchorCtr="0" compatLnSpc="1">
            <a:prstTxWarp prst="textNoShape">
              <a:avLst/>
            </a:prstTxWarp>
            <a:spAutoFit/>
          </a:bodyPr>
          <a:lstStyle/>
          <a:p>
            <a:pPr marL="0" marR="0" lvl="0" indent="0" algn="l" defTabSz="914400" rtl="0" eaLnBrk="0" fontAlgn="base" latinLnBrk="0" hangingPunct="0">
              <a:lnSpc>
                <a:spcPct val="100000"/>
              </a:lnSpc>
              <a:spcBef>
                <a:spcPct val="0"/>
              </a:spcBef>
              <a:spcAft>
                <a:spcPct val="0"/>
              </a:spcAft>
              <a:buClrTx/>
              <a:buSzTx/>
              <a:buFontTx/>
              <a:buNone/>
              <a:tabLst/>
            </a:pPr>
            <a:endParaRPr kumimoji="0" lang="en-US" sz="1800" b="0" i="0" u="none" strike="noStrike" cap="none" normalizeH="0" baseline="0" dirty="0">
              <a:ln>
                <a:noFill/>
              </a:ln>
              <a:solidFill>
                <a:schemeClr val="tx1"/>
              </a:solidFill>
              <a:effectLst/>
              <a:latin typeface="Arial" panose="020B0604020202020204" pitchFamily="34" charset="0"/>
            </a:endParaRPr>
          </a:p>
        </p:txBody>
      </p:sp>
      <p:sp>
        <p:nvSpPr>
          <p:cNvPr id="5" name="Oval Callout 4"/>
          <p:cNvSpPr/>
          <p:nvPr/>
        </p:nvSpPr>
        <p:spPr>
          <a:xfrm>
            <a:off x="5631542" y="0"/>
            <a:ext cx="2979058" cy="3194184"/>
          </a:xfrm>
          <a:prstGeom prst="wedgeEllipseCallou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err="1"/>
              <a:t>সূরা</a:t>
            </a:r>
            <a:r>
              <a:rPr lang="en-US" dirty="0"/>
              <a:t> </a:t>
            </a:r>
            <a:r>
              <a:rPr lang="en-US" dirty="0" err="1"/>
              <a:t>আল</a:t>
            </a:r>
            <a:r>
              <a:rPr lang="en-US" dirty="0"/>
              <a:t> </a:t>
            </a:r>
            <a:r>
              <a:rPr lang="en-US" dirty="0" err="1"/>
              <a:t>মায়েদা</a:t>
            </a:r>
            <a:r>
              <a:rPr lang="en-US" dirty="0"/>
              <a:t> (৫:৩৮) </a:t>
            </a:r>
            <a:r>
              <a:rPr lang="en-US" dirty="0" err="1"/>
              <a:t>পুরুষ</a:t>
            </a:r>
            <a:r>
              <a:rPr lang="en-US" dirty="0"/>
              <a:t> ও </a:t>
            </a:r>
            <a:r>
              <a:rPr lang="en-US" dirty="0" err="1"/>
              <a:t>নারী</a:t>
            </a:r>
            <a:r>
              <a:rPr lang="en-US" dirty="0"/>
              <a:t> – </a:t>
            </a:r>
            <a:r>
              <a:rPr lang="en-US" dirty="0" err="1"/>
              <a:t>এদের</a:t>
            </a:r>
            <a:r>
              <a:rPr lang="en-US" dirty="0"/>
              <a:t> </a:t>
            </a:r>
            <a:r>
              <a:rPr lang="en-US" dirty="0" err="1"/>
              <a:t>যেই</a:t>
            </a:r>
            <a:r>
              <a:rPr lang="en-US" dirty="0"/>
              <a:t> </a:t>
            </a:r>
            <a:r>
              <a:rPr lang="en-US" dirty="0" err="1"/>
              <a:t>চুরি</a:t>
            </a:r>
            <a:r>
              <a:rPr lang="en-US" dirty="0"/>
              <a:t> </a:t>
            </a:r>
            <a:r>
              <a:rPr lang="en-US" dirty="0" err="1"/>
              <a:t>করবে</a:t>
            </a:r>
            <a:r>
              <a:rPr lang="en-US" dirty="0"/>
              <a:t> </a:t>
            </a:r>
            <a:r>
              <a:rPr lang="en-US" dirty="0" err="1"/>
              <a:t>তার</a:t>
            </a:r>
            <a:r>
              <a:rPr lang="en-US" dirty="0"/>
              <a:t> </a:t>
            </a:r>
            <a:r>
              <a:rPr lang="en-US" dirty="0" err="1"/>
              <a:t>হাত</a:t>
            </a:r>
            <a:r>
              <a:rPr lang="en-US" dirty="0"/>
              <a:t> </a:t>
            </a:r>
            <a:r>
              <a:rPr lang="en-US" dirty="0" err="1"/>
              <a:t>কেটে</a:t>
            </a:r>
            <a:r>
              <a:rPr lang="en-US" dirty="0"/>
              <a:t> </a:t>
            </a:r>
            <a:r>
              <a:rPr lang="en-US" dirty="0" err="1"/>
              <a:t>ফেলো</a:t>
            </a:r>
            <a:r>
              <a:rPr lang="en-US" dirty="0"/>
              <a:t>, </a:t>
            </a:r>
            <a:r>
              <a:rPr lang="en-US" dirty="0" err="1"/>
              <a:t>এটা</a:t>
            </a:r>
            <a:r>
              <a:rPr lang="en-US" dirty="0"/>
              <a:t> </a:t>
            </a:r>
            <a:r>
              <a:rPr lang="en-US" dirty="0" err="1"/>
              <a:t>তাদের</a:t>
            </a:r>
            <a:r>
              <a:rPr lang="en-US" dirty="0"/>
              <a:t> </a:t>
            </a:r>
            <a:r>
              <a:rPr lang="en-US" dirty="0" err="1"/>
              <a:t>কর্মফল</a:t>
            </a:r>
            <a:r>
              <a:rPr lang="en-US" dirty="0"/>
              <a:t>, </a:t>
            </a:r>
            <a:r>
              <a:rPr lang="en-US" dirty="0" err="1"/>
              <a:t>এটা</a:t>
            </a:r>
            <a:r>
              <a:rPr lang="en-US" dirty="0"/>
              <a:t> </a:t>
            </a:r>
            <a:r>
              <a:rPr lang="en-US" dirty="0" err="1"/>
              <a:t>আল্লাহ্‌র</a:t>
            </a:r>
            <a:r>
              <a:rPr lang="en-US" dirty="0"/>
              <a:t> </a:t>
            </a:r>
            <a:r>
              <a:rPr lang="en-US" dirty="0" err="1"/>
              <a:t>পক্ষ</a:t>
            </a:r>
            <a:r>
              <a:rPr lang="en-US" dirty="0"/>
              <a:t> </a:t>
            </a:r>
            <a:r>
              <a:rPr lang="en-US" dirty="0" err="1"/>
              <a:t>থেকে</a:t>
            </a:r>
            <a:r>
              <a:rPr lang="en-US" dirty="0"/>
              <a:t> </a:t>
            </a:r>
            <a:r>
              <a:rPr lang="en-US" dirty="0" err="1"/>
              <a:t>নির্ধারিত</a:t>
            </a:r>
            <a:r>
              <a:rPr lang="en-US" dirty="0"/>
              <a:t> </a:t>
            </a:r>
            <a:r>
              <a:rPr lang="en-US" dirty="0" err="1"/>
              <a:t>দন্ড</a:t>
            </a:r>
            <a:r>
              <a:rPr lang="en-US" dirty="0"/>
              <a:t>।  </a:t>
            </a:r>
          </a:p>
        </p:txBody>
      </p:sp>
      <p:sp>
        <p:nvSpPr>
          <p:cNvPr id="7" name="Oval Callout 6"/>
          <p:cNvSpPr/>
          <p:nvPr/>
        </p:nvSpPr>
        <p:spPr>
          <a:xfrm>
            <a:off x="8596793" y="0"/>
            <a:ext cx="3595207" cy="5925457"/>
          </a:xfrm>
          <a:prstGeom prst="wedgeEllipseCallou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err="1"/>
              <a:t>সূরা</a:t>
            </a:r>
            <a:r>
              <a:rPr lang="en-US" dirty="0"/>
              <a:t> </a:t>
            </a:r>
            <a:r>
              <a:rPr lang="en-US" dirty="0" err="1"/>
              <a:t>আল</a:t>
            </a:r>
            <a:r>
              <a:rPr lang="en-US" dirty="0"/>
              <a:t> </a:t>
            </a:r>
            <a:r>
              <a:rPr lang="en-US" dirty="0" err="1"/>
              <a:t>বাকারা</a:t>
            </a:r>
            <a:r>
              <a:rPr lang="en-US" dirty="0"/>
              <a:t> (২:১৭৩) …</a:t>
            </a:r>
            <a:r>
              <a:rPr lang="en-US" dirty="0" err="1"/>
              <a:t>তবে</a:t>
            </a:r>
            <a:r>
              <a:rPr lang="en-US" dirty="0"/>
              <a:t> </a:t>
            </a:r>
            <a:r>
              <a:rPr lang="en-US" dirty="0" err="1"/>
              <a:t>সে</a:t>
            </a:r>
            <a:r>
              <a:rPr lang="en-US" dirty="0"/>
              <a:t> </a:t>
            </a:r>
            <a:r>
              <a:rPr lang="en-US" dirty="0" err="1"/>
              <a:t>ব্যক্তির</a:t>
            </a:r>
            <a:r>
              <a:rPr lang="en-US" dirty="0"/>
              <a:t> </a:t>
            </a:r>
            <a:r>
              <a:rPr lang="en-US" dirty="0" err="1"/>
              <a:t>কথা</a:t>
            </a:r>
            <a:r>
              <a:rPr lang="en-US" dirty="0"/>
              <a:t> </a:t>
            </a:r>
            <a:r>
              <a:rPr lang="en-US" dirty="0" err="1"/>
              <a:t>আলাদা</a:t>
            </a:r>
            <a:r>
              <a:rPr lang="en-US" dirty="0"/>
              <a:t> </a:t>
            </a:r>
            <a:r>
              <a:rPr lang="en-US" dirty="0" err="1"/>
              <a:t>যে</a:t>
            </a:r>
            <a:r>
              <a:rPr lang="en-US" dirty="0"/>
              <a:t> </a:t>
            </a:r>
            <a:r>
              <a:rPr lang="en-US" dirty="0" err="1"/>
              <a:t>ক্ষুদার</a:t>
            </a:r>
            <a:r>
              <a:rPr lang="en-US" dirty="0"/>
              <a:t> </a:t>
            </a:r>
            <a:r>
              <a:rPr lang="en-US" dirty="0" err="1"/>
              <a:t>কষ্টে</a:t>
            </a:r>
            <a:r>
              <a:rPr lang="en-US" dirty="0"/>
              <a:t> </a:t>
            </a:r>
            <a:r>
              <a:rPr lang="en-US" dirty="0" err="1"/>
              <a:t>অতিষ্ঠ</a:t>
            </a:r>
            <a:r>
              <a:rPr lang="en-US" dirty="0"/>
              <a:t>, </a:t>
            </a:r>
            <a:r>
              <a:rPr lang="en-US" dirty="0" err="1"/>
              <a:t>সে</a:t>
            </a:r>
            <a:r>
              <a:rPr lang="en-US" dirty="0"/>
              <a:t> (</a:t>
            </a:r>
            <a:r>
              <a:rPr lang="en-US" dirty="0" err="1"/>
              <a:t>আল্লাহর</a:t>
            </a:r>
            <a:r>
              <a:rPr lang="en-US" dirty="0"/>
              <a:t> </a:t>
            </a:r>
            <a:r>
              <a:rPr lang="en-US" dirty="0" err="1"/>
              <a:t>আইনের</a:t>
            </a:r>
            <a:r>
              <a:rPr lang="en-US" dirty="0"/>
              <a:t>) </a:t>
            </a:r>
            <a:r>
              <a:rPr lang="en-US" dirty="0" err="1"/>
              <a:t>সীমালংঘনকারী</a:t>
            </a:r>
            <a:r>
              <a:rPr lang="en-US" dirty="0"/>
              <a:t> </a:t>
            </a:r>
            <a:r>
              <a:rPr lang="en-US" dirty="0" err="1"/>
              <a:t>নয়</a:t>
            </a:r>
            <a:r>
              <a:rPr lang="en-US" dirty="0"/>
              <a:t>, </a:t>
            </a:r>
            <a:r>
              <a:rPr lang="en-US" dirty="0" err="1"/>
              <a:t>অথবা</a:t>
            </a:r>
            <a:r>
              <a:rPr lang="en-US" dirty="0"/>
              <a:t> (</a:t>
            </a:r>
            <a:r>
              <a:rPr lang="en-US" dirty="0" err="1"/>
              <a:t>যেটুকু</a:t>
            </a:r>
            <a:r>
              <a:rPr lang="en-US" dirty="0"/>
              <a:t> </a:t>
            </a:r>
            <a:r>
              <a:rPr lang="en-US" dirty="0" err="1"/>
              <a:t>হলে</a:t>
            </a:r>
            <a:r>
              <a:rPr lang="en-US" dirty="0"/>
              <a:t> </a:t>
            </a:r>
            <a:r>
              <a:rPr lang="en-US" dirty="0" err="1"/>
              <a:t>জীবনটা</a:t>
            </a:r>
            <a:r>
              <a:rPr lang="en-US" dirty="0"/>
              <a:t> </a:t>
            </a:r>
            <a:r>
              <a:rPr lang="en-US" dirty="0" err="1"/>
              <a:t>বাঁচে</a:t>
            </a:r>
            <a:r>
              <a:rPr lang="en-US" dirty="0"/>
              <a:t> </a:t>
            </a:r>
            <a:r>
              <a:rPr lang="en-US" dirty="0" err="1"/>
              <a:t>তার</a:t>
            </a:r>
            <a:r>
              <a:rPr lang="en-US" dirty="0"/>
              <a:t> </a:t>
            </a:r>
            <a:r>
              <a:rPr lang="en-US" dirty="0" err="1"/>
              <a:t>চাইতে</a:t>
            </a:r>
            <a:r>
              <a:rPr lang="en-US" dirty="0"/>
              <a:t> </a:t>
            </a:r>
            <a:r>
              <a:rPr lang="en-US" dirty="0" err="1"/>
              <a:t>বেশী</a:t>
            </a:r>
            <a:r>
              <a:rPr lang="en-US" dirty="0"/>
              <a:t> </a:t>
            </a:r>
            <a:r>
              <a:rPr lang="en-US" dirty="0" err="1"/>
              <a:t>না</a:t>
            </a:r>
            <a:r>
              <a:rPr lang="en-US" dirty="0"/>
              <a:t> ) </a:t>
            </a:r>
            <a:r>
              <a:rPr lang="en-US" dirty="0" err="1"/>
              <a:t>বাড়াবাড়িও</a:t>
            </a:r>
            <a:r>
              <a:rPr lang="en-US" dirty="0"/>
              <a:t> </a:t>
            </a:r>
            <a:r>
              <a:rPr lang="en-US" dirty="0" err="1"/>
              <a:t>না</a:t>
            </a:r>
            <a:r>
              <a:rPr lang="en-US" dirty="0"/>
              <a:t> </a:t>
            </a:r>
            <a:r>
              <a:rPr lang="en-US" dirty="0" err="1"/>
              <a:t>করে</a:t>
            </a:r>
            <a:r>
              <a:rPr lang="en-US" dirty="0"/>
              <a:t>, </a:t>
            </a:r>
            <a:r>
              <a:rPr lang="en-US" dirty="0" err="1"/>
              <a:t>তাহলে</a:t>
            </a:r>
            <a:r>
              <a:rPr lang="en-US" dirty="0"/>
              <a:t> (</a:t>
            </a:r>
            <a:r>
              <a:rPr lang="en-US" dirty="0" err="1"/>
              <a:t>এই</a:t>
            </a:r>
            <a:r>
              <a:rPr lang="en-US" dirty="0"/>
              <a:t> </a:t>
            </a:r>
            <a:r>
              <a:rPr lang="en-US" dirty="0" err="1"/>
              <a:t>অপারগতার</a:t>
            </a:r>
            <a:r>
              <a:rPr lang="en-US" dirty="0"/>
              <a:t> </a:t>
            </a:r>
            <a:r>
              <a:rPr lang="en-US" dirty="0" err="1"/>
              <a:t>সময়ে</a:t>
            </a:r>
            <a:r>
              <a:rPr lang="en-US" dirty="0"/>
              <a:t> </a:t>
            </a:r>
            <a:r>
              <a:rPr lang="en-US" dirty="0" err="1"/>
              <a:t>হারাম</a:t>
            </a:r>
            <a:r>
              <a:rPr lang="en-US" dirty="0"/>
              <a:t> </a:t>
            </a:r>
            <a:r>
              <a:rPr lang="en-US" dirty="0" err="1"/>
              <a:t>খেলে</a:t>
            </a:r>
            <a:r>
              <a:rPr lang="en-US" dirty="0"/>
              <a:t>) </a:t>
            </a:r>
            <a:r>
              <a:rPr lang="en-US" dirty="0" err="1"/>
              <a:t>তার</a:t>
            </a:r>
            <a:r>
              <a:rPr lang="en-US" dirty="0"/>
              <a:t> </a:t>
            </a:r>
            <a:r>
              <a:rPr lang="en-US" dirty="0" err="1"/>
              <a:t>ওপর</a:t>
            </a:r>
            <a:r>
              <a:rPr lang="en-US" dirty="0"/>
              <a:t> </a:t>
            </a:r>
            <a:r>
              <a:rPr lang="en-US" dirty="0" err="1"/>
              <a:t>কোন</a:t>
            </a:r>
            <a:r>
              <a:rPr lang="en-US" dirty="0"/>
              <a:t> </a:t>
            </a:r>
            <a:r>
              <a:rPr lang="en-US" dirty="0" err="1"/>
              <a:t>গুনাহ</a:t>
            </a:r>
            <a:r>
              <a:rPr lang="en-US" dirty="0"/>
              <a:t> </a:t>
            </a:r>
            <a:r>
              <a:rPr lang="en-US" dirty="0" err="1"/>
              <a:t>নেই</a:t>
            </a:r>
            <a:r>
              <a:rPr lang="en-US" dirty="0"/>
              <a:t>, </a:t>
            </a:r>
            <a:r>
              <a:rPr lang="en-US" dirty="0" err="1"/>
              <a:t>অবশ্যই</a:t>
            </a:r>
            <a:r>
              <a:rPr lang="en-US" dirty="0"/>
              <a:t> </a:t>
            </a:r>
            <a:r>
              <a:rPr lang="en-US" dirty="0" err="1"/>
              <a:t>আল্লাহ</a:t>
            </a:r>
            <a:r>
              <a:rPr lang="en-US" dirty="0"/>
              <a:t> </a:t>
            </a:r>
            <a:r>
              <a:rPr lang="en-US" dirty="0" err="1"/>
              <a:t>তায়ালা</a:t>
            </a:r>
            <a:r>
              <a:rPr lang="en-US" dirty="0"/>
              <a:t> </a:t>
            </a:r>
            <a:r>
              <a:rPr lang="en-US" dirty="0" err="1"/>
              <a:t>ক্ষমাশীল</a:t>
            </a:r>
            <a:r>
              <a:rPr lang="en-US" dirty="0"/>
              <a:t>, </a:t>
            </a:r>
            <a:r>
              <a:rPr lang="en-US" dirty="0" err="1"/>
              <a:t>অনেক</a:t>
            </a:r>
            <a:r>
              <a:rPr lang="en-US" dirty="0"/>
              <a:t> </a:t>
            </a:r>
            <a:r>
              <a:rPr lang="en-US" dirty="0" err="1"/>
              <a:t>মেহেরবান</a:t>
            </a:r>
            <a:r>
              <a:rPr lang="en-US" dirty="0"/>
              <a:t>। </a:t>
            </a:r>
          </a:p>
        </p:txBody>
      </p:sp>
      <p:sp>
        <p:nvSpPr>
          <p:cNvPr id="8" name="Oval Callout 7"/>
          <p:cNvSpPr/>
          <p:nvPr/>
        </p:nvSpPr>
        <p:spPr>
          <a:xfrm>
            <a:off x="346284" y="48737"/>
            <a:ext cx="2873991" cy="3145447"/>
          </a:xfrm>
          <a:prstGeom prst="wedgeEllipseCallou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err="1"/>
              <a:t>সূরা</a:t>
            </a:r>
            <a:r>
              <a:rPr lang="en-US" dirty="0"/>
              <a:t> </a:t>
            </a:r>
            <a:r>
              <a:rPr lang="en-US" dirty="0" err="1"/>
              <a:t>আল</a:t>
            </a:r>
            <a:r>
              <a:rPr lang="en-US" dirty="0"/>
              <a:t> </a:t>
            </a:r>
            <a:r>
              <a:rPr lang="en-US" dirty="0" err="1"/>
              <a:t>বাকারা</a:t>
            </a:r>
            <a:r>
              <a:rPr lang="en-US" dirty="0"/>
              <a:t> (২:২৫৪,) আমি </a:t>
            </a:r>
            <a:r>
              <a:rPr lang="en-US" dirty="0" err="1"/>
              <a:t>তোমাদের</a:t>
            </a:r>
            <a:r>
              <a:rPr lang="en-US" dirty="0"/>
              <a:t> </a:t>
            </a:r>
            <a:r>
              <a:rPr lang="en-US" dirty="0" err="1"/>
              <a:t>যা</a:t>
            </a:r>
            <a:r>
              <a:rPr lang="en-US" dirty="0"/>
              <a:t> </a:t>
            </a:r>
            <a:r>
              <a:rPr lang="en-US" dirty="0" err="1"/>
              <a:t>কিছু</a:t>
            </a:r>
            <a:r>
              <a:rPr lang="en-US" dirty="0"/>
              <a:t> </a:t>
            </a:r>
            <a:r>
              <a:rPr lang="en-US" dirty="0" err="1"/>
              <a:t>অর্থ</a:t>
            </a:r>
            <a:r>
              <a:rPr lang="en-US" dirty="0"/>
              <a:t> </a:t>
            </a:r>
            <a:r>
              <a:rPr lang="en-US" dirty="0" err="1"/>
              <a:t>সম্পদ</a:t>
            </a:r>
            <a:r>
              <a:rPr lang="en-US" dirty="0"/>
              <a:t> </a:t>
            </a:r>
            <a:r>
              <a:rPr lang="en-US" dirty="0" err="1"/>
              <a:t>দিয়েছি</a:t>
            </a:r>
            <a:r>
              <a:rPr lang="en-US" dirty="0"/>
              <a:t> </a:t>
            </a:r>
            <a:r>
              <a:rPr lang="en-US" dirty="0" err="1"/>
              <a:t>তা</a:t>
            </a:r>
            <a:r>
              <a:rPr lang="en-US" dirty="0"/>
              <a:t> </a:t>
            </a:r>
            <a:r>
              <a:rPr lang="en-US" dirty="0" err="1"/>
              <a:t>থেকে</a:t>
            </a:r>
            <a:r>
              <a:rPr lang="en-US" dirty="0"/>
              <a:t> </a:t>
            </a:r>
            <a:r>
              <a:rPr lang="en-US" dirty="0" err="1"/>
              <a:t>তোমরা</a:t>
            </a:r>
            <a:r>
              <a:rPr lang="en-US" dirty="0"/>
              <a:t> </a:t>
            </a:r>
            <a:r>
              <a:rPr lang="en-US" dirty="0" err="1"/>
              <a:t>দান</a:t>
            </a:r>
            <a:r>
              <a:rPr lang="en-US" dirty="0"/>
              <a:t> </a:t>
            </a:r>
            <a:r>
              <a:rPr lang="en-US" dirty="0" err="1"/>
              <a:t>কর</a:t>
            </a:r>
            <a:r>
              <a:rPr lang="en-US" dirty="0"/>
              <a:t>…।</a:t>
            </a:r>
          </a:p>
          <a:p>
            <a:pPr algn="ctr"/>
            <a:r>
              <a:rPr lang="en-US" dirty="0" err="1"/>
              <a:t>আরো</a:t>
            </a:r>
            <a:r>
              <a:rPr lang="en-US" dirty="0"/>
              <a:t> </a:t>
            </a:r>
            <a:r>
              <a:rPr lang="en-US" dirty="0" err="1"/>
              <a:t>আছে</a:t>
            </a:r>
            <a:r>
              <a:rPr lang="en-US" dirty="0"/>
              <a:t>( ২:২৬১, ২:২৭৪, ৬৩:১০ )</a:t>
            </a:r>
          </a:p>
        </p:txBody>
      </p:sp>
      <p:sp>
        <p:nvSpPr>
          <p:cNvPr id="9" name="Oval Callout 8"/>
          <p:cNvSpPr/>
          <p:nvPr/>
        </p:nvSpPr>
        <p:spPr>
          <a:xfrm>
            <a:off x="3682999" y="-45311"/>
            <a:ext cx="2035630" cy="3225934"/>
          </a:xfrm>
          <a:prstGeom prst="wedgeEllipseCallou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err="1"/>
              <a:t>সূরা</a:t>
            </a:r>
            <a:r>
              <a:rPr lang="en-US" dirty="0"/>
              <a:t> </a:t>
            </a:r>
            <a:r>
              <a:rPr lang="en-US" dirty="0" err="1"/>
              <a:t>আল</a:t>
            </a:r>
            <a:r>
              <a:rPr lang="en-US" dirty="0"/>
              <a:t> </a:t>
            </a:r>
            <a:r>
              <a:rPr lang="en-US" dirty="0" err="1"/>
              <a:t>বাকারা</a:t>
            </a:r>
            <a:r>
              <a:rPr lang="en-US" dirty="0"/>
              <a:t> (২:১১০) </a:t>
            </a:r>
            <a:r>
              <a:rPr lang="en-US" dirty="0" err="1"/>
              <a:t>তোমরা</a:t>
            </a:r>
            <a:r>
              <a:rPr lang="en-US" dirty="0"/>
              <a:t> </a:t>
            </a:r>
            <a:r>
              <a:rPr lang="en-US" dirty="0" err="1"/>
              <a:t>যাকাত</a:t>
            </a:r>
            <a:r>
              <a:rPr lang="en-US" dirty="0"/>
              <a:t> </a:t>
            </a:r>
            <a:r>
              <a:rPr lang="en-US" dirty="0" err="1"/>
              <a:t>আদায়</a:t>
            </a:r>
            <a:r>
              <a:rPr lang="en-US" dirty="0"/>
              <a:t> </a:t>
            </a:r>
            <a:r>
              <a:rPr lang="en-US" dirty="0" err="1"/>
              <a:t>করো</a:t>
            </a:r>
            <a:r>
              <a:rPr lang="en-US" dirty="0"/>
              <a:t>।।</a:t>
            </a:r>
          </a:p>
        </p:txBody>
      </p:sp>
      <p:sp>
        <p:nvSpPr>
          <p:cNvPr id="10" name="Oval Callout 9"/>
          <p:cNvSpPr/>
          <p:nvPr/>
        </p:nvSpPr>
        <p:spPr>
          <a:xfrm>
            <a:off x="184731" y="3997788"/>
            <a:ext cx="8490857" cy="2358562"/>
          </a:xfrm>
          <a:prstGeom prst="wedgeEllipseCallou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err="1"/>
              <a:t>আগে</a:t>
            </a:r>
            <a:r>
              <a:rPr lang="en-US" dirty="0"/>
              <a:t> </a:t>
            </a:r>
            <a:r>
              <a:rPr lang="en-US" dirty="0" err="1"/>
              <a:t>সাহায্য</a:t>
            </a:r>
            <a:r>
              <a:rPr lang="en-US" dirty="0"/>
              <a:t>, </a:t>
            </a:r>
            <a:r>
              <a:rPr lang="en-US" dirty="0" err="1"/>
              <a:t>পরে</a:t>
            </a:r>
            <a:r>
              <a:rPr lang="en-US" dirty="0"/>
              <a:t> </a:t>
            </a:r>
            <a:r>
              <a:rPr lang="en-US" dirty="0" err="1"/>
              <a:t>শাস্তি</a:t>
            </a:r>
            <a:r>
              <a:rPr lang="en-US" dirty="0"/>
              <a:t>। </a:t>
            </a:r>
            <a:r>
              <a:rPr lang="en-US" dirty="0" err="1"/>
              <a:t>রাস্ট্রে</a:t>
            </a:r>
            <a:r>
              <a:rPr lang="en-US" dirty="0"/>
              <a:t> </a:t>
            </a:r>
            <a:r>
              <a:rPr lang="en-US" dirty="0" err="1"/>
              <a:t>দান</a:t>
            </a:r>
            <a:r>
              <a:rPr lang="en-US" dirty="0"/>
              <a:t> </a:t>
            </a:r>
            <a:r>
              <a:rPr lang="en-US" dirty="0" err="1"/>
              <a:t>থাকবে</a:t>
            </a:r>
            <a:r>
              <a:rPr lang="en-US" dirty="0"/>
              <a:t>  </a:t>
            </a:r>
            <a:r>
              <a:rPr lang="en-US" dirty="0" err="1"/>
              <a:t>না</a:t>
            </a:r>
            <a:r>
              <a:rPr lang="en-US" dirty="0"/>
              <a:t>, </a:t>
            </a:r>
            <a:r>
              <a:rPr lang="en-US" dirty="0" err="1"/>
              <a:t>যাকাত</a:t>
            </a:r>
            <a:r>
              <a:rPr lang="en-US" dirty="0"/>
              <a:t> </a:t>
            </a:r>
            <a:r>
              <a:rPr lang="en-US" dirty="0" err="1"/>
              <a:t>থাকবে</a:t>
            </a:r>
            <a:r>
              <a:rPr lang="en-US" dirty="0"/>
              <a:t> </a:t>
            </a:r>
            <a:r>
              <a:rPr lang="en-US" dirty="0" err="1"/>
              <a:t>না</a:t>
            </a:r>
            <a:r>
              <a:rPr lang="en-US" dirty="0"/>
              <a:t>, </a:t>
            </a:r>
            <a:r>
              <a:rPr lang="en-US" dirty="0" err="1"/>
              <a:t>কিন্তু</a:t>
            </a:r>
            <a:r>
              <a:rPr lang="en-US" dirty="0"/>
              <a:t> </a:t>
            </a:r>
            <a:r>
              <a:rPr lang="en-US" dirty="0" err="1"/>
              <a:t>অভাবীরা</a:t>
            </a:r>
            <a:r>
              <a:rPr lang="en-US" dirty="0"/>
              <a:t> </a:t>
            </a:r>
            <a:r>
              <a:rPr lang="en-US" dirty="0" err="1"/>
              <a:t>ক্ষুদার</a:t>
            </a:r>
            <a:r>
              <a:rPr lang="en-US" dirty="0"/>
              <a:t> </a:t>
            </a:r>
            <a:r>
              <a:rPr lang="en-US" dirty="0" err="1"/>
              <a:t>কষ্টে</a:t>
            </a:r>
            <a:r>
              <a:rPr lang="en-US" dirty="0"/>
              <a:t> </a:t>
            </a:r>
            <a:r>
              <a:rPr lang="en-US" dirty="0" err="1"/>
              <a:t>অতিষ্ঠ</a:t>
            </a:r>
            <a:r>
              <a:rPr lang="en-US" dirty="0"/>
              <a:t> </a:t>
            </a:r>
            <a:r>
              <a:rPr lang="en-US" dirty="0" err="1"/>
              <a:t>হয়ে</a:t>
            </a:r>
            <a:r>
              <a:rPr lang="en-US" dirty="0"/>
              <a:t>, </a:t>
            </a:r>
            <a:r>
              <a:rPr lang="en-US" dirty="0" err="1"/>
              <a:t>সাহায্য</a:t>
            </a:r>
            <a:r>
              <a:rPr lang="en-US" dirty="0"/>
              <a:t> </a:t>
            </a:r>
            <a:r>
              <a:rPr lang="en-US" dirty="0" err="1"/>
              <a:t>না</a:t>
            </a:r>
            <a:r>
              <a:rPr lang="en-US" dirty="0"/>
              <a:t> </a:t>
            </a:r>
            <a:r>
              <a:rPr lang="en-US" dirty="0" err="1"/>
              <a:t>পেয়ে</a:t>
            </a:r>
            <a:r>
              <a:rPr lang="en-US" dirty="0"/>
              <a:t>, </a:t>
            </a:r>
            <a:r>
              <a:rPr lang="en-US" dirty="0" err="1"/>
              <a:t>নিজেদের</a:t>
            </a:r>
            <a:r>
              <a:rPr lang="en-US" dirty="0"/>
              <a:t> </a:t>
            </a:r>
            <a:r>
              <a:rPr lang="en-US" dirty="0" err="1"/>
              <a:t>বাঁচিয়ে</a:t>
            </a:r>
            <a:r>
              <a:rPr lang="en-US" dirty="0"/>
              <a:t> </a:t>
            </a:r>
            <a:r>
              <a:rPr lang="en-US" dirty="0" err="1"/>
              <a:t>রাখার</a:t>
            </a:r>
            <a:r>
              <a:rPr lang="en-US" dirty="0"/>
              <a:t> </a:t>
            </a:r>
            <a:r>
              <a:rPr lang="en-US" dirty="0" err="1"/>
              <a:t>জন্য</a:t>
            </a:r>
            <a:r>
              <a:rPr lang="en-US" dirty="0"/>
              <a:t>   </a:t>
            </a:r>
            <a:r>
              <a:rPr lang="en-US" dirty="0" err="1"/>
              <a:t>চুরি</a:t>
            </a:r>
            <a:r>
              <a:rPr lang="en-US" dirty="0"/>
              <a:t> </a:t>
            </a:r>
            <a:r>
              <a:rPr lang="en-US" dirty="0" err="1"/>
              <a:t>করলে</a:t>
            </a:r>
            <a:r>
              <a:rPr lang="en-US" dirty="0"/>
              <a:t> (</a:t>
            </a:r>
            <a:r>
              <a:rPr lang="en-US" dirty="0" err="1"/>
              <a:t>যেটুকু</a:t>
            </a:r>
            <a:r>
              <a:rPr lang="en-US" dirty="0"/>
              <a:t> </a:t>
            </a:r>
            <a:r>
              <a:rPr lang="en-US" dirty="0" err="1"/>
              <a:t>হলে</a:t>
            </a:r>
            <a:r>
              <a:rPr lang="en-US" dirty="0"/>
              <a:t> </a:t>
            </a:r>
            <a:r>
              <a:rPr lang="en-US" dirty="0" err="1"/>
              <a:t>জীবনটা</a:t>
            </a:r>
            <a:r>
              <a:rPr lang="en-US" dirty="0"/>
              <a:t> </a:t>
            </a:r>
            <a:r>
              <a:rPr lang="en-US" dirty="0" err="1"/>
              <a:t>বাঁচে</a:t>
            </a:r>
            <a:r>
              <a:rPr lang="en-US" dirty="0"/>
              <a:t> </a:t>
            </a:r>
            <a:r>
              <a:rPr lang="en-US" dirty="0" err="1"/>
              <a:t>তার</a:t>
            </a:r>
            <a:r>
              <a:rPr lang="en-US" dirty="0"/>
              <a:t> </a:t>
            </a:r>
            <a:r>
              <a:rPr lang="en-US" dirty="0" err="1"/>
              <a:t>চাইতে</a:t>
            </a:r>
            <a:r>
              <a:rPr lang="en-US" dirty="0"/>
              <a:t> </a:t>
            </a:r>
            <a:r>
              <a:rPr lang="en-US" dirty="0" err="1"/>
              <a:t>বেশী</a:t>
            </a:r>
            <a:r>
              <a:rPr lang="en-US" dirty="0"/>
              <a:t> </a:t>
            </a:r>
            <a:r>
              <a:rPr lang="en-US" dirty="0" err="1"/>
              <a:t>না</a:t>
            </a:r>
            <a:r>
              <a:rPr lang="en-US" dirty="0"/>
              <a:t>)   </a:t>
            </a:r>
            <a:r>
              <a:rPr lang="en-US" dirty="0" err="1"/>
              <a:t>তাদের</a:t>
            </a:r>
            <a:r>
              <a:rPr lang="en-US" dirty="0"/>
              <a:t>  </a:t>
            </a:r>
            <a:r>
              <a:rPr lang="en-US" dirty="0" err="1"/>
              <a:t>হাত</a:t>
            </a:r>
            <a:r>
              <a:rPr lang="en-US" dirty="0"/>
              <a:t> </a:t>
            </a:r>
            <a:r>
              <a:rPr lang="en-US" dirty="0" err="1"/>
              <a:t>কাটা</a:t>
            </a:r>
            <a:r>
              <a:rPr lang="en-US" dirty="0"/>
              <a:t> </a:t>
            </a:r>
            <a:r>
              <a:rPr lang="en-US" dirty="0" err="1"/>
              <a:t>তো</a:t>
            </a:r>
            <a:r>
              <a:rPr lang="en-US" dirty="0"/>
              <a:t> </a:t>
            </a:r>
            <a:r>
              <a:rPr lang="en-US" dirty="0" err="1"/>
              <a:t>দুরের</a:t>
            </a:r>
            <a:r>
              <a:rPr lang="en-US" dirty="0"/>
              <a:t> </a:t>
            </a:r>
            <a:r>
              <a:rPr lang="en-US" dirty="0" err="1"/>
              <a:t>কথা</a:t>
            </a:r>
            <a:r>
              <a:rPr lang="en-US" dirty="0"/>
              <a:t>, </a:t>
            </a:r>
            <a:r>
              <a:rPr lang="en-US" dirty="0" err="1"/>
              <a:t>কোন</a:t>
            </a:r>
            <a:r>
              <a:rPr lang="en-US" dirty="0"/>
              <a:t> </a:t>
            </a:r>
            <a:r>
              <a:rPr lang="en-US" dirty="0" err="1"/>
              <a:t>শাস্তিও</a:t>
            </a:r>
            <a:r>
              <a:rPr lang="en-US" dirty="0"/>
              <a:t> </a:t>
            </a:r>
            <a:r>
              <a:rPr lang="en-US" dirty="0" err="1"/>
              <a:t>দেওয়া</a:t>
            </a:r>
            <a:r>
              <a:rPr lang="en-US" dirty="0"/>
              <a:t> </a:t>
            </a:r>
            <a:r>
              <a:rPr lang="en-US" dirty="0" err="1"/>
              <a:t>যাবে</a:t>
            </a:r>
            <a:r>
              <a:rPr lang="en-US" dirty="0"/>
              <a:t> </a:t>
            </a:r>
            <a:r>
              <a:rPr lang="en-US" dirty="0" err="1"/>
              <a:t>না</a:t>
            </a:r>
            <a:r>
              <a:rPr lang="en-US" dirty="0"/>
              <a:t>। </a:t>
            </a:r>
          </a:p>
        </p:txBody>
      </p:sp>
    </p:spTree>
    <p:extLst>
      <p:ext uri="{BB962C8B-B14F-4D97-AF65-F5344CB8AC3E}">
        <p14:creationId xmlns:p14="http://schemas.microsoft.com/office/powerpoint/2010/main" val="1219396281"/>
      </p:ext>
    </p:extLst>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p:cNvSpPr>
            <a:spLocks noGrp="1"/>
          </p:cNvSpPr>
          <p:nvPr>
            <p:ph type="sldNum" sz="quarter" idx="12"/>
          </p:nvPr>
        </p:nvSpPr>
        <p:spPr/>
        <p:txBody>
          <a:bodyPr/>
          <a:lstStyle/>
          <a:p>
            <a:fld id="{FECC332B-882E-4129-ABBA-696D76EBE626}" type="slidenum">
              <a:rPr lang="en-US" smtClean="0"/>
              <a:t>53</a:t>
            </a:fld>
            <a:endParaRPr lang="en-US"/>
          </a:p>
        </p:txBody>
      </p:sp>
      <p:sp>
        <p:nvSpPr>
          <p:cNvPr id="3" name="Oval Callout 2"/>
          <p:cNvSpPr/>
          <p:nvPr/>
        </p:nvSpPr>
        <p:spPr>
          <a:xfrm>
            <a:off x="3009366" y="1899793"/>
            <a:ext cx="5254171" cy="2075625"/>
          </a:xfrm>
          <a:prstGeom prst="wedgeEllipseCallou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err="1"/>
              <a:t>দুইজনের</a:t>
            </a:r>
            <a:r>
              <a:rPr lang="en-US" dirty="0"/>
              <a:t> </a:t>
            </a:r>
            <a:r>
              <a:rPr lang="en-US" dirty="0" err="1"/>
              <a:t>সম্মতিতে</a:t>
            </a:r>
            <a:r>
              <a:rPr lang="en-US" dirty="0"/>
              <a:t> </a:t>
            </a:r>
            <a:r>
              <a:rPr lang="en-US" dirty="0" err="1"/>
              <a:t>যদি</a:t>
            </a:r>
            <a:r>
              <a:rPr lang="en-US" dirty="0"/>
              <a:t> </a:t>
            </a:r>
            <a:r>
              <a:rPr lang="en-US" dirty="0" err="1"/>
              <a:t>ব্যভিচার</a:t>
            </a:r>
            <a:r>
              <a:rPr lang="en-US" dirty="0"/>
              <a:t> </a:t>
            </a:r>
            <a:r>
              <a:rPr lang="en-US" dirty="0" err="1"/>
              <a:t>হয়</a:t>
            </a:r>
            <a:r>
              <a:rPr lang="en-US" dirty="0"/>
              <a:t>, </a:t>
            </a:r>
            <a:r>
              <a:rPr lang="en-US" dirty="0" err="1"/>
              <a:t>তাহলে</a:t>
            </a:r>
            <a:r>
              <a:rPr lang="en-US" dirty="0"/>
              <a:t> </a:t>
            </a:r>
            <a:r>
              <a:rPr lang="en-US" dirty="0" err="1"/>
              <a:t>কেনো</a:t>
            </a:r>
            <a:r>
              <a:rPr lang="en-US" dirty="0"/>
              <a:t> </a:t>
            </a:r>
            <a:r>
              <a:rPr lang="en-US" dirty="0" err="1"/>
              <a:t>বিচার</a:t>
            </a:r>
            <a:r>
              <a:rPr lang="en-US" dirty="0"/>
              <a:t> </a:t>
            </a:r>
            <a:r>
              <a:rPr lang="en-US" dirty="0" err="1"/>
              <a:t>হবে</a:t>
            </a:r>
            <a:r>
              <a:rPr lang="en-US" dirty="0"/>
              <a:t>?? </a:t>
            </a:r>
          </a:p>
        </p:txBody>
      </p:sp>
    </p:spTree>
    <p:extLst>
      <p:ext uri="{BB962C8B-B14F-4D97-AF65-F5344CB8AC3E}">
        <p14:creationId xmlns:p14="http://schemas.microsoft.com/office/powerpoint/2010/main" val="1900258354"/>
      </p:ext>
    </p:extLst>
  </p:cSld>
  <p:clrMapOvr>
    <a:masterClrMapping/>
  </p:clrMapOvr>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p:cNvSpPr>
            <a:spLocks noGrp="1"/>
          </p:cNvSpPr>
          <p:nvPr>
            <p:ph type="sldNum" sz="quarter" idx="12"/>
          </p:nvPr>
        </p:nvSpPr>
        <p:spPr/>
        <p:txBody>
          <a:bodyPr/>
          <a:lstStyle/>
          <a:p>
            <a:fld id="{FECC332B-882E-4129-ABBA-696D76EBE626}" type="slidenum">
              <a:rPr lang="en-US" smtClean="0"/>
              <a:t>54</a:t>
            </a:fld>
            <a:endParaRPr lang="en-US"/>
          </a:p>
        </p:txBody>
      </p:sp>
      <p:sp>
        <p:nvSpPr>
          <p:cNvPr id="4" name="Oval Callout 3"/>
          <p:cNvSpPr/>
          <p:nvPr/>
        </p:nvSpPr>
        <p:spPr>
          <a:xfrm>
            <a:off x="7242627" y="377287"/>
            <a:ext cx="4572001" cy="3134178"/>
          </a:xfrm>
          <a:prstGeom prst="wedgeEllipseCallou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err="1"/>
              <a:t>সূরা</a:t>
            </a:r>
            <a:r>
              <a:rPr lang="en-US" dirty="0"/>
              <a:t> </a:t>
            </a:r>
            <a:r>
              <a:rPr lang="en-US" dirty="0" err="1"/>
              <a:t>আল</a:t>
            </a:r>
            <a:r>
              <a:rPr lang="en-US" dirty="0"/>
              <a:t> </a:t>
            </a:r>
            <a:r>
              <a:rPr lang="en-US" dirty="0" err="1"/>
              <a:t>মায়েদা</a:t>
            </a:r>
            <a:r>
              <a:rPr lang="en-US" dirty="0"/>
              <a:t> (২৪:২ ) </a:t>
            </a:r>
            <a:r>
              <a:rPr lang="en-US" dirty="0" err="1"/>
              <a:t>ব্যভিচারিনী</a:t>
            </a:r>
            <a:r>
              <a:rPr lang="en-US" dirty="0"/>
              <a:t> </a:t>
            </a:r>
            <a:r>
              <a:rPr lang="en-US" dirty="0" err="1"/>
              <a:t>নারী</a:t>
            </a:r>
            <a:r>
              <a:rPr lang="en-US" dirty="0"/>
              <a:t> ও </a:t>
            </a:r>
            <a:r>
              <a:rPr lang="en-US" dirty="0" err="1"/>
              <a:t>ব্যভিচারি</a:t>
            </a:r>
            <a:r>
              <a:rPr lang="en-US" dirty="0"/>
              <a:t> </a:t>
            </a:r>
            <a:r>
              <a:rPr lang="en-US" dirty="0" err="1"/>
              <a:t>পুরুষ</a:t>
            </a:r>
            <a:r>
              <a:rPr lang="en-US" dirty="0"/>
              <a:t>, </a:t>
            </a:r>
            <a:r>
              <a:rPr lang="en-US" dirty="0" err="1"/>
              <a:t>তাদের</a:t>
            </a:r>
            <a:r>
              <a:rPr lang="en-US" dirty="0"/>
              <a:t> </a:t>
            </a:r>
            <a:r>
              <a:rPr lang="en-US" dirty="0" err="1"/>
              <a:t>প্রত্যেককে</a:t>
            </a:r>
            <a:r>
              <a:rPr lang="en-US" dirty="0"/>
              <a:t> </a:t>
            </a:r>
            <a:r>
              <a:rPr lang="en-US" dirty="0" err="1"/>
              <a:t>তোমরা</a:t>
            </a:r>
            <a:r>
              <a:rPr lang="en-US" dirty="0"/>
              <a:t> </a:t>
            </a:r>
            <a:r>
              <a:rPr lang="en-US" dirty="0" err="1"/>
              <a:t>একশটি</a:t>
            </a:r>
            <a:r>
              <a:rPr lang="en-US" dirty="0"/>
              <a:t> </a:t>
            </a:r>
            <a:r>
              <a:rPr lang="en-US" dirty="0" err="1"/>
              <a:t>করে</a:t>
            </a:r>
            <a:r>
              <a:rPr lang="en-US" dirty="0"/>
              <a:t> </a:t>
            </a:r>
            <a:r>
              <a:rPr lang="en-US" dirty="0" err="1"/>
              <a:t>বেত্রাঘাত</a:t>
            </a:r>
            <a:r>
              <a:rPr lang="en-US" dirty="0"/>
              <a:t> </a:t>
            </a:r>
            <a:r>
              <a:rPr lang="en-US" dirty="0" err="1"/>
              <a:t>করবে</a:t>
            </a:r>
            <a:r>
              <a:rPr lang="en-US" dirty="0"/>
              <a:t>, …</a:t>
            </a:r>
            <a:r>
              <a:rPr lang="en-US" dirty="0" err="1"/>
              <a:t>মোমেনদের</a:t>
            </a:r>
            <a:r>
              <a:rPr lang="en-US" dirty="0"/>
              <a:t> </a:t>
            </a:r>
            <a:r>
              <a:rPr lang="en-US" dirty="0" err="1"/>
              <a:t>একটি</a:t>
            </a:r>
            <a:r>
              <a:rPr lang="en-US" dirty="0"/>
              <a:t> </a:t>
            </a:r>
            <a:r>
              <a:rPr lang="en-US" dirty="0" err="1"/>
              <a:t>দল</a:t>
            </a:r>
            <a:r>
              <a:rPr lang="en-US" dirty="0"/>
              <a:t> </a:t>
            </a:r>
            <a:r>
              <a:rPr lang="en-US" dirty="0" err="1"/>
              <a:t>যেন</a:t>
            </a:r>
            <a:r>
              <a:rPr lang="en-US" dirty="0"/>
              <a:t> </a:t>
            </a:r>
            <a:r>
              <a:rPr lang="en-US" dirty="0" err="1"/>
              <a:t>তাদের</a:t>
            </a:r>
            <a:r>
              <a:rPr lang="en-US" dirty="0"/>
              <a:t> </a:t>
            </a:r>
            <a:r>
              <a:rPr lang="en-US" dirty="0" err="1"/>
              <a:t>এই</a:t>
            </a:r>
            <a:r>
              <a:rPr lang="en-US" dirty="0"/>
              <a:t> </a:t>
            </a:r>
            <a:r>
              <a:rPr lang="en-US" dirty="0" err="1"/>
              <a:t>শাস্তি</a:t>
            </a:r>
            <a:r>
              <a:rPr lang="en-US" dirty="0"/>
              <a:t> </a:t>
            </a:r>
            <a:r>
              <a:rPr lang="en-US" dirty="0" err="1"/>
              <a:t>প্রত্যক্ষ</a:t>
            </a:r>
            <a:r>
              <a:rPr lang="en-US" dirty="0"/>
              <a:t> </a:t>
            </a:r>
            <a:r>
              <a:rPr lang="en-US" dirty="0" err="1"/>
              <a:t>করার</a:t>
            </a:r>
            <a:r>
              <a:rPr lang="en-US" dirty="0"/>
              <a:t> </a:t>
            </a:r>
            <a:r>
              <a:rPr lang="en-US" dirty="0" err="1"/>
              <a:t>জন্য</a:t>
            </a:r>
            <a:r>
              <a:rPr lang="en-US" dirty="0"/>
              <a:t> </a:t>
            </a:r>
            <a:r>
              <a:rPr lang="en-US" dirty="0" err="1"/>
              <a:t>থাকে</a:t>
            </a:r>
            <a:r>
              <a:rPr lang="en-US" dirty="0"/>
              <a:t>। </a:t>
            </a:r>
          </a:p>
        </p:txBody>
      </p:sp>
      <p:sp>
        <p:nvSpPr>
          <p:cNvPr id="5" name="Oval Callout 4"/>
          <p:cNvSpPr/>
          <p:nvPr/>
        </p:nvSpPr>
        <p:spPr>
          <a:xfrm>
            <a:off x="145143" y="783687"/>
            <a:ext cx="5254171" cy="2075625"/>
          </a:xfrm>
          <a:prstGeom prst="wedgeEllipseCallou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err="1"/>
              <a:t>সূরা</a:t>
            </a:r>
            <a:r>
              <a:rPr lang="en-US" dirty="0"/>
              <a:t> </a:t>
            </a:r>
            <a:r>
              <a:rPr lang="en-US" dirty="0" err="1"/>
              <a:t>আল</a:t>
            </a:r>
            <a:r>
              <a:rPr lang="en-US" dirty="0"/>
              <a:t> </a:t>
            </a:r>
            <a:r>
              <a:rPr lang="en-US" dirty="0" err="1"/>
              <a:t>মায়েদা</a:t>
            </a:r>
            <a:r>
              <a:rPr lang="en-US" dirty="0"/>
              <a:t> (২৪:৩২) </a:t>
            </a:r>
            <a:r>
              <a:rPr lang="en-US" dirty="0" err="1"/>
              <a:t>তোমাদের</a:t>
            </a:r>
            <a:r>
              <a:rPr lang="en-US" dirty="0"/>
              <a:t> </a:t>
            </a:r>
            <a:r>
              <a:rPr lang="en-US" dirty="0" err="1"/>
              <a:t>মধ্যে</a:t>
            </a:r>
            <a:r>
              <a:rPr lang="en-US" dirty="0"/>
              <a:t> </a:t>
            </a:r>
            <a:r>
              <a:rPr lang="en-US" dirty="0" err="1"/>
              <a:t>যাদের</a:t>
            </a:r>
            <a:r>
              <a:rPr lang="en-US" dirty="0"/>
              <a:t> </a:t>
            </a:r>
            <a:r>
              <a:rPr lang="en-US" dirty="0" err="1"/>
              <a:t>বিয়ে</a:t>
            </a:r>
            <a:r>
              <a:rPr lang="en-US" dirty="0"/>
              <a:t> </a:t>
            </a:r>
            <a:r>
              <a:rPr lang="en-US" dirty="0" err="1"/>
              <a:t>হয়</a:t>
            </a:r>
            <a:r>
              <a:rPr lang="en-US" dirty="0"/>
              <a:t> </a:t>
            </a:r>
            <a:r>
              <a:rPr lang="en-US" dirty="0" err="1"/>
              <a:t>নাই</a:t>
            </a:r>
            <a:r>
              <a:rPr lang="en-US" dirty="0"/>
              <a:t>, </a:t>
            </a:r>
            <a:r>
              <a:rPr lang="en-US" dirty="0" err="1"/>
              <a:t>তোমরা</a:t>
            </a:r>
            <a:r>
              <a:rPr lang="en-US" dirty="0"/>
              <a:t> </a:t>
            </a:r>
            <a:r>
              <a:rPr lang="en-US" dirty="0" err="1"/>
              <a:t>তাদের</a:t>
            </a:r>
            <a:r>
              <a:rPr lang="en-US" dirty="0"/>
              <a:t> </a:t>
            </a:r>
            <a:r>
              <a:rPr lang="en-US" dirty="0" err="1"/>
              <a:t>বিয়ের</a:t>
            </a:r>
            <a:r>
              <a:rPr lang="en-US" dirty="0"/>
              <a:t> </a:t>
            </a:r>
            <a:r>
              <a:rPr lang="en-US" dirty="0" err="1"/>
              <a:t>ব্যবস্থা</a:t>
            </a:r>
            <a:r>
              <a:rPr lang="en-US" dirty="0"/>
              <a:t> </a:t>
            </a:r>
            <a:r>
              <a:rPr lang="en-US" dirty="0" err="1"/>
              <a:t>কর</a:t>
            </a:r>
            <a:r>
              <a:rPr lang="en-US" dirty="0"/>
              <a:t>। </a:t>
            </a:r>
          </a:p>
        </p:txBody>
      </p:sp>
      <p:sp>
        <p:nvSpPr>
          <p:cNvPr id="7" name="Oval Callout 6"/>
          <p:cNvSpPr/>
          <p:nvPr/>
        </p:nvSpPr>
        <p:spPr>
          <a:xfrm>
            <a:off x="1331686" y="3824741"/>
            <a:ext cx="8650514" cy="2714171"/>
          </a:xfrm>
          <a:prstGeom prst="wedgeEllipseCallou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err="1"/>
              <a:t>সূরা</a:t>
            </a:r>
            <a:r>
              <a:rPr lang="en-US" dirty="0"/>
              <a:t> </a:t>
            </a:r>
            <a:r>
              <a:rPr lang="en-US" dirty="0" err="1"/>
              <a:t>আন</a:t>
            </a:r>
            <a:r>
              <a:rPr lang="en-US" dirty="0"/>
              <a:t> </a:t>
            </a:r>
            <a:r>
              <a:rPr lang="en-US" dirty="0" err="1"/>
              <a:t>নুর</a:t>
            </a:r>
            <a:r>
              <a:rPr lang="en-US" dirty="0"/>
              <a:t> (২৪:৪) </a:t>
            </a:r>
            <a:r>
              <a:rPr lang="en-US" dirty="0" err="1"/>
              <a:t>যারা</a:t>
            </a:r>
            <a:r>
              <a:rPr lang="en-US" dirty="0"/>
              <a:t> </a:t>
            </a:r>
            <a:r>
              <a:rPr lang="en-US" dirty="0" err="1"/>
              <a:t>সতী</a:t>
            </a:r>
            <a:r>
              <a:rPr lang="en-US" dirty="0"/>
              <a:t> </a:t>
            </a:r>
            <a:r>
              <a:rPr lang="en-US" dirty="0" err="1"/>
              <a:t>সাধ্বী</a:t>
            </a:r>
            <a:r>
              <a:rPr lang="en-US" dirty="0"/>
              <a:t> </a:t>
            </a:r>
            <a:r>
              <a:rPr lang="en-US" dirty="0" err="1"/>
              <a:t>নারীদের</a:t>
            </a:r>
            <a:r>
              <a:rPr lang="en-US" dirty="0"/>
              <a:t> </a:t>
            </a:r>
            <a:r>
              <a:rPr lang="en-US" dirty="0" err="1"/>
              <a:t>ওপর</a:t>
            </a:r>
            <a:r>
              <a:rPr lang="en-US" dirty="0"/>
              <a:t> </a:t>
            </a:r>
            <a:r>
              <a:rPr lang="en-US" dirty="0" err="1"/>
              <a:t>অপবাদ</a:t>
            </a:r>
            <a:r>
              <a:rPr lang="en-US" dirty="0"/>
              <a:t> </a:t>
            </a:r>
            <a:r>
              <a:rPr lang="en-US" dirty="0" err="1"/>
              <a:t>আরোপ</a:t>
            </a:r>
            <a:r>
              <a:rPr lang="en-US" dirty="0"/>
              <a:t> </a:t>
            </a:r>
            <a:r>
              <a:rPr lang="en-US" dirty="0" err="1"/>
              <a:t>করবে</a:t>
            </a:r>
            <a:r>
              <a:rPr lang="en-US" dirty="0"/>
              <a:t>, </a:t>
            </a:r>
            <a:r>
              <a:rPr lang="en-US" dirty="0" err="1"/>
              <a:t>অতপর</a:t>
            </a:r>
            <a:r>
              <a:rPr lang="en-US" dirty="0"/>
              <a:t> </a:t>
            </a:r>
            <a:r>
              <a:rPr lang="en-US" dirty="0" err="1"/>
              <a:t>এর</a:t>
            </a:r>
            <a:r>
              <a:rPr lang="en-US" dirty="0"/>
              <a:t> </a:t>
            </a:r>
            <a:r>
              <a:rPr lang="en-US" dirty="0" err="1"/>
              <a:t>স্বপক্ষে</a:t>
            </a:r>
            <a:r>
              <a:rPr lang="en-US" dirty="0"/>
              <a:t> </a:t>
            </a:r>
            <a:r>
              <a:rPr lang="en-US" dirty="0" err="1"/>
              <a:t>চারজন</a:t>
            </a:r>
            <a:r>
              <a:rPr lang="en-US" dirty="0"/>
              <a:t> </a:t>
            </a:r>
            <a:r>
              <a:rPr lang="en-US" dirty="0" err="1"/>
              <a:t>সাক্ষী</a:t>
            </a:r>
            <a:r>
              <a:rPr lang="en-US" dirty="0"/>
              <a:t> </a:t>
            </a:r>
            <a:r>
              <a:rPr lang="en-US" dirty="0" err="1"/>
              <a:t>হাজির</a:t>
            </a:r>
            <a:r>
              <a:rPr lang="en-US" dirty="0"/>
              <a:t> </a:t>
            </a:r>
            <a:r>
              <a:rPr lang="en-US" dirty="0" err="1"/>
              <a:t>করতে</a:t>
            </a:r>
            <a:r>
              <a:rPr lang="en-US" dirty="0"/>
              <a:t> </a:t>
            </a:r>
            <a:r>
              <a:rPr lang="en-US" dirty="0" err="1"/>
              <a:t>পারবে</a:t>
            </a:r>
            <a:r>
              <a:rPr lang="en-US" dirty="0"/>
              <a:t> </a:t>
            </a:r>
            <a:r>
              <a:rPr lang="en-US" dirty="0" err="1"/>
              <a:t>না</a:t>
            </a:r>
            <a:r>
              <a:rPr lang="en-US" dirty="0"/>
              <a:t>, </a:t>
            </a:r>
            <a:r>
              <a:rPr lang="en-US" dirty="0" err="1"/>
              <a:t>তাদেরও</a:t>
            </a:r>
            <a:r>
              <a:rPr lang="en-US" dirty="0"/>
              <a:t> </a:t>
            </a:r>
            <a:r>
              <a:rPr lang="en-US" dirty="0" err="1"/>
              <a:t>আশিটি</a:t>
            </a:r>
            <a:r>
              <a:rPr lang="en-US" dirty="0"/>
              <a:t> </a:t>
            </a:r>
            <a:r>
              <a:rPr lang="en-US" dirty="0" err="1"/>
              <a:t>করে</a:t>
            </a:r>
            <a:r>
              <a:rPr lang="en-US" dirty="0"/>
              <a:t> </a:t>
            </a:r>
            <a:r>
              <a:rPr lang="en-US" dirty="0" err="1"/>
              <a:t>বেত্রাঘাত</a:t>
            </a:r>
            <a:r>
              <a:rPr lang="en-US" dirty="0"/>
              <a:t> </a:t>
            </a:r>
            <a:r>
              <a:rPr lang="en-US" dirty="0" err="1"/>
              <a:t>করবে</a:t>
            </a:r>
            <a:r>
              <a:rPr lang="en-US" dirty="0"/>
              <a:t> </a:t>
            </a:r>
            <a:r>
              <a:rPr lang="en-US" dirty="0" err="1"/>
              <a:t>এবং</a:t>
            </a:r>
            <a:r>
              <a:rPr lang="en-US" dirty="0"/>
              <a:t> </a:t>
            </a:r>
            <a:r>
              <a:rPr lang="en-US" dirty="0" err="1"/>
              <a:t>আর</a:t>
            </a:r>
            <a:r>
              <a:rPr lang="en-US" dirty="0"/>
              <a:t> </a:t>
            </a:r>
            <a:r>
              <a:rPr lang="en-US" dirty="0" err="1"/>
              <a:t>কক্ষনো</a:t>
            </a:r>
            <a:r>
              <a:rPr lang="en-US" dirty="0"/>
              <a:t> </a:t>
            </a:r>
            <a:r>
              <a:rPr lang="en-US" dirty="0" err="1"/>
              <a:t>তাদের</a:t>
            </a:r>
            <a:r>
              <a:rPr lang="en-US" dirty="0"/>
              <a:t> </a:t>
            </a:r>
            <a:r>
              <a:rPr lang="en-US" dirty="0" err="1"/>
              <a:t>সাক্ষ্য</a:t>
            </a:r>
            <a:r>
              <a:rPr lang="en-US" dirty="0"/>
              <a:t> </a:t>
            </a:r>
            <a:r>
              <a:rPr lang="en-US" dirty="0" err="1"/>
              <a:t>গ্রহন</a:t>
            </a:r>
            <a:r>
              <a:rPr lang="en-US" dirty="0"/>
              <a:t> </a:t>
            </a:r>
            <a:r>
              <a:rPr lang="en-US" dirty="0" err="1"/>
              <a:t>করবে</a:t>
            </a:r>
            <a:r>
              <a:rPr lang="en-US" dirty="0"/>
              <a:t> </a:t>
            </a:r>
            <a:r>
              <a:rPr lang="en-US" dirty="0" err="1"/>
              <a:t>না</a:t>
            </a:r>
            <a:r>
              <a:rPr lang="en-US" dirty="0"/>
              <a:t>…</a:t>
            </a:r>
          </a:p>
        </p:txBody>
      </p:sp>
      <p:sp>
        <p:nvSpPr>
          <p:cNvPr id="3" name="Rectangle 2"/>
          <p:cNvSpPr/>
          <p:nvPr/>
        </p:nvSpPr>
        <p:spPr>
          <a:xfrm>
            <a:off x="4717973" y="2627428"/>
            <a:ext cx="2759272" cy="646331"/>
          </a:xfrm>
          <a:prstGeom prst="rect">
            <a:avLst/>
          </a:prstGeom>
        </p:spPr>
        <p:txBody>
          <a:bodyPr wrap="square">
            <a:spAutoFit/>
          </a:bodyPr>
          <a:lstStyle/>
          <a:p>
            <a:r>
              <a:rPr lang="en-US" dirty="0">
                <a:solidFill>
                  <a:srgbClr val="202122"/>
                </a:solidFill>
                <a:latin typeface="Arial" panose="020B0604020202020204" pitchFamily="34" charset="0"/>
              </a:rPr>
              <a:t>(17:32) Do not approach (the bounds of) adultery.</a:t>
            </a:r>
            <a:endParaRPr lang="en-US" dirty="0"/>
          </a:p>
        </p:txBody>
      </p:sp>
    </p:spTree>
    <p:extLst>
      <p:ext uri="{BB962C8B-B14F-4D97-AF65-F5344CB8AC3E}">
        <p14:creationId xmlns:p14="http://schemas.microsoft.com/office/powerpoint/2010/main" val="3858163112"/>
      </p:ext>
    </p:extLst>
  </p:cSld>
  <p:clrMapOvr>
    <a:masterClrMapping/>
  </p:clrMapOvr>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p:cNvSpPr>
            <a:spLocks noGrp="1"/>
          </p:cNvSpPr>
          <p:nvPr>
            <p:ph type="sldNum" sz="quarter" idx="12"/>
          </p:nvPr>
        </p:nvSpPr>
        <p:spPr/>
        <p:txBody>
          <a:bodyPr/>
          <a:lstStyle/>
          <a:p>
            <a:fld id="{FECC332B-882E-4129-ABBA-696D76EBE626}" type="slidenum">
              <a:rPr lang="en-US" smtClean="0"/>
              <a:t>55</a:t>
            </a:fld>
            <a:endParaRPr lang="en-US"/>
          </a:p>
        </p:txBody>
      </p:sp>
      <p:sp>
        <p:nvSpPr>
          <p:cNvPr id="3" name="Oval Callout 2"/>
          <p:cNvSpPr/>
          <p:nvPr/>
        </p:nvSpPr>
        <p:spPr>
          <a:xfrm>
            <a:off x="3722061" y="1133311"/>
            <a:ext cx="5254171" cy="2075625"/>
          </a:xfrm>
          <a:prstGeom prst="wedgeEllipseCallou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a:t>কেও </a:t>
            </a:r>
            <a:r>
              <a:rPr lang="en-US" dirty="0" err="1"/>
              <a:t>যদি</a:t>
            </a:r>
            <a:r>
              <a:rPr lang="en-US" dirty="0"/>
              <a:t> </a:t>
            </a:r>
            <a:r>
              <a:rPr lang="en-US" dirty="0" err="1"/>
              <a:t>ব্যভিচারের</a:t>
            </a:r>
            <a:r>
              <a:rPr lang="en-US" dirty="0"/>
              <a:t>  </a:t>
            </a:r>
            <a:r>
              <a:rPr lang="en-US" dirty="0" err="1"/>
              <a:t>মিথ্যা</a:t>
            </a:r>
            <a:r>
              <a:rPr lang="en-US" dirty="0"/>
              <a:t> </a:t>
            </a:r>
            <a:r>
              <a:rPr lang="en-US" dirty="0" err="1"/>
              <a:t>অপবাদ</a:t>
            </a:r>
            <a:r>
              <a:rPr lang="en-US" dirty="0"/>
              <a:t> </a:t>
            </a:r>
            <a:r>
              <a:rPr lang="en-US" dirty="0" err="1"/>
              <a:t>দেয়</a:t>
            </a:r>
            <a:r>
              <a:rPr lang="en-US" dirty="0"/>
              <a:t>??</a:t>
            </a:r>
          </a:p>
        </p:txBody>
      </p:sp>
    </p:spTree>
    <p:extLst>
      <p:ext uri="{BB962C8B-B14F-4D97-AF65-F5344CB8AC3E}">
        <p14:creationId xmlns:p14="http://schemas.microsoft.com/office/powerpoint/2010/main" val="2675905170"/>
      </p:ext>
    </p:extLst>
  </p:cSld>
  <p:clrMapOvr>
    <a:masterClrMapping/>
  </p:clrMapOvr>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p:cNvSpPr>
            <a:spLocks noGrp="1"/>
          </p:cNvSpPr>
          <p:nvPr>
            <p:ph type="sldNum" sz="quarter" idx="12"/>
          </p:nvPr>
        </p:nvSpPr>
        <p:spPr/>
        <p:txBody>
          <a:bodyPr/>
          <a:lstStyle/>
          <a:p>
            <a:fld id="{FECC332B-882E-4129-ABBA-696D76EBE626}" type="slidenum">
              <a:rPr lang="en-US" smtClean="0"/>
              <a:t>56</a:t>
            </a:fld>
            <a:endParaRPr lang="en-US"/>
          </a:p>
        </p:txBody>
      </p:sp>
      <p:sp>
        <p:nvSpPr>
          <p:cNvPr id="3" name="Oval Callout 2"/>
          <p:cNvSpPr/>
          <p:nvPr/>
        </p:nvSpPr>
        <p:spPr>
          <a:xfrm>
            <a:off x="2367110" y="1579082"/>
            <a:ext cx="8650514" cy="2714171"/>
          </a:xfrm>
          <a:prstGeom prst="wedgeEllipseCallou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err="1"/>
              <a:t>সূরা</a:t>
            </a:r>
            <a:r>
              <a:rPr lang="en-US" dirty="0"/>
              <a:t> </a:t>
            </a:r>
            <a:r>
              <a:rPr lang="en-US" dirty="0" err="1"/>
              <a:t>আন</a:t>
            </a:r>
            <a:r>
              <a:rPr lang="en-US" dirty="0"/>
              <a:t> </a:t>
            </a:r>
            <a:r>
              <a:rPr lang="en-US" dirty="0" err="1"/>
              <a:t>নুর</a:t>
            </a:r>
            <a:r>
              <a:rPr lang="en-US" dirty="0"/>
              <a:t> (২৪:৪) </a:t>
            </a:r>
            <a:r>
              <a:rPr lang="en-US" dirty="0" err="1"/>
              <a:t>যারা</a:t>
            </a:r>
            <a:r>
              <a:rPr lang="en-US" dirty="0"/>
              <a:t> </a:t>
            </a:r>
            <a:r>
              <a:rPr lang="en-US" dirty="0" err="1"/>
              <a:t>সতী</a:t>
            </a:r>
            <a:r>
              <a:rPr lang="en-US" dirty="0"/>
              <a:t> </a:t>
            </a:r>
            <a:r>
              <a:rPr lang="en-US" dirty="0" err="1"/>
              <a:t>সাধ্বী</a:t>
            </a:r>
            <a:r>
              <a:rPr lang="en-US" dirty="0"/>
              <a:t> </a:t>
            </a:r>
            <a:r>
              <a:rPr lang="en-US" dirty="0" err="1"/>
              <a:t>নারীদের</a:t>
            </a:r>
            <a:r>
              <a:rPr lang="en-US" dirty="0"/>
              <a:t> </a:t>
            </a:r>
            <a:r>
              <a:rPr lang="en-US" dirty="0" err="1"/>
              <a:t>ওপর</a:t>
            </a:r>
            <a:r>
              <a:rPr lang="en-US" dirty="0"/>
              <a:t> </a:t>
            </a:r>
            <a:r>
              <a:rPr lang="en-US" dirty="0" err="1"/>
              <a:t>অপবাদ</a:t>
            </a:r>
            <a:r>
              <a:rPr lang="en-US" dirty="0"/>
              <a:t> </a:t>
            </a:r>
            <a:r>
              <a:rPr lang="en-US" dirty="0" err="1"/>
              <a:t>আরোপ</a:t>
            </a:r>
            <a:r>
              <a:rPr lang="en-US" dirty="0"/>
              <a:t> </a:t>
            </a:r>
            <a:r>
              <a:rPr lang="en-US" dirty="0" err="1"/>
              <a:t>করবে</a:t>
            </a:r>
            <a:r>
              <a:rPr lang="en-US" dirty="0"/>
              <a:t>, </a:t>
            </a:r>
            <a:r>
              <a:rPr lang="en-US" dirty="0" err="1"/>
              <a:t>অতপর</a:t>
            </a:r>
            <a:r>
              <a:rPr lang="en-US" dirty="0"/>
              <a:t> </a:t>
            </a:r>
            <a:r>
              <a:rPr lang="en-US" dirty="0" err="1"/>
              <a:t>এর</a:t>
            </a:r>
            <a:r>
              <a:rPr lang="en-US" dirty="0"/>
              <a:t> </a:t>
            </a:r>
            <a:r>
              <a:rPr lang="en-US" dirty="0" err="1"/>
              <a:t>স্বপক্ষে</a:t>
            </a:r>
            <a:r>
              <a:rPr lang="en-US" dirty="0"/>
              <a:t> </a:t>
            </a:r>
            <a:r>
              <a:rPr lang="en-US" dirty="0" err="1"/>
              <a:t>চারজন</a:t>
            </a:r>
            <a:r>
              <a:rPr lang="en-US" dirty="0"/>
              <a:t> </a:t>
            </a:r>
            <a:r>
              <a:rPr lang="en-US" dirty="0" err="1"/>
              <a:t>সাক্ষী</a:t>
            </a:r>
            <a:r>
              <a:rPr lang="en-US" dirty="0"/>
              <a:t> </a:t>
            </a:r>
            <a:r>
              <a:rPr lang="en-US" dirty="0" err="1"/>
              <a:t>হাজির</a:t>
            </a:r>
            <a:r>
              <a:rPr lang="en-US" dirty="0"/>
              <a:t> </a:t>
            </a:r>
            <a:r>
              <a:rPr lang="en-US" dirty="0" err="1"/>
              <a:t>করতে</a:t>
            </a:r>
            <a:r>
              <a:rPr lang="en-US" dirty="0"/>
              <a:t> </a:t>
            </a:r>
            <a:r>
              <a:rPr lang="en-US" dirty="0" err="1"/>
              <a:t>পারবে</a:t>
            </a:r>
            <a:r>
              <a:rPr lang="en-US" dirty="0"/>
              <a:t> </a:t>
            </a:r>
            <a:r>
              <a:rPr lang="en-US" dirty="0" err="1"/>
              <a:t>না</a:t>
            </a:r>
            <a:r>
              <a:rPr lang="en-US" dirty="0"/>
              <a:t>, </a:t>
            </a:r>
            <a:r>
              <a:rPr lang="en-US" dirty="0" err="1"/>
              <a:t>তাদেরও</a:t>
            </a:r>
            <a:r>
              <a:rPr lang="en-US" dirty="0"/>
              <a:t> </a:t>
            </a:r>
            <a:r>
              <a:rPr lang="en-US" dirty="0" err="1"/>
              <a:t>আশিটি</a:t>
            </a:r>
            <a:r>
              <a:rPr lang="en-US" dirty="0"/>
              <a:t> </a:t>
            </a:r>
            <a:r>
              <a:rPr lang="en-US" dirty="0" err="1"/>
              <a:t>করে</a:t>
            </a:r>
            <a:r>
              <a:rPr lang="en-US" dirty="0"/>
              <a:t> </a:t>
            </a:r>
            <a:r>
              <a:rPr lang="en-US" dirty="0" err="1"/>
              <a:t>বেত্রাঘাত</a:t>
            </a:r>
            <a:r>
              <a:rPr lang="en-US" dirty="0"/>
              <a:t> </a:t>
            </a:r>
            <a:r>
              <a:rPr lang="en-US" dirty="0" err="1"/>
              <a:t>করবে</a:t>
            </a:r>
            <a:r>
              <a:rPr lang="en-US" dirty="0"/>
              <a:t> </a:t>
            </a:r>
            <a:r>
              <a:rPr lang="en-US" dirty="0" err="1"/>
              <a:t>এবং</a:t>
            </a:r>
            <a:r>
              <a:rPr lang="en-US" dirty="0"/>
              <a:t> </a:t>
            </a:r>
            <a:r>
              <a:rPr lang="en-US" dirty="0" err="1"/>
              <a:t>আর</a:t>
            </a:r>
            <a:r>
              <a:rPr lang="en-US" dirty="0"/>
              <a:t> </a:t>
            </a:r>
            <a:r>
              <a:rPr lang="en-US" dirty="0" err="1"/>
              <a:t>কক্ষনো</a:t>
            </a:r>
            <a:r>
              <a:rPr lang="en-US" dirty="0"/>
              <a:t> </a:t>
            </a:r>
            <a:r>
              <a:rPr lang="en-US" dirty="0" err="1"/>
              <a:t>তাদের</a:t>
            </a:r>
            <a:r>
              <a:rPr lang="en-US" dirty="0"/>
              <a:t> </a:t>
            </a:r>
            <a:r>
              <a:rPr lang="en-US" dirty="0" err="1"/>
              <a:t>সাক্ষ্য</a:t>
            </a:r>
            <a:r>
              <a:rPr lang="en-US" dirty="0"/>
              <a:t> </a:t>
            </a:r>
            <a:r>
              <a:rPr lang="en-US" dirty="0" err="1"/>
              <a:t>গ্রহন</a:t>
            </a:r>
            <a:r>
              <a:rPr lang="en-US" dirty="0"/>
              <a:t> </a:t>
            </a:r>
            <a:r>
              <a:rPr lang="en-US" dirty="0" err="1"/>
              <a:t>করবে</a:t>
            </a:r>
            <a:r>
              <a:rPr lang="en-US" dirty="0"/>
              <a:t> </a:t>
            </a:r>
            <a:r>
              <a:rPr lang="en-US" dirty="0" err="1"/>
              <a:t>না</a:t>
            </a:r>
            <a:r>
              <a:rPr lang="en-US" dirty="0"/>
              <a:t>…</a:t>
            </a:r>
          </a:p>
        </p:txBody>
      </p:sp>
    </p:spTree>
    <p:extLst>
      <p:ext uri="{BB962C8B-B14F-4D97-AF65-F5344CB8AC3E}">
        <p14:creationId xmlns:p14="http://schemas.microsoft.com/office/powerpoint/2010/main" val="2345452660"/>
      </p:ext>
    </p:extLst>
  </p:cSld>
  <p:clrMapOvr>
    <a:masterClrMapping/>
  </p:clrMapOvr>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p:cNvSpPr>
            <a:spLocks noGrp="1"/>
          </p:cNvSpPr>
          <p:nvPr>
            <p:ph type="sldNum" sz="quarter" idx="12"/>
          </p:nvPr>
        </p:nvSpPr>
        <p:spPr/>
        <p:txBody>
          <a:bodyPr/>
          <a:lstStyle/>
          <a:p>
            <a:fld id="{FECC332B-882E-4129-ABBA-696D76EBE626}" type="slidenum">
              <a:rPr lang="en-US" smtClean="0"/>
              <a:t>57</a:t>
            </a:fld>
            <a:endParaRPr lang="en-US"/>
          </a:p>
        </p:txBody>
      </p:sp>
      <p:sp>
        <p:nvSpPr>
          <p:cNvPr id="3" name="Oval Callout 2"/>
          <p:cNvSpPr/>
          <p:nvPr/>
        </p:nvSpPr>
        <p:spPr>
          <a:xfrm>
            <a:off x="3722061" y="1133311"/>
            <a:ext cx="5254171" cy="2075625"/>
          </a:xfrm>
          <a:prstGeom prst="wedgeEllipseCallou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err="1"/>
              <a:t>কেসাস</a:t>
            </a:r>
            <a:r>
              <a:rPr lang="en-US" dirty="0"/>
              <a:t> </a:t>
            </a:r>
            <a:r>
              <a:rPr lang="en-US" dirty="0" err="1"/>
              <a:t>কি</a:t>
            </a:r>
            <a:r>
              <a:rPr lang="en-US" dirty="0"/>
              <a:t>, </a:t>
            </a:r>
            <a:r>
              <a:rPr lang="en-US" dirty="0" err="1"/>
              <a:t>এই</a:t>
            </a:r>
            <a:r>
              <a:rPr lang="en-US" dirty="0"/>
              <a:t> </a:t>
            </a:r>
            <a:r>
              <a:rPr lang="en-US" dirty="0" err="1"/>
              <a:t>ব্যাপারে</a:t>
            </a:r>
            <a:r>
              <a:rPr lang="en-US" dirty="0"/>
              <a:t> </a:t>
            </a:r>
            <a:r>
              <a:rPr lang="en-US" dirty="0" err="1"/>
              <a:t>শরিয়া</a:t>
            </a:r>
            <a:r>
              <a:rPr lang="en-US" dirty="0"/>
              <a:t> </a:t>
            </a:r>
            <a:r>
              <a:rPr lang="en-US" dirty="0" err="1"/>
              <a:t>আইন</a:t>
            </a:r>
            <a:r>
              <a:rPr lang="en-US" dirty="0"/>
              <a:t> </a:t>
            </a:r>
            <a:r>
              <a:rPr lang="en-US" dirty="0" err="1"/>
              <a:t>কি</a:t>
            </a:r>
            <a:r>
              <a:rPr lang="en-US" dirty="0"/>
              <a:t> </a:t>
            </a:r>
            <a:r>
              <a:rPr lang="en-US" dirty="0" err="1"/>
              <a:t>বলে</a:t>
            </a:r>
            <a:r>
              <a:rPr lang="en-US" dirty="0"/>
              <a:t> ??</a:t>
            </a:r>
          </a:p>
        </p:txBody>
      </p:sp>
    </p:spTree>
    <p:extLst>
      <p:ext uri="{BB962C8B-B14F-4D97-AF65-F5344CB8AC3E}">
        <p14:creationId xmlns:p14="http://schemas.microsoft.com/office/powerpoint/2010/main" val="750550010"/>
      </p:ext>
    </p:extLst>
  </p:cSld>
  <p:clrMapOvr>
    <a:masterClrMapping/>
  </p:clrMapOvr>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p:cNvSpPr>
            <a:spLocks noGrp="1"/>
          </p:cNvSpPr>
          <p:nvPr>
            <p:ph type="sldNum" sz="quarter" idx="12"/>
          </p:nvPr>
        </p:nvSpPr>
        <p:spPr/>
        <p:txBody>
          <a:bodyPr/>
          <a:lstStyle/>
          <a:p>
            <a:fld id="{FECC332B-882E-4129-ABBA-696D76EBE626}" type="slidenum">
              <a:rPr lang="en-US" smtClean="0"/>
              <a:t>58</a:t>
            </a:fld>
            <a:endParaRPr lang="en-US"/>
          </a:p>
        </p:txBody>
      </p:sp>
      <p:sp>
        <p:nvSpPr>
          <p:cNvPr id="3" name="Oval Callout 2"/>
          <p:cNvSpPr/>
          <p:nvPr/>
        </p:nvSpPr>
        <p:spPr>
          <a:xfrm>
            <a:off x="2272766" y="112487"/>
            <a:ext cx="7576458" cy="3352800"/>
          </a:xfrm>
          <a:prstGeom prst="wedgeEllipseCallout">
            <a:avLst/>
          </a:prstGeom>
        </p:spPr>
        <p:style>
          <a:lnRef idx="3">
            <a:schemeClr val="lt1"/>
          </a:lnRef>
          <a:fillRef idx="1">
            <a:schemeClr val="accent6"/>
          </a:fillRef>
          <a:effectRef idx="1">
            <a:schemeClr val="accent6"/>
          </a:effectRef>
          <a:fontRef idx="minor">
            <a:schemeClr val="lt1"/>
          </a:fontRef>
        </p:style>
        <p:txBody>
          <a:bodyPr rtlCol="0" anchor="ctr"/>
          <a:lstStyle/>
          <a:p>
            <a:pPr algn="ctr"/>
            <a:r>
              <a:rPr lang="en-US" dirty="0" err="1"/>
              <a:t>সূরা</a:t>
            </a:r>
            <a:r>
              <a:rPr lang="en-US" dirty="0"/>
              <a:t> </a:t>
            </a:r>
            <a:r>
              <a:rPr lang="en-US" dirty="0" err="1"/>
              <a:t>আল</a:t>
            </a:r>
            <a:r>
              <a:rPr lang="en-US" dirty="0"/>
              <a:t> </a:t>
            </a:r>
            <a:r>
              <a:rPr lang="en-US" dirty="0" err="1"/>
              <a:t>মায়েদা</a:t>
            </a:r>
            <a:r>
              <a:rPr lang="en-US" dirty="0"/>
              <a:t> (৫:৪৫) আমি (</a:t>
            </a:r>
            <a:r>
              <a:rPr lang="en-US" dirty="0" err="1"/>
              <a:t>আল্লাহ</a:t>
            </a:r>
            <a:r>
              <a:rPr lang="en-US" dirty="0"/>
              <a:t> ) </a:t>
            </a:r>
            <a:r>
              <a:rPr lang="en-US" dirty="0" err="1"/>
              <a:t>মুসার</a:t>
            </a:r>
            <a:r>
              <a:rPr lang="en-US" dirty="0"/>
              <a:t> </a:t>
            </a:r>
            <a:r>
              <a:rPr lang="en-US" dirty="0" err="1"/>
              <a:t>কাছে</a:t>
            </a:r>
            <a:r>
              <a:rPr lang="en-US" dirty="0"/>
              <a:t>  </a:t>
            </a:r>
            <a:r>
              <a:rPr lang="en-US" dirty="0" err="1"/>
              <a:t>মুসার</a:t>
            </a:r>
            <a:r>
              <a:rPr lang="en-US" dirty="0"/>
              <a:t> </a:t>
            </a:r>
            <a:r>
              <a:rPr lang="en-US" dirty="0" err="1"/>
              <a:t>কাছে</a:t>
            </a:r>
            <a:r>
              <a:rPr lang="en-US" dirty="0"/>
              <a:t> </a:t>
            </a:r>
            <a:r>
              <a:rPr lang="en-US" dirty="0" err="1"/>
              <a:t>নাজিল</a:t>
            </a:r>
            <a:r>
              <a:rPr lang="en-US" dirty="0"/>
              <a:t>  </a:t>
            </a:r>
            <a:r>
              <a:rPr lang="en-US" dirty="0" err="1"/>
              <a:t>করেছিলাম</a:t>
            </a:r>
            <a:r>
              <a:rPr lang="en-US" dirty="0"/>
              <a:t>- </a:t>
            </a:r>
            <a:r>
              <a:rPr lang="en-US" dirty="0" err="1"/>
              <a:t>প্রত্যেক</a:t>
            </a:r>
            <a:r>
              <a:rPr lang="en-US" dirty="0"/>
              <a:t> </a:t>
            </a:r>
            <a:r>
              <a:rPr lang="en-US" dirty="0" err="1"/>
              <a:t>জানের</a:t>
            </a:r>
            <a:r>
              <a:rPr lang="en-US" dirty="0"/>
              <a:t> </a:t>
            </a:r>
            <a:r>
              <a:rPr lang="en-US" dirty="0" err="1"/>
              <a:t>বদলে</a:t>
            </a:r>
            <a:r>
              <a:rPr lang="en-US" dirty="0"/>
              <a:t> </a:t>
            </a:r>
            <a:r>
              <a:rPr lang="en-US" dirty="0" err="1"/>
              <a:t>জান</a:t>
            </a:r>
            <a:r>
              <a:rPr lang="en-US" dirty="0"/>
              <a:t>, </a:t>
            </a:r>
            <a:r>
              <a:rPr lang="en-US" dirty="0" err="1"/>
              <a:t>চোখের</a:t>
            </a:r>
            <a:r>
              <a:rPr lang="en-US" dirty="0"/>
              <a:t> </a:t>
            </a:r>
            <a:r>
              <a:rPr lang="en-US" dirty="0" err="1"/>
              <a:t>বদলে</a:t>
            </a:r>
            <a:r>
              <a:rPr lang="en-US" dirty="0"/>
              <a:t> </a:t>
            </a:r>
            <a:r>
              <a:rPr lang="en-US" dirty="0" err="1"/>
              <a:t>চোখ</a:t>
            </a:r>
            <a:r>
              <a:rPr lang="en-US" dirty="0"/>
              <a:t>, </a:t>
            </a:r>
            <a:r>
              <a:rPr lang="en-US" dirty="0" err="1"/>
              <a:t>নাকের</a:t>
            </a:r>
            <a:r>
              <a:rPr lang="en-US" dirty="0"/>
              <a:t> </a:t>
            </a:r>
            <a:r>
              <a:rPr lang="en-US" dirty="0" err="1"/>
              <a:t>বদলে</a:t>
            </a:r>
            <a:r>
              <a:rPr lang="en-US" dirty="0"/>
              <a:t> </a:t>
            </a:r>
            <a:r>
              <a:rPr lang="en-US" dirty="0" err="1"/>
              <a:t>নাক</a:t>
            </a:r>
            <a:r>
              <a:rPr lang="en-US" dirty="0"/>
              <a:t>, </a:t>
            </a:r>
            <a:r>
              <a:rPr lang="en-US" dirty="0" err="1"/>
              <a:t>কানের</a:t>
            </a:r>
            <a:r>
              <a:rPr lang="en-US" dirty="0"/>
              <a:t> </a:t>
            </a:r>
            <a:r>
              <a:rPr lang="en-US" dirty="0" err="1"/>
              <a:t>বদলে</a:t>
            </a:r>
            <a:r>
              <a:rPr lang="en-US" dirty="0"/>
              <a:t> </a:t>
            </a:r>
            <a:r>
              <a:rPr lang="en-US" dirty="0" err="1"/>
              <a:t>কান</a:t>
            </a:r>
            <a:r>
              <a:rPr lang="en-US" dirty="0"/>
              <a:t>, </a:t>
            </a:r>
            <a:r>
              <a:rPr lang="en-US" dirty="0" err="1"/>
              <a:t>দাঁতের</a:t>
            </a:r>
            <a:r>
              <a:rPr lang="en-US" dirty="0"/>
              <a:t> </a:t>
            </a:r>
            <a:r>
              <a:rPr lang="en-US" dirty="0" err="1"/>
              <a:t>বদলে</a:t>
            </a:r>
            <a:r>
              <a:rPr lang="en-US" dirty="0"/>
              <a:t> </a:t>
            </a:r>
            <a:r>
              <a:rPr lang="en-US" dirty="0" err="1"/>
              <a:t>দাঁত</a:t>
            </a:r>
            <a:r>
              <a:rPr lang="en-US" dirty="0"/>
              <a:t> , </a:t>
            </a:r>
            <a:r>
              <a:rPr lang="en-US" dirty="0" err="1"/>
              <a:t>যখমটাই</a:t>
            </a:r>
            <a:r>
              <a:rPr lang="en-US" dirty="0"/>
              <a:t> </a:t>
            </a:r>
            <a:r>
              <a:rPr lang="en-US" dirty="0" err="1"/>
              <a:t>কিন্তু</a:t>
            </a:r>
            <a:r>
              <a:rPr lang="en-US" dirty="0"/>
              <a:t> </a:t>
            </a:r>
            <a:r>
              <a:rPr lang="en-US" dirty="0" err="1"/>
              <a:t>আসল</a:t>
            </a:r>
            <a:r>
              <a:rPr lang="en-US" dirty="0"/>
              <a:t> </a:t>
            </a:r>
            <a:r>
              <a:rPr lang="en-US" dirty="0" err="1"/>
              <a:t>দন্ড</a:t>
            </a:r>
            <a:r>
              <a:rPr lang="en-US" dirty="0"/>
              <a:t>; </a:t>
            </a:r>
            <a:r>
              <a:rPr lang="en-US" dirty="0" err="1"/>
              <a:t>অবশ্য</a:t>
            </a:r>
            <a:r>
              <a:rPr lang="en-US" dirty="0"/>
              <a:t> (</a:t>
            </a:r>
            <a:r>
              <a:rPr lang="en-US" dirty="0" err="1"/>
              <a:t>বাদী</a:t>
            </a:r>
            <a:r>
              <a:rPr lang="en-US" dirty="0"/>
              <a:t> </a:t>
            </a:r>
            <a:r>
              <a:rPr lang="en-US" dirty="0" err="1"/>
              <a:t>পক্ষের</a:t>
            </a:r>
            <a:r>
              <a:rPr lang="en-US" dirty="0"/>
              <a:t>) </a:t>
            </a:r>
            <a:r>
              <a:rPr lang="en-US" dirty="0" err="1"/>
              <a:t>কেউ</a:t>
            </a:r>
            <a:r>
              <a:rPr lang="en-US" dirty="0"/>
              <a:t> </a:t>
            </a:r>
            <a:r>
              <a:rPr lang="en-US" dirty="0" err="1"/>
              <a:t>যদি</a:t>
            </a:r>
            <a:r>
              <a:rPr lang="en-US" dirty="0"/>
              <a:t> </a:t>
            </a:r>
            <a:r>
              <a:rPr lang="en-US" dirty="0" err="1"/>
              <a:t>এই</a:t>
            </a:r>
            <a:r>
              <a:rPr lang="en-US" dirty="0"/>
              <a:t> </a:t>
            </a:r>
            <a:r>
              <a:rPr lang="en-US" dirty="0" err="1"/>
              <a:t>দন্ড</a:t>
            </a:r>
            <a:r>
              <a:rPr lang="en-US" dirty="0"/>
              <a:t> </a:t>
            </a:r>
            <a:r>
              <a:rPr lang="en-US" dirty="0" err="1"/>
              <a:t>মাফ</a:t>
            </a:r>
            <a:r>
              <a:rPr lang="en-US" dirty="0"/>
              <a:t> </a:t>
            </a:r>
            <a:r>
              <a:rPr lang="en-US" dirty="0" err="1"/>
              <a:t>করে</a:t>
            </a:r>
            <a:r>
              <a:rPr lang="en-US" dirty="0"/>
              <a:t> </a:t>
            </a:r>
            <a:r>
              <a:rPr lang="en-US" dirty="0" err="1"/>
              <a:t>দিতে</a:t>
            </a:r>
            <a:r>
              <a:rPr lang="en-US" dirty="0"/>
              <a:t> </a:t>
            </a:r>
            <a:r>
              <a:rPr lang="en-US" dirty="0" err="1"/>
              <a:t>চায়</a:t>
            </a:r>
            <a:r>
              <a:rPr lang="en-US" dirty="0"/>
              <a:t>, </a:t>
            </a:r>
            <a:r>
              <a:rPr lang="en-US" dirty="0" err="1"/>
              <a:t>তাহলে</a:t>
            </a:r>
            <a:r>
              <a:rPr lang="en-US" dirty="0"/>
              <a:t> </a:t>
            </a:r>
            <a:r>
              <a:rPr lang="en-US" dirty="0" err="1"/>
              <a:t>তা</a:t>
            </a:r>
            <a:r>
              <a:rPr lang="en-US" dirty="0"/>
              <a:t> </a:t>
            </a:r>
            <a:r>
              <a:rPr lang="en-US" dirty="0" err="1"/>
              <a:t>তার</a:t>
            </a:r>
            <a:r>
              <a:rPr lang="en-US" dirty="0"/>
              <a:t> </a:t>
            </a:r>
            <a:r>
              <a:rPr lang="en-US" dirty="0" err="1"/>
              <a:t>নিজের</a:t>
            </a:r>
            <a:r>
              <a:rPr lang="en-US" dirty="0"/>
              <a:t> </a:t>
            </a:r>
            <a:r>
              <a:rPr lang="en-US" dirty="0" err="1"/>
              <a:t>গুনাহ</a:t>
            </a:r>
            <a:r>
              <a:rPr lang="en-US" dirty="0"/>
              <a:t> </a:t>
            </a:r>
            <a:r>
              <a:rPr lang="en-US" dirty="0" err="1"/>
              <a:t>এর</a:t>
            </a:r>
            <a:r>
              <a:rPr lang="en-US" dirty="0"/>
              <a:t> </a:t>
            </a:r>
            <a:r>
              <a:rPr lang="en-US" dirty="0" err="1"/>
              <a:t>ক্ষতিপূরণ</a:t>
            </a:r>
            <a:r>
              <a:rPr lang="en-US" dirty="0"/>
              <a:t> </a:t>
            </a:r>
            <a:r>
              <a:rPr lang="en-US" dirty="0" err="1"/>
              <a:t>হিসাবে</a:t>
            </a:r>
            <a:r>
              <a:rPr lang="en-US" dirty="0"/>
              <a:t> </a:t>
            </a:r>
            <a:r>
              <a:rPr lang="en-US" dirty="0" err="1"/>
              <a:t>বিবেচিত</a:t>
            </a:r>
            <a:r>
              <a:rPr lang="en-US" dirty="0"/>
              <a:t> </a:t>
            </a:r>
            <a:r>
              <a:rPr lang="en-US" dirty="0" err="1"/>
              <a:t>হবে</a:t>
            </a:r>
            <a:r>
              <a:rPr lang="en-US" dirty="0"/>
              <a:t>।  </a:t>
            </a:r>
          </a:p>
        </p:txBody>
      </p:sp>
    </p:spTree>
    <p:extLst>
      <p:ext uri="{BB962C8B-B14F-4D97-AF65-F5344CB8AC3E}">
        <p14:creationId xmlns:p14="http://schemas.microsoft.com/office/powerpoint/2010/main" val="2651154947"/>
      </p:ext>
    </p:extLst>
  </p:cSld>
  <p:clrMapOvr>
    <a:masterClrMapping/>
  </p:clrMapOvr>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p:cNvSpPr>
            <a:spLocks noGrp="1"/>
          </p:cNvSpPr>
          <p:nvPr>
            <p:ph type="sldNum" sz="quarter" idx="12"/>
          </p:nvPr>
        </p:nvSpPr>
        <p:spPr/>
        <p:txBody>
          <a:bodyPr/>
          <a:lstStyle/>
          <a:p>
            <a:fld id="{FECC332B-882E-4129-ABBA-696D76EBE626}" type="slidenum">
              <a:rPr lang="en-US" smtClean="0"/>
              <a:t>59</a:t>
            </a:fld>
            <a:endParaRPr lang="en-US"/>
          </a:p>
        </p:txBody>
      </p:sp>
      <p:sp>
        <p:nvSpPr>
          <p:cNvPr id="3" name="Oval Callout 2"/>
          <p:cNvSpPr/>
          <p:nvPr/>
        </p:nvSpPr>
        <p:spPr>
          <a:xfrm>
            <a:off x="2245871" y="228599"/>
            <a:ext cx="8740376" cy="3563471"/>
          </a:xfrm>
          <a:prstGeom prst="wedgeEllipseCallout">
            <a:avLst/>
          </a:prstGeom>
        </p:spPr>
        <p:style>
          <a:lnRef idx="3">
            <a:schemeClr val="lt1"/>
          </a:lnRef>
          <a:fillRef idx="1">
            <a:schemeClr val="accent6"/>
          </a:fillRef>
          <a:effectRef idx="1">
            <a:schemeClr val="accent6"/>
          </a:effectRef>
          <a:fontRef idx="minor">
            <a:schemeClr val="lt1"/>
          </a:fontRef>
        </p:style>
        <p:txBody>
          <a:bodyPr rtlCol="0" anchor="ctr"/>
          <a:lstStyle/>
          <a:p>
            <a:pPr algn="ctr"/>
            <a:r>
              <a:rPr lang="en-US" dirty="0" err="1"/>
              <a:t>সূরা</a:t>
            </a:r>
            <a:r>
              <a:rPr lang="en-US" dirty="0"/>
              <a:t> </a:t>
            </a:r>
            <a:r>
              <a:rPr lang="en-US" dirty="0" err="1"/>
              <a:t>আল</a:t>
            </a:r>
            <a:r>
              <a:rPr lang="en-US" dirty="0"/>
              <a:t> </a:t>
            </a:r>
            <a:r>
              <a:rPr lang="en-US" dirty="0" err="1"/>
              <a:t>বাকারা</a:t>
            </a:r>
            <a:r>
              <a:rPr lang="en-US" dirty="0"/>
              <a:t> (২:১৭৮) </a:t>
            </a:r>
            <a:r>
              <a:rPr lang="en-US" dirty="0" err="1"/>
              <a:t>হে</a:t>
            </a:r>
            <a:r>
              <a:rPr lang="en-US" dirty="0"/>
              <a:t> </a:t>
            </a:r>
            <a:r>
              <a:rPr lang="en-US" dirty="0" err="1"/>
              <a:t>মানুষ</a:t>
            </a:r>
            <a:r>
              <a:rPr lang="en-US" dirty="0"/>
              <a:t>, </a:t>
            </a:r>
            <a:r>
              <a:rPr lang="en-US" dirty="0" err="1"/>
              <a:t>তোমরা</a:t>
            </a:r>
            <a:r>
              <a:rPr lang="en-US" dirty="0"/>
              <a:t> </a:t>
            </a:r>
            <a:r>
              <a:rPr lang="en-US" dirty="0" err="1"/>
              <a:t>যারা</a:t>
            </a:r>
            <a:r>
              <a:rPr lang="en-US" dirty="0"/>
              <a:t> </a:t>
            </a:r>
            <a:r>
              <a:rPr lang="en-US" dirty="0" err="1"/>
              <a:t>ঈমান</a:t>
            </a:r>
            <a:r>
              <a:rPr lang="en-US" dirty="0"/>
              <a:t> </a:t>
            </a:r>
            <a:r>
              <a:rPr lang="en-US" dirty="0" err="1"/>
              <a:t>এনেছো</a:t>
            </a:r>
            <a:r>
              <a:rPr lang="en-US" dirty="0"/>
              <a:t>,  </a:t>
            </a:r>
            <a:r>
              <a:rPr lang="en-US" dirty="0" err="1"/>
              <a:t>তোমাদের</a:t>
            </a:r>
            <a:r>
              <a:rPr lang="en-US" dirty="0"/>
              <a:t> </a:t>
            </a:r>
            <a:r>
              <a:rPr lang="en-US" dirty="0" err="1"/>
              <a:t>জন্য</a:t>
            </a:r>
            <a:r>
              <a:rPr lang="en-US" dirty="0"/>
              <a:t> ‘</a:t>
            </a:r>
            <a:r>
              <a:rPr lang="en-US" dirty="0" err="1"/>
              <a:t>কেসাস</a:t>
            </a:r>
            <a:r>
              <a:rPr lang="en-US" dirty="0"/>
              <a:t>’ </a:t>
            </a:r>
            <a:r>
              <a:rPr lang="en-US" dirty="0" err="1"/>
              <a:t>প্রয়োগকে</a:t>
            </a:r>
            <a:r>
              <a:rPr lang="en-US" dirty="0"/>
              <a:t> </a:t>
            </a:r>
            <a:r>
              <a:rPr lang="en-US" dirty="0" err="1"/>
              <a:t>ফরয</a:t>
            </a:r>
            <a:r>
              <a:rPr lang="en-US" dirty="0"/>
              <a:t> </a:t>
            </a:r>
            <a:r>
              <a:rPr lang="en-US" dirty="0" err="1"/>
              <a:t>করে</a:t>
            </a:r>
            <a:r>
              <a:rPr lang="en-US" dirty="0"/>
              <a:t> </a:t>
            </a:r>
            <a:r>
              <a:rPr lang="en-US" dirty="0" err="1"/>
              <a:t>দেয়া</a:t>
            </a:r>
            <a:r>
              <a:rPr lang="en-US" dirty="0"/>
              <a:t> </a:t>
            </a:r>
            <a:r>
              <a:rPr lang="en-US" dirty="0" err="1"/>
              <a:t>হয়েছে</a:t>
            </a:r>
            <a:r>
              <a:rPr lang="en-US" dirty="0"/>
              <a:t>,…। </a:t>
            </a:r>
            <a:r>
              <a:rPr lang="en-US" dirty="0" err="1"/>
              <a:t>যাকে</a:t>
            </a:r>
            <a:r>
              <a:rPr lang="en-US" dirty="0"/>
              <a:t> </a:t>
            </a:r>
            <a:r>
              <a:rPr lang="en-US" dirty="0" err="1"/>
              <a:t>হত্যা</a:t>
            </a:r>
            <a:r>
              <a:rPr lang="en-US" dirty="0"/>
              <a:t> </a:t>
            </a:r>
            <a:r>
              <a:rPr lang="en-US" dirty="0" err="1"/>
              <a:t>করা</a:t>
            </a:r>
            <a:r>
              <a:rPr lang="en-US" dirty="0"/>
              <a:t> </a:t>
            </a:r>
            <a:r>
              <a:rPr lang="en-US" dirty="0" err="1"/>
              <a:t>হয়েছে</a:t>
            </a:r>
            <a:r>
              <a:rPr lang="en-US" dirty="0"/>
              <a:t> </a:t>
            </a:r>
            <a:r>
              <a:rPr lang="en-US" dirty="0" err="1"/>
              <a:t>তার</a:t>
            </a:r>
            <a:r>
              <a:rPr lang="en-US" dirty="0"/>
              <a:t> (</a:t>
            </a:r>
            <a:r>
              <a:rPr lang="en-US" dirty="0" err="1"/>
              <a:t>পরিবার</a:t>
            </a:r>
            <a:r>
              <a:rPr lang="en-US" dirty="0"/>
              <a:t> </a:t>
            </a:r>
            <a:r>
              <a:rPr lang="en-US" dirty="0" err="1"/>
              <a:t>কিংবা</a:t>
            </a:r>
            <a:r>
              <a:rPr lang="en-US" dirty="0"/>
              <a:t> )  </a:t>
            </a:r>
            <a:r>
              <a:rPr lang="en-US" dirty="0" err="1"/>
              <a:t>ভাই</a:t>
            </a:r>
            <a:r>
              <a:rPr lang="en-US" dirty="0"/>
              <a:t> </a:t>
            </a:r>
            <a:r>
              <a:rPr lang="en-US" dirty="0" err="1"/>
              <a:t>যদি</a:t>
            </a:r>
            <a:r>
              <a:rPr lang="en-US" dirty="0"/>
              <a:t> </a:t>
            </a:r>
            <a:r>
              <a:rPr lang="en-US" dirty="0" err="1"/>
              <a:t>হত্যাকারিকে</a:t>
            </a:r>
            <a:r>
              <a:rPr lang="en-US" dirty="0"/>
              <a:t> </a:t>
            </a:r>
            <a:r>
              <a:rPr lang="en-US" dirty="0" err="1"/>
              <a:t>ক্ষমা</a:t>
            </a:r>
            <a:r>
              <a:rPr lang="en-US" dirty="0"/>
              <a:t> </a:t>
            </a:r>
            <a:r>
              <a:rPr lang="en-US" dirty="0" err="1"/>
              <a:t>করে</a:t>
            </a:r>
            <a:r>
              <a:rPr lang="en-US" dirty="0"/>
              <a:t> </a:t>
            </a:r>
            <a:r>
              <a:rPr lang="en-US" dirty="0" err="1"/>
              <a:t>দিতে</a:t>
            </a:r>
            <a:r>
              <a:rPr lang="en-US" dirty="0"/>
              <a:t> </a:t>
            </a:r>
            <a:r>
              <a:rPr lang="en-US" dirty="0" err="1"/>
              <a:t>চায়</a:t>
            </a:r>
            <a:r>
              <a:rPr lang="en-US" dirty="0"/>
              <a:t> </a:t>
            </a:r>
            <a:r>
              <a:rPr lang="en-US" dirty="0" err="1"/>
              <a:t>অথবা</a:t>
            </a:r>
            <a:r>
              <a:rPr lang="en-US" dirty="0"/>
              <a:t> </a:t>
            </a:r>
            <a:r>
              <a:rPr lang="en-US" dirty="0" err="1"/>
              <a:t>ক্ষতিপূরণ</a:t>
            </a:r>
            <a:r>
              <a:rPr lang="en-US" dirty="0"/>
              <a:t> </a:t>
            </a:r>
            <a:r>
              <a:rPr lang="en-US" dirty="0" err="1"/>
              <a:t>চায়</a:t>
            </a:r>
            <a:r>
              <a:rPr lang="en-US" dirty="0"/>
              <a:t> </a:t>
            </a:r>
            <a:r>
              <a:rPr lang="en-US" dirty="0" err="1"/>
              <a:t>তাহলে</a:t>
            </a:r>
            <a:r>
              <a:rPr lang="en-US" dirty="0"/>
              <a:t> </a:t>
            </a:r>
            <a:r>
              <a:rPr lang="en-US" dirty="0" err="1"/>
              <a:t>তোমরা</a:t>
            </a:r>
            <a:r>
              <a:rPr lang="en-US" dirty="0"/>
              <a:t> </a:t>
            </a:r>
            <a:r>
              <a:rPr lang="en-US" dirty="0" err="1"/>
              <a:t>সে</a:t>
            </a:r>
            <a:r>
              <a:rPr lang="en-US" dirty="0"/>
              <a:t> </a:t>
            </a:r>
            <a:r>
              <a:rPr lang="en-US" dirty="0" err="1"/>
              <a:t>অনুসারে</a:t>
            </a:r>
            <a:r>
              <a:rPr lang="en-US" dirty="0"/>
              <a:t> </a:t>
            </a:r>
            <a:r>
              <a:rPr lang="en-US" dirty="0" err="1"/>
              <a:t>ন্যায়ানুগ</a:t>
            </a:r>
            <a:r>
              <a:rPr lang="en-US" dirty="0"/>
              <a:t> </a:t>
            </a:r>
            <a:r>
              <a:rPr lang="en-US" dirty="0" err="1"/>
              <a:t>পন্থা</a:t>
            </a:r>
            <a:r>
              <a:rPr lang="en-US" dirty="0"/>
              <a:t> </a:t>
            </a:r>
            <a:r>
              <a:rPr lang="en-US" dirty="0" err="1"/>
              <a:t>অনুসরণ</a:t>
            </a:r>
            <a:r>
              <a:rPr lang="en-US" dirty="0"/>
              <a:t> </a:t>
            </a:r>
            <a:r>
              <a:rPr lang="en-US" dirty="0" err="1"/>
              <a:t>করে</a:t>
            </a:r>
            <a:r>
              <a:rPr lang="en-US" dirty="0"/>
              <a:t> </a:t>
            </a:r>
            <a:r>
              <a:rPr lang="en-US" dirty="0" err="1"/>
              <a:t>বিচার</a:t>
            </a:r>
            <a:r>
              <a:rPr lang="en-US" dirty="0"/>
              <a:t> </a:t>
            </a:r>
            <a:r>
              <a:rPr lang="en-US" dirty="0" err="1"/>
              <a:t>নিস্পত্তি</a:t>
            </a:r>
            <a:r>
              <a:rPr lang="en-US" dirty="0"/>
              <a:t> </a:t>
            </a:r>
            <a:r>
              <a:rPr lang="en-US" dirty="0" err="1"/>
              <a:t>করতে</a:t>
            </a:r>
            <a:r>
              <a:rPr lang="en-US" dirty="0"/>
              <a:t> </a:t>
            </a:r>
            <a:r>
              <a:rPr lang="en-US" dirty="0" err="1"/>
              <a:t>হবে</a:t>
            </a:r>
            <a:r>
              <a:rPr lang="en-US" dirty="0"/>
              <a:t>, </a:t>
            </a:r>
            <a:r>
              <a:rPr lang="en-US" dirty="0" err="1"/>
              <a:t>এটা</a:t>
            </a:r>
            <a:r>
              <a:rPr lang="en-US" dirty="0"/>
              <a:t> </a:t>
            </a:r>
            <a:r>
              <a:rPr lang="en-US" dirty="0" err="1"/>
              <a:t>তোমাদের</a:t>
            </a:r>
            <a:r>
              <a:rPr lang="en-US" dirty="0"/>
              <a:t> </a:t>
            </a:r>
            <a:r>
              <a:rPr lang="en-US" dirty="0" err="1"/>
              <a:t>মালিকের</a:t>
            </a:r>
            <a:r>
              <a:rPr lang="en-US" dirty="0"/>
              <a:t> </a:t>
            </a:r>
            <a:r>
              <a:rPr lang="en-US" dirty="0" err="1"/>
              <a:t>পক্ষ</a:t>
            </a:r>
            <a:r>
              <a:rPr lang="en-US" dirty="0"/>
              <a:t> </a:t>
            </a:r>
            <a:r>
              <a:rPr lang="en-US" dirty="0" err="1"/>
              <a:t>থেকে</a:t>
            </a:r>
            <a:r>
              <a:rPr lang="en-US" dirty="0"/>
              <a:t> </a:t>
            </a:r>
            <a:r>
              <a:rPr lang="en-US" dirty="0" err="1"/>
              <a:t>দন্ড</a:t>
            </a:r>
            <a:r>
              <a:rPr lang="en-US" dirty="0"/>
              <a:t> </a:t>
            </a:r>
            <a:r>
              <a:rPr lang="en-US" dirty="0" err="1"/>
              <a:t>হ্রাস</a:t>
            </a:r>
            <a:r>
              <a:rPr lang="en-US" dirty="0"/>
              <a:t> (</a:t>
            </a:r>
            <a:r>
              <a:rPr lang="en-US" dirty="0" err="1"/>
              <a:t>করার</a:t>
            </a:r>
            <a:r>
              <a:rPr lang="en-US" dirty="0"/>
              <a:t> </a:t>
            </a:r>
            <a:r>
              <a:rPr lang="en-US" dirty="0" err="1"/>
              <a:t>একটা</a:t>
            </a:r>
            <a:r>
              <a:rPr lang="en-US" dirty="0"/>
              <a:t> </a:t>
            </a:r>
            <a:r>
              <a:rPr lang="en-US" dirty="0" err="1"/>
              <a:t>উপায়</a:t>
            </a:r>
            <a:r>
              <a:rPr lang="en-US" dirty="0"/>
              <a:t>) ও </a:t>
            </a:r>
            <a:r>
              <a:rPr lang="en-US" dirty="0" err="1"/>
              <a:t>তার</a:t>
            </a:r>
            <a:r>
              <a:rPr lang="en-US" dirty="0"/>
              <a:t> </a:t>
            </a:r>
            <a:r>
              <a:rPr lang="en-US" dirty="0" err="1"/>
              <a:t>একটি</a:t>
            </a:r>
            <a:r>
              <a:rPr lang="en-US" dirty="0"/>
              <a:t> </a:t>
            </a:r>
            <a:r>
              <a:rPr lang="en-US" dirty="0" err="1"/>
              <a:t>অনুগ্রহ</a:t>
            </a:r>
            <a:r>
              <a:rPr lang="en-US" dirty="0"/>
              <a:t> </a:t>
            </a:r>
            <a:r>
              <a:rPr lang="en-US" dirty="0" err="1"/>
              <a:t>মাত্র</a:t>
            </a:r>
            <a:r>
              <a:rPr lang="en-US" dirty="0"/>
              <a:t>, </a:t>
            </a:r>
            <a:r>
              <a:rPr lang="en-US" dirty="0" err="1"/>
              <a:t>এরপর</a:t>
            </a:r>
            <a:r>
              <a:rPr lang="en-US" dirty="0"/>
              <a:t> </a:t>
            </a:r>
            <a:r>
              <a:rPr lang="en-US" dirty="0" err="1"/>
              <a:t>যদি</a:t>
            </a:r>
            <a:r>
              <a:rPr lang="en-US" dirty="0"/>
              <a:t> কেও </a:t>
            </a:r>
            <a:r>
              <a:rPr lang="en-US" dirty="0" err="1"/>
              <a:t>বাড়াবাড়ি</a:t>
            </a:r>
            <a:r>
              <a:rPr lang="en-US" dirty="0"/>
              <a:t> </a:t>
            </a:r>
            <a:r>
              <a:rPr lang="en-US" dirty="0" err="1"/>
              <a:t>করে</a:t>
            </a:r>
            <a:r>
              <a:rPr lang="en-US" dirty="0"/>
              <a:t>, </a:t>
            </a:r>
            <a:r>
              <a:rPr lang="en-US" dirty="0" err="1"/>
              <a:t>তাহলে</a:t>
            </a:r>
            <a:r>
              <a:rPr lang="en-US" dirty="0"/>
              <a:t> </a:t>
            </a:r>
            <a:r>
              <a:rPr lang="en-US" dirty="0" err="1"/>
              <a:t>তার</a:t>
            </a:r>
            <a:r>
              <a:rPr lang="en-US" dirty="0"/>
              <a:t> </a:t>
            </a:r>
            <a:r>
              <a:rPr lang="en-US" dirty="0" err="1"/>
              <a:t>জন্যে</a:t>
            </a:r>
            <a:r>
              <a:rPr lang="en-US" dirty="0"/>
              <a:t> </a:t>
            </a:r>
            <a:r>
              <a:rPr lang="en-US" dirty="0" err="1"/>
              <a:t>কঠোর</a:t>
            </a:r>
            <a:r>
              <a:rPr lang="en-US" dirty="0"/>
              <a:t> </a:t>
            </a:r>
            <a:r>
              <a:rPr lang="en-US" dirty="0" err="1"/>
              <a:t>শাস্তি</a:t>
            </a:r>
            <a:r>
              <a:rPr lang="en-US" dirty="0"/>
              <a:t> </a:t>
            </a:r>
            <a:r>
              <a:rPr lang="en-US" dirty="0" err="1"/>
              <a:t>থাকবে</a:t>
            </a:r>
            <a:r>
              <a:rPr lang="en-US" dirty="0"/>
              <a:t>। </a:t>
            </a:r>
          </a:p>
        </p:txBody>
      </p:sp>
      <p:sp>
        <p:nvSpPr>
          <p:cNvPr id="4" name="Rectangle 1"/>
          <p:cNvSpPr>
            <a:spLocks noChangeArrowheads="1"/>
          </p:cNvSpPr>
          <p:nvPr/>
        </p:nvSpPr>
        <p:spPr bwMode="auto">
          <a:xfrm>
            <a:off x="0" y="-45310"/>
            <a:ext cx="184731" cy="547821"/>
          </a:xfrm>
          <a:prstGeom prst="rect">
            <a:avLst/>
          </a:prstGeom>
          <a:solidFill>
            <a:srgbClr val="FFFFFF"/>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4436" rIns="91440" bIns="223767" numCol="1" anchor="ctr" anchorCtr="0" compatLnSpc="1">
            <a:prstTxWarp prst="textNoShape">
              <a:avLst/>
            </a:prstTxWarp>
            <a:spAutoFit/>
          </a:bodyPr>
          <a:lstStyle/>
          <a:p>
            <a:pPr marL="0" marR="0" lvl="0" indent="0" algn="l" defTabSz="914400" rtl="0" eaLnBrk="0" fontAlgn="base" latinLnBrk="0" hangingPunct="0">
              <a:lnSpc>
                <a:spcPct val="100000"/>
              </a:lnSpc>
              <a:spcBef>
                <a:spcPct val="0"/>
              </a:spcBef>
              <a:spcAft>
                <a:spcPct val="0"/>
              </a:spcAft>
              <a:buClrTx/>
              <a:buSzTx/>
              <a:buFontTx/>
              <a:buNone/>
              <a:tabLst/>
            </a:pPr>
            <a:endParaRPr kumimoji="0" lang="en-US" sz="1800" b="0" i="0" u="none" strike="noStrike" cap="none" normalizeH="0" baseline="0" dirty="0">
              <a:ln>
                <a:noFill/>
              </a:ln>
              <a:solidFill>
                <a:schemeClr val="tx1"/>
              </a:solidFill>
              <a:effectLst/>
              <a:latin typeface="Arial" panose="020B0604020202020204" pitchFamily="34" charset="0"/>
            </a:endParaRPr>
          </a:p>
        </p:txBody>
      </p:sp>
      <p:sp>
        <p:nvSpPr>
          <p:cNvPr id="6" name="Oval Callout 5"/>
          <p:cNvSpPr/>
          <p:nvPr/>
        </p:nvSpPr>
        <p:spPr>
          <a:xfrm>
            <a:off x="2909259" y="4263091"/>
            <a:ext cx="7687023" cy="2093259"/>
          </a:xfrm>
          <a:prstGeom prst="wedgeEllipseCallout">
            <a:avLst/>
          </a:prstGeom>
        </p:spPr>
        <p:style>
          <a:lnRef idx="3">
            <a:schemeClr val="lt1"/>
          </a:lnRef>
          <a:fillRef idx="1">
            <a:schemeClr val="accent6"/>
          </a:fillRef>
          <a:effectRef idx="1">
            <a:schemeClr val="accent6"/>
          </a:effectRef>
          <a:fontRef idx="minor">
            <a:schemeClr val="lt1"/>
          </a:fontRef>
        </p:style>
        <p:txBody>
          <a:bodyPr rtlCol="0" anchor="ctr"/>
          <a:lstStyle/>
          <a:p>
            <a:pPr algn="ctr"/>
            <a:r>
              <a:rPr lang="en-US" dirty="0" err="1"/>
              <a:t>সূরা</a:t>
            </a:r>
            <a:r>
              <a:rPr lang="en-US" dirty="0"/>
              <a:t> </a:t>
            </a:r>
            <a:r>
              <a:rPr lang="en-US" dirty="0" err="1"/>
              <a:t>আল</a:t>
            </a:r>
            <a:r>
              <a:rPr lang="en-US" dirty="0"/>
              <a:t> </a:t>
            </a:r>
            <a:r>
              <a:rPr lang="en-US" dirty="0" err="1"/>
              <a:t>বাকারা</a:t>
            </a:r>
            <a:r>
              <a:rPr lang="en-US" dirty="0"/>
              <a:t> (২:১৭৯) </a:t>
            </a:r>
            <a:r>
              <a:rPr lang="en-US" dirty="0" err="1"/>
              <a:t>হে</a:t>
            </a:r>
            <a:r>
              <a:rPr lang="en-US" dirty="0"/>
              <a:t> </a:t>
            </a:r>
            <a:r>
              <a:rPr lang="en-US" dirty="0" err="1"/>
              <a:t>বিবেকবান</a:t>
            </a:r>
            <a:r>
              <a:rPr lang="en-US" dirty="0"/>
              <a:t> </a:t>
            </a:r>
            <a:r>
              <a:rPr lang="en-US" dirty="0" err="1"/>
              <a:t>মানুষেরা</a:t>
            </a:r>
            <a:r>
              <a:rPr lang="en-US" dirty="0"/>
              <a:t>, </a:t>
            </a:r>
            <a:r>
              <a:rPr lang="en-US" dirty="0" err="1"/>
              <a:t>কেসাস</a:t>
            </a:r>
            <a:r>
              <a:rPr lang="en-US" dirty="0"/>
              <a:t> </a:t>
            </a:r>
            <a:r>
              <a:rPr lang="en-US" dirty="0" err="1"/>
              <a:t>এর</a:t>
            </a:r>
            <a:r>
              <a:rPr lang="en-US" dirty="0"/>
              <a:t> </a:t>
            </a:r>
            <a:r>
              <a:rPr lang="en-US" dirty="0" err="1"/>
              <a:t>মাজেই</a:t>
            </a:r>
            <a:r>
              <a:rPr lang="en-US" dirty="0"/>
              <a:t> </a:t>
            </a:r>
            <a:r>
              <a:rPr lang="en-US" dirty="0" err="1"/>
              <a:t>সত্যিকার</a:t>
            </a:r>
            <a:r>
              <a:rPr lang="en-US" dirty="0"/>
              <a:t> </a:t>
            </a:r>
            <a:r>
              <a:rPr lang="en-US" dirty="0" err="1"/>
              <a:t>ন্যায়বিচার</a:t>
            </a:r>
            <a:r>
              <a:rPr lang="en-US" dirty="0"/>
              <a:t> </a:t>
            </a:r>
            <a:r>
              <a:rPr lang="en-US" dirty="0" err="1"/>
              <a:t>রয়েছে</a:t>
            </a:r>
            <a:r>
              <a:rPr lang="en-US" dirty="0"/>
              <a:t>, </a:t>
            </a:r>
            <a:r>
              <a:rPr lang="en-US" dirty="0" err="1"/>
              <a:t>আশা</a:t>
            </a:r>
            <a:r>
              <a:rPr lang="en-US" dirty="0"/>
              <a:t> </a:t>
            </a:r>
            <a:r>
              <a:rPr lang="en-US" dirty="0" err="1"/>
              <a:t>করা</a:t>
            </a:r>
            <a:r>
              <a:rPr lang="en-US" dirty="0"/>
              <a:t> </a:t>
            </a:r>
            <a:r>
              <a:rPr lang="en-US" dirty="0" err="1"/>
              <a:t>যায়</a:t>
            </a:r>
            <a:r>
              <a:rPr lang="en-US" dirty="0"/>
              <a:t> </a:t>
            </a:r>
            <a:r>
              <a:rPr lang="en-US" dirty="0" err="1"/>
              <a:t>এর</a:t>
            </a:r>
            <a:r>
              <a:rPr lang="en-US" dirty="0"/>
              <a:t> </a:t>
            </a:r>
            <a:r>
              <a:rPr lang="en-US" dirty="0" err="1"/>
              <a:t>মাধ্যমে</a:t>
            </a:r>
            <a:r>
              <a:rPr lang="en-US" dirty="0"/>
              <a:t> </a:t>
            </a:r>
            <a:r>
              <a:rPr lang="en-US" dirty="0" err="1"/>
              <a:t>তোমরা</a:t>
            </a:r>
            <a:r>
              <a:rPr lang="en-US" dirty="0"/>
              <a:t> </a:t>
            </a:r>
            <a:r>
              <a:rPr lang="en-US" dirty="0" err="1"/>
              <a:t>ন্যায়বিচার</a:t>
            </a:r>
            <a:r>
              <a:rPr lang="en-US" dirty="0"/>
              <a:t> </a:t>
            </a:r>
            <a:r>
              <a:rPr lang="en-US" dirty="0" err="1"/>
              <a:t>পাবে</a:t>
            </a:r>
            <a:r>
              <a:rPr lang="en-US" dirty="0"/>
              <a:t>। </a:t>
            </a:r>
          </a:p>
        </p:txBody>
      </p:sp>
    </p:spTree>
    <p:extLst>
      <p:ext uri="{BB962C8B-B14F-4D97-AF65-F5344CB8AC3E}">
        <p14:creationId xmlns:p14="http://schemas.microsoft.com/office/powerpoint/2010/main" val="75099312"/>
      </p:ext>
    </p:extLst>
  </p:cSld>
  <p:clrMapOvr>
    <a:masterClrMapping/>
  </p:clrMapOvr>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p:cNvSpPr>
            <a:spLocks noGrp="1"/>
          </p:cNvSpPr>
          <p:nvPr>
            <p:ph type="sldNum" sz="quarter" idx="12"/>
          </p:nvPr>
        </p:nvSpPr>
        <p:spPr/>
        <p:txBody>
          <a:bodyPr/>
          <a:lstStyle/>
          <a:p>
            <a:fld id="{FECC332B-882E-4129-ABBA-696D76EBE626}" type="slidenum">
              <a:rPr lang="en-US" smtClean="0"/>
              <a:t>60</a:t>
            </a:fld>
            <a:endParaRPr lang="en-US"/>
          </a:p>
        </p:txBody>
      </p:sp>
      <p:sp>
        <p:nvSpPr>
          <p:cNvPr id="4" name="Oval Callout 3"/>
          <p:cNvSpPr/>
          <p:nvPr/>
        </p:nvSpPr>
        <p:spPr>
          <a:xfrm>
            <a:off x="3854370" y="0"/>
            <a:ext cx="5752618" cy="2002421"/>
          </a:xfrm>
          <a:prstGeom prst="wedgeEllipseCallou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err="1"/>
              <a:t>মদ</a:t>
            </a:r>
            <a:r>
              <a:rPr lang="en-US" dirty="0"/>
              <a:t> </a:t>
            </a:r>
            <a:r>
              <a:rPr lang="en-US" dirty="0" err="1"/>
              <a:t>খাওইয়ার</a:t>
            </a:r>
            <a:r>
              <a:rPr lang="en-US" dirty="0"/>
              <a:t> </a:t>
            </a:r>
            <a:r>
              <a:rPr lang="en-US" dirty="0" err="1"/>
              <a:t>ব্যাপারে</a:t>
            </a:r>
            <a:r>
              <a:rPr lang="en-US" dirty="0"/>
              <a:t> </a:t>
            </a:r>
            <a:r>
              <a:rPr lang="en-US" dirty="0" err="1"/>
              <a:t>ইসলাম</a:t>
            </a:r>
            <a:r>
              <a:rPr lang="en-US" dirty="0"/>
              <a:t> </a:t>
            </a:r>
            <a:r>
              <a:rPr lang="en-US" dirty="0" err="1"/>
              <a:t>কি</a:t>
            </a:r>
            <a:r>
              <a:rPr lang="en-US" dirty="0"/>
              <a:t> </a:t>
            </a:r>
            <a:r>
              <a:rPr lang="en-US" dirty="0" err="1"/>
              <a:t>বলে</a:t>
            </a:r>
            <a:r>
              <a:rPr lang="en-US" dirty="0"/>
              <a:t>??</a:t>
            </a:r>
          </a:p>
        </p:txBody>
      </p:sp>
      <p:sp>
        <p:nvSpPr>
          <p:cNvPr id="5" name="Oval Callout 4"/>
          <p:cNvSpPr/>
          <p:nvPr/>
        </p:nvSpPr>
        <p:spPr>
          <a:xfrm>
            <a:off x="0" y="2897053"/>
            <a:ext cx="5944054" cy="2280065"/>
          </a:xfrm>
          <a:prstGeom prst="wedgeEllipseCallou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err="1"/>
              <a:t>আল</a:t>
            </a:r>
            <a:r>
              <a:rPr lang="en-US" dirty="0"/>
              <a:t> </a:t>
            </a:r>
            <a:r>
              <a:rPr lang="en-US" dirty="0" err="1"/>
              <a:t>কুরআন</a:t>
            </a:r>
            <a:r>
              <a:rPr lang="en-US" dirty="0"/>
              <a:t> </a:t>
            </a:r>
            <a:r>
              <a:rPr lang="en-US" dirty="0" err="1"/>
              <a:t>সূরা</a:t>
            </a:r>
            <a:r>
              <a:rPr lang="en-US" dirty="0"/>
              <a:t> </a:t>
            </a:r>
            <a:r>
              <a:rPr lang="en-US" dirty="0" err="1"/>
              <a:t>মায়েদা</a:t>
            </a:r>
            <a:r>
              <a:rPr lang="en-US" dirty="0"/>
              <a:t> (৫:৯০) </a:t>
            </a:r>
            <a:r>
              <a:rPr lang="en-US" dirty="0" err="1"/>
              <a:t>তে</a:t>
            </a:r>
            <a:r>
              <a:rPr lang="en-US" dirty="0"/>
              <a:t> </a:t>
            </a:r>
            <a:r>
              <a:rPr lang="en-US" dirty="0" err="1"/>
              <a:t>মদ</a:t>
            </a:r>
            <a:r>
              <a:rPr lang="en-US" dirty="0"/>
              <a:t> </a:t>
            </a:r>
            <a:r>
              <a:rPr lang="en-US" dirty="0" err="1"/>
              <a:t>বর্জন</a:t>
            </a:r>
            <a:r>
              <a:rPr lang="en-US" dirty="0"/>
              <a:t> </a:t>
            </a:r>
            <a:r>
              <a:rPr lang="en-US" dirty="0" err="1"/>
              <a:t>করার</a:t>
            </a:r>
            <a:r>
              <a:rPr lang="en-US" dirty="0"/>
              <a:t> </a:t>
            </a:r>
            <a:r>
              <a:rPr lang="en-US" dirty="0" err="1"/>
              <a:t>জন্য</a:t>
            </a:r>
            <a:r>
              <a:rPr lang="en-US" dirty="0"/>
              <a:t>  </a:t>
            </a:r>
            <a:r>
              <a:rPr lang="en-US" dirty="0" err="1"/>
              <a:t>বলা</a:t>
            </a:r>
            <a:r>
              <a:rPr lang="en-US" dirty="0"/>
              <a:t> </a:t>
            </a:r>
            <a:r>
              <a:rPr lang="en-US" dirty="0" err="1"/>
              <a:t>হয়েছে</a:t>
            </a:r>
            <a:r>
              <a:rPr lang="en-US" dirty="0"/>
              <a:t>, </a:t>
            </a:r>
            <a:r>
              <a:rPr lang="en-US" dirty="0" err="1"/>
              <a:t>কিন্তু</a:t>
            </a:r>
            <a:r>
              <a:rPr lang="en-US" dirty="0"/>
              <a:t> </a:t>
            </a:r>
            <a:r>
              <a:rPr lang="en-US" dirty="0" err="1"/>
              <a:t>শাস্তির</a:t>
            </a:r>
            <a:r>
              <a:rPr lang="en-US" dirty="0"/>
              <a:t> </a:t>
            </a:r>
            <a:r>
              <a:rPr lang="en-US" dirty="0" err="1"/>
              <a:t>বিষয়টা</a:t>
            </a:r>
            <a:r>
              <a:rPr lang="en-US" dirty="0"/>
              <a:t> </a:t>
            </a:r>
            <a:r>
              <a:rPr lang="en-US" dirty="0" err="1"/>
              <a:t>হাদিসে</a:t>
            </a:r>
            <a:r>
              <a:rPr lang="en-US" dirty="0"/>
              <a:t> </a:t>
            </a:r>
            <a:r>
              <a:rPr lang="en-US" dirty="0" err="1"/>
              <a:t>এসেছে</a:t>
            </a:r>
            <a:r>
              <a:rPr lang="en-US" dirty="0"/>
              <a:t>, </a:t>
            </a:r>
            <a:r>
              <a:rPr lang="en-US" dirty="0" err="1"/>
              <a:t>কোরানে</a:t>
            </a:r>
            <a:r>
              <a:rPr lang="en-US" dirty="0"/>
              <a:t> </a:t>
            </a:r>
            <a:r>
              <a:rPr lang="en-US" dirty="0" err="1"/>
              <a:t>নয়</a:t>
            </a:r>
            <a:r>
              <a:rPr lang="en-US" dirty="0"/>
              <a:t>।</a:t>
            </a:r>
          </a:p>
        </p:txBody>
      </p:sp>
      <p:sp>
        <p:nvSpPr>
          <p:cNvPr id="6" name="Oval Callout 5"/>
          <p:cNvSpPr/>
          <p:nvPr/>
        </p:nvSpPr>
        <p:spPr>
          <a:xfrm>
            <a:off x="6185647" y="2897054"/>
            <a:ext cx="6006353" cy="2454876"/>
          </a:xfrm>
          <a:prstGeom prst="wedgeEllipseCallou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err="1"/>
              <a:t>রাসুল</a:t>
            </a:r>
            <a:r>
              <a:rPr lang="en-US" dirty="0"/>
              <a:t> (</a:t>
            </a:r>
            <a:r>
              <a:rPr lang="en-US" dirty="0" err="1"/>
              <a:t>সঃ</a:t>
            </a:r>
            <a:r>
              <a:rPr lang="en-US" dirty="0"/>
              <a:t>) </a:t>
            </a:r>
            <a:r>
              <a:rPr lang="en-US" dirty="0" err="1"/>
              <a:t>এবং</a:t>
            </a:r>
            <a:r>
              <a:rPr lang="en-US" dirty="0"/>
              <a:t> </a:t>
            </a:r>
            <a:r>
              <a:rPr lang="en-US" dirty="0" err="1"/>
              <a:t>আবু</a:t>
            </a:r>
            <a:r>
              <a:rPr lang="en-US" dirty="0"/>
              <a:t> </a:t>
            </a:r>
            <a:r>
              <a:rPr lang="en-US" dirty="0" err="1"/>
              <a:t>বকর</a:t>
            </a:r>
            <a:r>
              <a:rPr lang="en-US" dirty="0"/>
              <a:t> (</a:t>
            </a:r>
            <a:r>
              <a:rPr lang="en-US" dirty="0" err="1"/>
              <a:t>রাঃ</a:t>
            </a:r>
            <a:r>
              <a:rPr lang="en-US" dirty="0"/>
              <a:t>) </a:t>
            </a:r>
            <a:r>
              <a:rPr lang="en-US" dirty="0" err="1"/>
              <a:t>এর</a:t>
            </a:r>
            <a:r>
              <a:rPr lang="en-US" dirty="0"/>
              <a:t> </a:t>
            </a:r>
            <a:r>
              <a:rPr lang="en-US" dirty="0" err="1"/>
              <a:t>শাসনকালে</a:t>
            </a:r>
            <a:r>
              <a:rPr lang="en-US" dirty="0"/>
              <a:t> ৪০ </a:t>
            </a:r>
            <a:r>
              <a:rPr lang="en-US" dirty="0" err="1"/>
              <a:t>টা</a:t>
            </a:r>
            <a:r>
              <a:rPr lang="en-US" dirty="0"/>
              <a:t> </a:t>
            </a:r>
            <a:r>
              <a:rPr lang="en-US" dirty="0" err="1"/>
              <a:t>বেত্রা</a:t>
            </a:r>
            <a:r>
              <a:rPr lang="en-US" dirty="0"/>
              <a:t> </a:t>
            </a:r>
            <a:r>
              <a:rPr lang="en-US" dirty="0" err="1"/>
              <a:t>ঘাত</a:t>
            </a:r>
            <a:r>
              <a:rPr lang="en-US" dirty="0"/>
              <a:t> </a:t>
            </a:r>
            <a:r>
              <a:rPr lang="en-US" dirty="0" err="1"/>
              <a:t>করা</a:t>
            </a:r>
            <a:r>
              <a:rPr lang="en-US" dirty="0"/>
              <a:t> </a:t>
            </a:r>
            <a:r>
              <a:rPr lang="en-US" dirty="0" err="1"/>
              <a:t>হত</a:t>
            </a:r>
            <a:r>
              <a:rPr lang="en-US" dirty="0"/>
              <a:t>, </a:t>
            </a:r>
            <a:r>
              <a:rPr lang="en-US" dirty="0" err="1"/>
              <a:t>ওমর</a:t>
            </a:r>
            <a:r>
              <a:rPr lang="en-US" dirty="0"/>
              <a:t> (</a:t>
            </a:r>
            <a:r>
              <a:rPr lang="en-US" dirty="0" err="1"/>
              <a:t>রাঃ</a:t>
            </a:r>
            <a:r>
              <a:rPr lang="en-US" dirty="0"/>
              <a:t>) </a:t>
            </a:r>
            <a:r>
              <a:rPr lang="en-US" dirty="0" err="1"/>
              <a:t>এর</a:t>
            </a:r>
            <a:r>
              <a:rPr lang="en-US" dirty="0"/>
              <a:t> </a:t>
            </a:r>
            <a:r>
              <a:rPr lang="en-US" dirty="0" err="1"/>
              <a:t>শাসন</a:t>
            </a:r>
            <a:r>
              <a:rPr lang="en-US" dirty="0"/>
              <a:t> </a:t>
            </a:r>
            <a:r>
              <a:rPr lang="en-US" dirty="0" err="1"/>
              <a:t>আমলে</a:t>
            </a:r>
            <a:r>
              <a:rPr lang="en-US" dirty="0"/>
              <a:t> </a:t>
            </a:r>
            <a:r>
              <a:rPr lang="en-US" dirty="0" err="1"/>
              <a:t>মদ</a:t>
            </a:r>
            <a:r>
              <a:rPr lang="en-US" dirty="0"/>
              <a:t> </a:t>
            </a:r>
            <a:r>
              <a:rPr lang="en-US" dirty="0" err="1"/>
              <a:t>খাওয়ার</a:t>
            </a:r>
            <a:r>
              <a:rPr lang="en-US" dirty="0"/>
              <a:t> </a:t>
            </a:r>
            <a:r>
              <a:rPr lang="en-US" dirty="0" err="1"/>
              <a:t>প্রবনতা</a:t>
            </a:r>
            <a:r>
              <a:rPr lang="en-US" dirty="0"/>
              <a:t> </a:t>
            </a:r>
            <a:r>
              <a:rPr lang="en-US" dirty="0" err="1"/>
              <a:t>বেড়ে</a:t>
            </a:r>
            <a:r>
              <a:rPr lang="en-US" dirty="0"/>
              <a:t> </a:t>
            </a:r>
            <a:r>
              <a:rPr lang="en-US" dirty="0" err="1"/>
              <a:t>গেলে</a:t>
            </a:r>
            <a:r>
              <a:rPr lang="en-US" dirty="0"/>
              <a:t>, </a:t>
            </a:r>
            <a:r>
              <a:rPr lang="en-US" dirty="0" err="1"/>
              <a:t>সবার</a:t>
            </a:r>
            <a:r>
              <a:rPr lang="en-US" dirty="0"/>
              <a:t> </a:t>
            </a:r>
            <a:r>
              <a:rPr lang="en-US" dirty="0" err="1"/>
              <a:t>সাথে</a:t>
            </a:r>
            <a:r>
              <a:rPr lang="en-US" dirty="0"/>
              <a:t> </a:t>
            </a:r>
            <a:r>
              <a:rPr lang="en-US" dirty="0" err="1"/>
              <a:t>আলোচনা</a:t>
            </a:r>
            <a:r>
              <a:rPr lang="en-US" dirty="0"/>
              <a:t> </a:t>
            </a:r>
            <a:r>
              <a:rPr lang="en-US" dirty="0" err="1"/>
              <a:t>সাপেক্ষে</a:t>
            </a:r>
            <a:r>
              <a:rPr lang="en-US" dirty="0"/>
              <a:t> ৮০ </a:t>
            </a:r>
            <a:r>
              <a:rPr lang="en-US" dirty="0" err="1"/>
              <a:t>টা</a:t>
            </a:r>
            <a:r>
              <a:rPr lang="en-US" dirty="0"/>
              <a:t> </a:t>
            </a:r>
            <a:r>
              <a:rPr lang="en-US" dirty="0" err="1"/>
              <a:t>বেত্রা</a:t>
            </a:r>
            <a:r>
              <a:rPr lang="en-US" dirty="0"/>
              <a:t> </a:t>
            </a:r>
            <a:r>
              <a:rPr lang="en-US" dirty="0" err="1"/>
              <a:t>ঘাত</a:t>
            </a:r>
            <a:r>
              <a:rPr lang="en-US" dirty="0"/>
              <a:t> </a:t>
            </a:r>
            <a:r>
              <a:rPr lang="en-US" dirty="0" err="1"/>
              <a:t>করা</a:t>
            </a:r>
            <a:r>
              <a:rPr lang="en-US" dirty="0"/>
              <a:t> </a:t>
            </a:r>
            <a:r>
              <a:rPr lang="en-US" dirty="0" err="1"/>
              <a:t>হয়</a:t>
            </a:r>
            <a:r>
              <a:rPr lang="en-US" dirty="0"/>
              <a:t>। (</a:t>
            </a:r>
            <a:r>
              <a:rPr lang="en-US" dirty="0" err="1">
                <a:solidFill>
                  <a:srgbClr val="666666"/>
                </a:solidFill>
                <a:latin typeface="Arimo"/>
              </a:rPr>
              <a:t>Dârimî</a:t>
            </a:r>
            <a:r>
              <a:rPr lang="en-US" dirty="0">
                <a:solidFill>
                  <a:srgbClr val="666666"/>
                </a:solidFill>
                <a:latin typeface="Arimo"/>
              </a:rPr>
              <a:t>, Hudûd,10; A. b. </a:t>
            </a:r>
            <a:r>
              <a:rPr lang="en-US" dirty="0" err="1">
                <a:solidFill>
                  <a:srgbClr val="666666"/>
                </a:solidFill>
                <a:latin typeface="Arimo"/>
              </a:rPr>
              <a:t>Hanbel</a:t>
            </a:r>
            <a:r>
              <a:rPr lang="en-US" dirty="0">
                <a:solidFill>
                  <a:srgbClr val="666666"/>
                </a:solidFill>
                <a:latin typeface="Arimo"/>
              </a:rPr>
              <a:t>, IV, 389)</a:t>
            </a:r>
            <a:endParaRPr lang="en-US" dirty="0"/>
          </a:p>
        </p:txBody>
      </p:sp>
    </p:spTree>
    <p:extLst>
      <p:ext uri="{BB962C8B-B14F-4D97-AF65-F5344CB8AC3E}">
        <p14:creationId xmlns:p14="http://schemas.microsoft.com/office/powerpoint/2010/main" val="3485391144"/>
      </p:ext>
    </p:extLst>
  </p:cSld>
  <p:clrMapOvr>
    <a:masterClrMapping/>
  </p:clrMapOvr>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p:cNvSpPr>
            <a:spLocks noGrp="1"/>
          </p:cNvSpPr>
          <p:nvPr>
            <p:ph type="sldNum" sz="quarter" idx="12"/>
          </p:nvPr>
        </p:nvSpPr>
        <p:spPr/>
        <p:txBody>
          <a:bodyPr/>
          <a:lstStyle/>
          <a:p>
            <a:fld id="{FECC332B-882E-4129-ABBA-696D76EBE626}" type="slidenum">
              <a:rPr lang="en-US" smtClean="0"/>
              <a:t>61</a:t>
            </a:fld>
            <a:endParaRPr lang="en-US"/>
          </a:p>
        </p:txBody>
      </p:sp>
      <p:sp>
        <p:nvSpPr>
          <p:cNvPr id="3" name="Oval Callout 2"/>
          <p:cNvSpPr/>
          <p:nvPr/>
        </p:nvSpPr>
        <p:spPr>
          <a:xfrm>
            <a:off x="2500700" y="2010720"/>
            <a:ext cx="8382453" cy="2938778"/>
          </a:xfrm>
          <a:prstGeom prst="wedgeEllipseCallou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err="1"/>
              <a:t>রাসুল</a:t>
            </a:r>
            <a:r>
              <a:rPr lang="en-US" dirty="0"/>
              <a:t> (</a:t>
            </a:r>
            <a:r>
              <a:rPr lang="en-US" dirty="0" err="1"/>
              <a:t>সঃ</a:t>
            </a:r>
            <a:r>
              <a:rPr lang="en-US" dirty="0"/>
              <a:t>) </a:t>
            </a:r>
            <a:r>
              <a:rPr lang="en-US" dirty="0" err="1"/>
              <a:t>এর</a:t>
            </a:r>
            <a:r>
              <a:rPr lang="en-US" dirty="0"/>
              <a:t> </a:t>
            </a:r>
            <a:r>
              <a:rPr lang="en-US" dirty="0" err="1"/>
              <a:t>কাছে</a:t>
            </a:r>
            <a:r>
              <a:rPr lang="en-US" dirty="0"/>
              <a:t>, </a:t>
            </a:r>
            <a:r>
              <a:rPr lang="en-US" dirty="0" err="1"/>
              <a:t>এক</a:t>
            </a:r>
            <a:r>
              <a:rPr lang="en-US" dirty="0"/>
              <a:t> </a:t>
            </a:r>
            <a:r>
              <a:rPr lang="en-US" dirty="0" err="1"/>
              <a:t>মদ্যপকে</a:t>
            </a:r>
            <a:r>
              <a:rPr lang="en-US" dirty="0"/>
              <a:t> </a:t>
            </a:r>
            <a:r>
              <a:rPr lang="en-US" dirty="0" err="1"/>
              <a:t>ধরে</a:t>
            </a:r>
            <a:r>
              <a:rPr lang="en-US" dirty="0"/>
              <a:t> </a:t>
            </a:r>
            <a:r>
              <a:rPr lang="en-US" dirty="0" err="1"/>
              <a:t>নিয়ে</a:t>
            </a:r>
            <a:r>
              <a:rPr lang="en-US" dirty="0"/>
              <a:t> </a:t>
            </a:r>
            <a:r>
              <a:rPr lang="en-US" dirty="0" err="1"/>
              <a:t>আসা</a:t>
            </a:r>
            <a:r>
              <a:rPr lang="en-US" dirty="0"/>
              <a:t> </a:t>
            </a:r>
            <a:r>
              <a:rPr lang="en-US" dirty="0" err="1"/>
              <a:t>হল</a:t>
            </a:r>
            <a:r>
              <a:rPr lang="en-US" dirty="0"/>
              <a:t>, </a:t>
            </a:r>
            <a:r>
              <a:rPr lang="en-US" dirty="0" err="1"/>
              <a:t>তিনি</a:t>
            </a:r>
            <a:r>
              <a:rPr lang="en-US" dirty="0"/>
              <a:t> </a:t>
            </a:r>
            <a:r>
              <a:rPr lang="en-US" dirty="0" err="1"/>
              <a:t>তাকে</a:t>
            </a:r>
            <a:r>
              <a:rPr lang="en-US" dirty="0"/>
              <a:t> </a:t>
            </a:r>
            <a:r>
              <a:rPr lang="en-US" dirty="0" err="1"/>
              <a:t>বেত্রাঘাত</a:t>
            </a:r>
            <a:r>
              <a:rPr lang="en-US" dirty="0"/>
              <a:t> </a:t>
            </a:r>
            <a:r>
              <a:rPr lang="en-US" dirty="0" err="1"/>
              <a:t>করলেন</a:t>
            </a:r>
            <a:r>
              <a:rPr lang="en-US" dirty="0"/>
              <a:t>, </a:t>
            </a:r>
            <a:r>
              <a:rPr lang="en-US" dirty="0" err="1"/>
              <a:t>তাকে</a:t>
            </a:r>
            <a:r>
              <a:rPr lang="en-US" dirty="0"/>
              <a:t> </a:t>
            </a:r>
            <a:r>
              <a:rPr lang="en-US" dirty="0" err="1"/>
              <a:t>আবার</a:t>
            </a:r>
            <a:r>
              <a:rPr lang="en-US" dirty="0"/>
              <a:t> </a:t>
            </a:r>
            <a:r>
              <a:rPr lang="en-US" dirty="0" err="1"/>
              <a:t>মদ</a:t>
            </a:r>
            <a:r>
              <a:rPr lang="en-US" dirty="0"/>
              <a:t> </a:t>
            </a:r>
            <a:r>
              <a:rPr lang="en-US" dirty="0" err="1"/>
              <a:t>পান</a:t>
            </a:r>
            <a:r>
              <a:rPr lang="en-US" dirty="0"/>
              <a:t> </a:t>
            </a:r>
            <a:r>
              <a:rPr lang="en-US" dirty="0" err="1"/>
              <a:t>করার</a:t>
            </a:r>
            <a:r>
              <a:rPr lang="en-US" dirty="0"/>
              <a:t> </a:t>
            </a:r>
            <a:r>
              <a:rPr lang="en-US" dirty="0" err="1"/>
              <a:t>অপরাধে</a:t>
            </a:r>
            <a:r>
              <a:rPr lang="en-US" dirty="0"/>
              <a:t> </a:t>
            </a:r>
            <a:r>
              <a:rPr lang="en-US" dirty="0" err="1"/>
              <a:t>ধরে</a:t>
            </a:r>
            <a:r>
              <a:rPr lang="en-US" dirty="0"/>
              <a:t> </a:t>
            </a:r>
            <a:r>
              <a:rPr lang="en-US" dirty="0" err="1"/>
              <a:t>আনা</a:t>
            </a:r>
            <a:r>
              <a:rPr lang="en-US" dirty="0"/>
              <a:t> </a:t>
            </a:r>
            <a:r>
              <a:rPr lang="en-US" dirty="0" err="1"/>
              <a:t>হলে</a:t>
            </a:r>
            <a:r>
              <a:rPr lang="en-US" dirty="0"/>
              <a:t>, </a:t>
            </a:r>
            <a:r>
              <a:rPr lang="en-US" dirty="0" err="1"/>
              <a:t>আবারো</a:t>
            </a:r>
            <a:r>
              <a:rPr lang="en-US" dirty="0"/>
              <a:t> </a:t>
            </a:r>
            <a:r>
              <a:rPr lang="en-US" dirty="0" err="1"/>
              <a:t>তাকে</a:t>
            </a:r>
            <a:r>
              <a:rPr lang="en-US" dirty="0"/>
              <a:t> </a:t>
            </a:r>
            <a:r>
              <a:rPr lang="en-US" dirty="0" err="1"/>
              <a:t>বেত্রাঘাত</a:t>
            </a:r>
            <a:r>
              <a:rPr lang="en-US" dirty="0"/>
              <a:t>  </a:t>
            </a:r>
            <a:r>
              <a:rPr lang="en-US" dirty="0" err="1"/>
              <a:t>করা</a:t>
            </a:r>
            <a:r>
              <a:rPr lang="en-US" dirty="0"/>
              <a:t> </a:t>
            </a:r>
            <a:r>
              <a:rPr lang="en-US" dirty="0" err="1"/>
              <a:t>হল</a:t>
            </a:r>
            <a:r>
              <a:rPr lang="en-US" dirty="0"/>
              <a:t>, </a:t>
            </a:r>
            <a:r>
              <a:rPr lang="en-US" dirty="0" err="1"/>
              <a:t>তাকে</a:t>
            </a:r>
            <a:r>
              <a:rPr lang="en-US" dirty="0"/>
              <a:t> </a:t>
            </a:r>
            <a:r>
              <a:rPr lang="en-US" dirty="0" err="1"/>
              <a:t>আবারও</a:t>
            </a:r>
            <a:r>
              <a:rPr lang="en-US" dirty="0"/>
              <a:t>  </a:t>
            </a:r>
            <a:r>
              <a:rPr lang="en-US" dirty="0" err="1"/>
              <a:t>মদ</a:t>
            </a:r>
            <a:r>
              <a:rPr lang="en-US" dirty="0"/>
              <a:t> </a:t>
            </a:r>
            <a:r>
              <a:rPr lang="en-US" dirty="0" err="1"/>
              <a:t>পান</a:t>
            </a:r>
            <a:r>
              <a:rPr lang="en-US" dirty="0"/>
              <a:t> </a:t>
            </a:r>
            <a:r>
              <a:rPr lang="en-US" dirty="0" err="1"/>
              <a:t>করার</a:t>
            </a:r>
            <a:r>
              <a:rPr lang="en-US" dirty="0"/>
              <a:t> </a:t>
            </a:r>
            <a:r>
              <a:rPr lang="en-US" dirty="0" err="1"/>
              <a:t>অপরাধে</a:t>
            </a:r>
            <a:r>
              <a:rPr lang="en-US" dirty="0"/>
              <a:t> </a:t>
            </a:r>
            <a:r>
              <a:rPr lang="en-US" dirty="0" err="1"/>
              <a:t>ধরে</a:t>
            </a:r>
            <a:r>
              <a:rPr lang="en-US" dirty="0"/>
              <a:t> </a:t>
            </a:r>
            <a:r>
              <a:rPr lang="en-US" dirty="0" err="1"/>
              <a:t>আনা</a:t>
            </a:r>
            <a:r>
              <a:rPr lang="en-US" dirty="0"/>
              <a:t> </a:t>
            </a:r>
            <a:r>
              <a:rPr lang="en-US" dirty="0" err="1"/>
              <a:t>হলে</a:t>
            </a:r>
            <a:r>
              <a:rPr lang="en-US" dirty="0"/>
              <a:t>, </a:t>
            </a:r>
            <a:r>
              <a:rPr lang="en-US" dirty="0" err="1"/>
              <a:t>আবারো</a:t>
            </a:r>
            <a:r>
              <a:rPr lang="en-US" dirty="0"/>
              <a:t> </a:t>
            </a:r>
            <a:r>
              <a:rPr lang="en-US" dirty="0" err="1"/>
              <a:t>তাকে</a:t>
            </a:r>
            <a:r>
              <a:rPr lang="en-US" dirty="0"/>
              <a:t> </a:t>
            </a:r>
            <a:r>
              <a:rPr lang="en-US" dirty="0" err="1"/>
              <a:t>বেত্রাঘাত</a:t>
            </a:r>
            <a:r>
              <a:rPr lang="en-US" dirty="0"/>
              <a:t>  </a:t>
            </a:r>
            <a:r>
              <a:rPr lang="en-US" dirty="0" err="1"/>
              <a:t>করা</a:t>
            </a:r>
            <a:r>
              <a:rPr lang="en-US" dirty="0"/>
              <a:t> </a:t>
            </a:r>
            <a:r>
              <a:rPr lang="en-US" dirty="0" err="1"/>
              <a:t>হল</a:t>
            </a:r>
            <a:r>
              <a:rPr lang="en-US" dirty="0"/>
              <a:t>। (</a:t>
            </a:r>
            <a:r>
              <a:rPr lang="en-US" dirty="0" err="1"/>
              <a:t>আবু</a:t>
            </a:r>
            <a:r>
              <a:rPr lang="en-US" dirty="0"/>
              <a:t> </a:t>
            </a:r>
            <a:r>
              <a:rPr lang="en-US" dirty="0" err="1"/>
              <a:t>দাউদ</a:t>
            </a:r>
            <a:r>
              <a:rPr lang="en-US" dirty="0"/>
              <a:t>, হুদুদ-৩৫-৩৭)</a:t>
            </a:r>
          </a:p>
        </p:txBody>
      </p:sp>
    </p:spTree>
    <p:extLst>
      <p:ext uri="{BB962C8B-B14F-4D97-AF65-F5344CB8AC3E}">
        <p14:creationId xmlns:p14="http://schemas.microsoft.com/office/powerpoint/2010/main" val="2928690241"/>
      </p:ext>
    </p:extLst>
  </p:cSld>
  <p:clrMapOvr>
    <a:masterClrMapping/>
  </p:clrMapOvr>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p:cNvSpPr>
            <a:spLocks noGrp="1"/>
          </p:cNvSpPr>
          <p:nvPr>
            <p:ph type="sldNum" sz="quarter" idx="12"/>
          </p:nvPr>
        </p:nvSpPr>
        <p:spPr/>
        <p:txBody>
          <a:bodyPr/>
          <a:lstStyle/>
          <a:p>
            <a:fld id="{FECC332B-882E-4129-ABBA-696D76EBE626}" type="slidenum">
              <a:rPr lang="en-US" smtClean="0"/>
              <a:t>62</a:t>
            </a:fld>
            <a:endParaRPr lang="en-US"/>
          </a:p>
        </p:txBody>
      </p:sp>
      <p:sp>
        <p:nvSpPr>
          <p:cNvPr id="3" name="Oval Callout 2"/>
          <p:cNvSpPr/>
          <p:nvPr/>
        </p:nvSpPr>
        <p:spPr>
          <a:xfrm>
            <a:off x="3064506" y="1746889"/>
            <a:ext cx="6412374" cy="2291788"/>
          </a:xfrm>
          <a:prstGeom prst="wedgeEllipseCallou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a:t>আমি </a:t>
            </a:r>
            <a:r>
              <a:rPr lang="en-US" dirty="0" err="1"/>
              <a:t>নামাজ</a:t>
            </a:r>
            <a:r>
              <a:rPr lang="en-US" dirty="0"/>
              <a:t> </a:t>
            </a:r>
            <a:r>
              <a:rPr lang="en-US" dirty="0" err="1"/>
              <a:t>পড়বো</a:t>
            </a:r>
            <a:r>
              <a:rPr lang="en-US" dirty="0"/>
              <a:t> </a:t>
            </a:r>
            <a:r>
              <a:rPr lang="en-US" dirty="0" err="1"/>
              <a:t>কি</a:t>
            </a:r>
            <a:r>
              <a:rPr lang="en-US" dirty="0"/>
              <a:t> </a:t>
            </a:r>
            <a:r>
              <a:rPr lang="en-US" dirty="0" err="1"/>
              <a:t>পরবো</a:t>
            </a:r>
            <a:r>
              <a:rPr lang="en-US" dirty="0"/>
              <a:t> </a:t>
            </a:r>
            <a:r>
              <a:rPr lang="en-US" dirty="0" err="1"/>
              <a:t>না</a:t>
            </a:r>
            <a:r>
              <a:rPr lang="en-US" dirty="0"/>
              <a:t>, </a:t>
            </a:r>
            <a:r>
              <a:rPr lang="en-US" dirty="0" err="1"/>
              <a:t>এই</a:t>
            </a:r>
            <a:r>
              <a:rPr lang="en-US" dirty="0"/>
              <a:t> </a:t>
            </a:r>
            <a:r>
              <a:rPr lang="en-US" dirty="0" err="1"/>
              <a:t>ব্যাপারে</a:t>
            </a:r>
            <a:r>
              <a:rPr lang="en-US" dirty="0"/>
              <a:t> </a:t>
            </a:r>
            <a:r>
              <a:rPr lang="en-US" dirty="0" err="1"/>
              <a:t>শরীয়া</a:t>
            </a:r>
            <a:r>
              <a:rPr lang="en-US" dirty="0"/>
              <a:t> </a:t>
            </a:r>
            <a:r>
              <a:rPr lang="en-US" dirty="0" err="1"/>
              <a:t>আইন</a:t>
            </a:r>
            <a:r>
              <a:rPr lang="en-US" dirty="0"/>
              <a:t> </a:t>
            </a:r>
            <a:r>
              <a:rPr lang="en-US" dirty="0" err="1"/>
              <a:t>কোন</a:t>
            </a:r>
            <a:r>
              <a:rPr lang="en-US" dirty="0"/>
              <a:t> </a:t>
            </a:r>
            <a:r>
              <a:rPr lang="en-US" dirty="0" err="1"/>
              <a:t>জোর</a:t>
            </a:r>
            <a:r>
              <a:rPr lang="en-US" dirty="0"/>
              <a:t> </a:t>
            </a:r>
            <a:r>
              <a:rPr lang="en-US" dirty="0" err="1"/>
              <a:t>জবরদস্তী</a:t>
            </a:r>
            <a:r>
              <a:rPr lang="en-US" dirty="0"/>
              <a:t> </a:t>
            </a:r>
            <a:r>
              <a:rPr lang="en-US" dirty="0" err="1"/>
              <a:t>করতে</a:t>
            </a:r>
            <a:r>
              <a:rPr lang="en-US" dirty="0"/>
              <a:t> </a:t>
            </a:r>
            <a:r>
              <a:rPr lang="en-US" dirty="0" err="1"/>
              <a:t>পারবে</a:t>
            </a:r>
            <a:r>
              <a:rPr lang="en-US" dirty="0"/>
              <a:t> </a:t>
            </a:r>
            <a:r>
              <a:rPr lang="en-US" dirty="0" err="1"/>
              <a:t>না</a:t>
            </a:r>
            <a:r>
              <a:rPr lang="en-US" dirty="0"/>
              <a:t>, </a:t>
            </a:r>
            <a:r>
              <a:rPr lang="en-US" dirty="0" err="1"/>
              <a:t>কিন্তু</a:t>
            </a:r>
            <a:r>
              <a:rPr lang="en-US" dirty="0"/>
              <a:t> </a:t>
            </a:r>
            <a:r>
              <a:rPr lang="en-US" dirty="0" err="1"/>
              <a:t>ঠিক</a:t>
            </a:r>
            <a:r>
              <a:rPr lang="en-US" dirty="0"/>
              <a:t> </a:t>
            </a:r>
            <a:r>
              <a:rPr lang="en-US" dirty="0" err="1"/>
              <a:t>আমিই</a:t>
            </a:r>
            <a:r>
              <a:rPr lang="en-US" dirty="0"/>
              <a:t> </a:t>
            </a:r>
            <a:r>
              <a:rPr lang="en-US" dirty="0" err="1"/>
              <a:t>যখন</a:t>
            </a:r>
            <a:r>
              <a:rPr lang="en-US" dirty="0"/>
              <a:t> </a:t>
            </a:r>
            <a:r>
              <a:rPr lang="en-US" dirty="0" err="1"/>
              <a:t>ধর্ষণ</a:t>
            </a:r>
            <a:r>
              <a:rPr lang="en-US" dirty="0"/>
              <a:t> </a:t>
            </a:r>
            <a:r>
              <a:rPr lang="en-US" dirty="0" err="1"/>
              <a:t>করতেছি</a:t>
            </a:r>
            <a:r>
              <a:rPr lang="en-US" dirty="0"/>
              <a:t>, </a:t>
            </a:r>
            <a:r>
              <a:rPr lang="en-US" dirty="0" err="1"/>
              <a:t>দুর্নীতি</a:t>
            </a:r>
            <a:r>
              <a:rPr lang="en-US" dirty="0"/>
              <a:t> </a:t>
            </a:r>
            <a:r>
              <a:rPr lang="en-US" dirty="0" err="1"/>
              <a:t>করতেছি</a:t>
            </a:r>
            <a:r>
              <a:rPr lang="en-US" dirty="0"/>
              <a:t> </a:t>
            </a:r>
            <a:r>
              <a:rPr lang="en-US" dirty="0" err="1"/>
              <a:t>অথবা</a:t>
            </a:r>
            <a:r>
              <a:rPr lang="en-US" dirty="0"/>
              <a:t> </a:t>
            </a:r>
            <a:r>
              <a:rPr lang="en-US" dirty="0" err="1"/>
              <a:t>কাওকে</a:t>
            </a:r>
            <a:r>
              <a:rPr lang="en-US" dirty="0"/>
              <a:t> </a:t>
            </a:r>
            <a:r>
              <a:rPr lang="en-US" dirty="0" err="1"/>
              <a:t>হত্যা</a:t>
            </a:r>
            <a:r>
              <a:rPr lang="en-US" dirty="0"/>
              <a:t> </a:t>
            </a:r>
            <a:r>
              <a:rPr lang="en-US" dirty="0" err="1"/>
              <a:t>করছি</a:t>
            </a:r>
            <a:r>
              <a:rPr lang="en-US" dirty="0"/>
              <a:t>, </a:t>
            </a:r>
            <a:r>
              <a:rPr lang="en-US" dirty="0" err="1"/>
              <a:t>তখন</a:t>
            </a:r>
            <a:r>
              <a:rPr lang="en-US" dirty="0"/>
              <a:t> </a:t>
            </a:r>
            <a:r>
              <a:rPr lang="en-US" dirty="0" err="1"/>
              <a:t>শরীয়া</a:t>
            </a:r>
            <a:r>
              <a:rPr lang="en-US" dirty="0"/>
              <a:t> </a:t>
            </a:r>
            <a:r>
              <a:rPr lang="en-US" dirty="0" err="1"/>
              <a:t>আইন</a:t>
            </a:r>
            <a:r>
              <a:rPr lang="en-US" dirty="0"/>
              <a:t> </a:t>
            </a:r>
            <a:r>
              <a:rPr lang="en-US" dirty="0" err="1"/>
              <a:t>শাস্তীর</a:t>
            </a:r>
            <a:r>
              <a:rPr lang="en-US" dirty="0"/>
              <a:t> </a:t>
            </a:r>
            <a:r>
              <a:rPr lang="en-US" dirty="0" err="1"/>
              <a:t>কথা</a:t>
            </a:r>
            <a:r>
              <a:rPr lang="en-US" dirty="0"/>
              <a:t> </a:t>
            </a:r>
            <a:r>
              <a:rPr lang="en-US" dirty="0" err="1"/>
              <a:t>বলতেছে</a:t>
            </a:r>
            <a:r>
              <a:rPr lang="en-US" dirty="0"/>
              <a:t> </a:t>
            </a:r>
            <a:r>
              <a:rPr lang="en-US" dirty="0" err="1"/>
              <a:t>দুনিয়াতেই</a:t>
            </a:r>
            <a:r>
              <a:rPr lang="en-US" dirty="0"/>
              <a:t>?? </a:t>
            </a:r>
          </a:p>
        </p:txBody>
      </p:sp>
    </p:spTree>
    <p:extLst>
      <p:ext uri="{BB962C8B-B14F-4D97-AF65-F5344CB8AC3E}">
        <p14:creationId xmlns:p14="http://schemas.microsoft.com/office/powerpoint/2010/main" val="4136776115"/>
      </p:ext>
    </p:extLst>
  </p:cSld>
  <p:clrMapOvr>
    <a:masterClrMapping/>
  </p:clrMapOvr>
</p:sld>
</file>

<file path=ppt/slides/slide63.xml><?xml version="1.0" encoding="utf-8"?>
<p:sld xmlns:a="http://schemas.openxmlformats.org/drawingml/2006/main" xmlns:r="http://schemas.openxmlformats.org/officeDocument/2006/relationships" xmlns:p="http://schemas.openxmlformats.org/presentationml/2006/main">
  <p:cSld>
    <p:bg>
      <p:bgPr>
        <a:noFill/>
        <a:effectLst/>
      </p:bgPr>
    </p:bg>
    <p:spTree>
      <p:nvGrpSpPr>
        <p:cNvPr id="1" name=""/>
        <p:cNvGrpSpPr/>
        <p:nvPr/>
      </p:nvGrpSpPr>
      <p:grpSpPr>
        <a:xfrm>
          <a:off x="0" y="0"/>
          <a:ext cx="0" cy="0"/>
          <a:chOff x="0" y="0"/>
          <a:chExt cx="0" cy="0"/>
        </a:xfrm>
      </p:grpSpPr>
      <p:sp>
        <p:nvSpPr>
          <p:cNvPr id="2" name="Slide Number Placeholder 1"/>
          <p:cNvSpPr>
            <a:spLocks noGrp="1"/>
          </p:cNvSpPr>
          <p:nvPr>
            <p:ph type="sldNum" sz="quarter" idx="12"/>
          </p:nvPr>
        </p:nvSpPr>
        <p:spPr/>
        <p:txBody>
          <a:bodyPr/>
          <a:lstStyle/>
          <a:p>
            <a:fld id="{FECC332B-882E-4129-ABBA-696D76EBE626}" type="slidenum">
              <a:rPr lang="en-US" smtClean="0"/>
              <a:t>63</a:t>
            </a:fld>
            <a:endParaRPr lang="en-US"/>
          </a:p>
        </p:txBody>
      </p:sp>
      <p:sp>
        <p:nvSpPr>
          <p:cNvPr id="4" name="Rectangle 3"/>
          <p:cNvSpPr/>
          <p:nvPr/>
        </p:nvSpPr>
        <p:spPr>
          <a:xfrm>
            <a:off x="1010856" y="3107025"/>
            <a:ext cx="6096000" cy="1200329"/>
          </a:xfrm>
          <a:prstGeom prst="rect">
            <a:avLst/>
          </a:prstGeom>
        </p:spPr>
        <p:txBody>
          <a:bodyPr>
            <a:spAutoFit/>
          </a:bodyPr>
          <a:lstStyle/>
          <a:p>
            <a:r>
              <a:rPr lang="en-US" b="1"/>
              <a:t>{Surely Allah does not forgive that anything should be associated with Him, and forgives what is besides that to whomsoever He pleases; and whoever associates anything with Allah, he devises indeed a great sin.} (Quran 4: 48)</a:t>
            </a:r>
            <a:endParaRPr lang="en-US" dirty="0"/>
          </a:p>
        </p:txBody>
      </p:sp>
      <p:sp>
        <p:nvSpPr>
          <p:cNvPr id="5" name="Rectangle 4"/>
          <p:cNvSpPr/>
          <p:nvPr/>
        </p:nvSpPr>
        <p:spPr>
          <a:xfrm>
            <a:off x="918259" y="4507587"/>
            <a:ext cx="6096000" cy="2031325"/>
          </a:xfrm>
          <a:prstGeom prst="rect">
            <a:avLst/>
          </a:prstGeom>
        </p:spPr>
        <p:txBody>
          <a:bodyPr>
            <a:spAutoFit/>
          </a:bodyPr>
          <a:lstStyle/>
          <a:p>
            <a:r>
              <a:rPr lang="en-US" dirty="0">
                <a:solidFill>
                  <a:srgbClr val="000000"/>
                </a:solidFill>
                <a:latin typeface="open sans"/>
              </a:rPr>
              <a:t>The point is, if you commit </a:t>
            </a:r>
            <a:r>
              <a:rPr lang="en-US" dirty="0">
                <a:solidFill>
                  <a:srgbClr val="FE9601"/>
                </a:solidFill>
                <a:latin typeface="open sans"/>
                <a:hlinkClick r:id="rId2"/>
              </a:rPr>
              <a:t>shirk</a:t>
            </a:r>
            <a:r>
              <a:rPr lang="en-US" dirty="0">
                <a:solidFill>
                  <a:srgbClr val="000000"/>
                </a:solidFill>
                <a:latin typeface="open sans"/>
              </a:rPr>
              <a:t> and </a:t>
            </a:r>
            <a:r>
              <a:rPr lang="en-US" b="1" dirty="0">
                <a:solidFill>
                  <a:srgbClr val="000000"/>
                </a:solidFill>
                <a:latin typeface="open sans"/>
              </a:rPr>
              <a:t>die without repenting</a:t>
            </a:r>
            <a:r>
              <a:rPr lang="en-US" dirty="0">
                <a:solidFill>
                  <a:srgbClr val="000000"/>
                </a:solidFill>
                <a:latin typeface="open sans"/>
              </a:rPr>
              <a:t>, Allah will</a:t>
            </a:r>
            <a:r>
              <a:rPr lang="en-US" b="1" dirty="0">
                <a:solidFill>
                  <a:srgbClr val="000000"/>
                </a:solidFill>
                <a:latin typeface="open sans"/>
              </a:rPr>
              <a:t> not forgive you</a:t>
            </a:r>
            <a:r>
              <a:rPr lang="en-US" dirty="0">
                <a:solidFill>
                  <a:srgbClr val="000000"/>
                </a:solidFill>
                <a:latin typeface="open sans"/>
              </a:rPr>
              <a:t>. If you fornicate, drink alcohol, consume interest, steal, and you </a:t>
            </a:r>
            <a:r>
              <a:rPr lang="en-US" b="1" dirty="0">
                <a:solidFill>
                  <a:srgbClr val="000000"/>
                </a:solidFill>
                <a:latin typeface="open sans"/>
              </a:rPr>
              <a:t>repent </a:t>
            </a:r>
            <a:r>
              <a:rPr lang="en-US" dirty="0">
                <a:solidFill>
                  <a:srgbClr val="000000"/>
                </a:solidFill>
                <a:latin typeface="open sans"/>
              </a:rPr>
              <a:t>afterward, Allah </a:t>
            </a:r>
            <a:r>
              <a:rPr lang="en-US" b="1" dirty="0">
                <a:solidFill>
                  <a:srgbClr val="000000"/>
                </a:solidFill>
                <a:latin typeface="open sans"/>
              </a:rPr>
              <a:t>will forgive you</a:t>
            </a:r>
            <a:r>
              <a:rPr lang="en-US" dirty="0">
                <a:solidFill>
                  <a:srgbClr val="000000"/>
                </a:solidFill>
                <a:latin typeface="open sans"/>
              </a:rPr>
              <a:t> </a:t>
            </a:r>
            <a:r>
              <a:rPr lang="en-US" dirty="0" err="1">
                <a:solidFill>
                  <a:srgbClr val="000000"/>
                </a:solidFill>
                <a:latin typeface="open sans"/>
              </a:rPr>
              <a:t>inshaAllah</a:t>
            </a:r>
            <a:r>
              <a:rPr lang="en-US" dirty="0">
                <a:solidFill>
                  <a:srgbClr val="000000"/>
                </a:solidFill>
                <a:latin typeface="open sans"/>
              </a:rPr>
              <a:t>. If you </a:t>
            </a:r>
            <a:r>
              <a:rPr lang="en-US" b="1" dirty="0">
                <a:solidFill>
                  <a:srgbClr val="000000"/>
                </a:solidFill>
                <a:latin typeface="open sans"/>
              </a:rPr>
              <a:t>don’t repent </a:t>
            </a:r>
            <a:r>
              <a:rPr lang="en-US" dirty="0">
                <a:solidFill>
                  <a:srgbClr val="000000"/>
                </a:solidFill>
                <a:latin typeface="open sans"/>
              </a:rPr>
              <a:t>from those sins and you </a:t>
            </a:r>
            <a:r>
              <a:rPr lang="en-US" b="1" dirty="0">
                <a:solidFill>
                  <a:srgbClr val="000000"/>
                </a:solidFill>
                <a:latin typeface="open sans"/>
              </a:rPr>
              <a:t>die</a:t>
            </a:r>
            <a:r>
              <a:rPr lang="en-US" dirty="0">
                <a:solidFill>
                  <a:srgbClr val="000000"/>
                </a:solidFill>
                <a:latin typeface="open sans"/>
              </a:rPr>
              <a:t>, Allah </a:t>
            </a:r>
            <a:r>
              <a:rPr lang="en-US" b="1" i="1" dirty="0">
                <a:solidFill>
                  <a:srgbClr val="000000"/>
                </a:solidFill>
                <a:latin typeface="open sans"/>
              </a:rPr>
              <a:t>may </a:t>
            </a:r>
            <a:r>
              <a:rPr lang="en-US" dirty="0">
                <a:solidFill>
                  <a:srgbClr val="000000"/>
                </a:solidFill>
                <a:latin typeface="open sans"/>
              </a:rPr>
              <a:t>forgive you. With shirk, if you </a:t>
            </a:r>
            <a:r>
              <a:rPr lang="en-US" b="1" dirty="0">
                <a:solidFill>
                  <a:srgbClr val="000000"/>
                </a:solidFill>
                <a:latin typeface="open sans"/>
              </a:rPr>
              <a:t>die </a:t>
            </a:r>
            <a:r>
              <a:rPr lang="en-US" dirty="0">
                <a:solidFill>
                  <a:srgbClr val="000000"/>
                </a:solidFill>
                <a:latin typeface="open sans"/>
              </a:rPr>
              <a:t>with it </a:t>
            </a:r>
            <a:r>
              <a:rPr lang="en-US" b="1" dirty="0" err="1">
                <a:solidFill>
                  <a:srgbClr val="000000"/>
                </a:solidFill>
                <a:latin typeface="open sans"/>
              </a:rPr>
              <a:t>unrepented</a:t>
            </a:r>
            <a:r>
              <a:rPr lang="en-US" dirty="0">
                <a:solidFill>
                  <a:srgbClr val="000000"/>
                </a:solidFill>
                <a:latin typeface="open sans"/>
              </a:rPr>
              <a:t>, Allah </a:t>
            </a:r>
            <a:r>
              <a:rPr lang="en-US" b="1" dirty="0">
                <a:solidFill>
                  <a:srgbClr val="000000"/>
                </a:solidFill>
                <a:latin typeface="open sans"/>
              </a:rPr>
              <a:t>will not </a:t>
            </a:r>
            <a:r>
              <a:rPr lang="en-US" dirty="0">
                <a:solidFill>
                  <a:srgbClr val="000000"/>
                </a:solidFill>
                <a:latin typeface="open sans"/>
              </a:rPr>
              <a:t>forgive you.</a:t>
            </a:r>
            <a:endParaRPr lang="en-US" dirty="0"/>
          </a:p>
        </p:txBody>
      </p:sp>
      <p:sp>
        <p:nvSpPr>
          <p:cNvPr id="6" name="Rectangle 2"/>
          <p:cNvSpPr>
            <a:spLocks noChangeArrowheads="1"/>
          </p:cNvSpPr>
          <p:nvPr/>
        </p:nvSpPr>
        <p:spPr bwMode="auto">
          <a:xfrm>
            <a:off x="0" y="-162537"/>
            <a:ext cx="256464" cy="325074"/>
          </a:xfrm>
          <a:prstGeom prst="rect">
            <a:avLst/>
          </a:prstGeom>
          <a:solidFill>
            <a:srgbClr val="FFFFFF"/>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253920" tIns="47610" rIns="0" bIns="0" numCol="1" anchor="ctr" anchorCtr="0" compatLnSpc="1">
            <a:prstTxWarp prst="textNoShape">
              <a:avLst/>
            </a:prstTxWarp>
            <a:spAutoFit/>
          </a:bodyPr>
          <a:lstStyle/>
          <a:p>
            <a:pPr marL="0" marR="0" lvl="0" indent="0" algn="l" defTabSz="914400" rtl="0" eaLnBrk="0" fontAlgn="base" latinLnBrk="0" hangingPunct="0">
              <a:lnSpc>
                <a:spcPct val="100000"/>
              </a:lnSpc>
              <a:spcBef>
                <a:spcPct val="0"/>
              </a:spcBef>
              <a:spcAft>
                <a:spcPct val="0"/>
              </a:spcAft>
              <a:buClrTx/>
              <a:buSzTx/>
              <a:buFontTx/>
              <a:buNone/>
              <a:tabLst/>
            </a:pPr>
            <a:endParaRPr kumimoji="0" lang="en-US" sz="1800" b="0" i="0" u="none" strike="noStrike" cap="none" normalizeH="0" baseline="0" dirty="0">
              <a:ln>
                <a:noFill/>
              </a:ln>
              <a:solidFill>
                <a:schemeClr val="tx1"/>
              </a:solidFill>
              <a:effectLst/>
              <a:latin typeface="Arial" panose="020B0604020202020204" pitchFamily="34" charset="0"/>
            </a:endParaRPr>
          </a:p>
        </p:txBody>
      </p:sp>
      <p:sp>
        <p:nvSpPr>
          <p:cNvPr id="7" name="Rectangle 6"/>
          <p:cNvSpPr/>
          <p:nvPr/>
        </p:nvSpPr>
        <p:spPr>
          <a:xfrm>
            <a:off x="1484515" y="213925"/>
            <a:ext cx="4255626" cy="2893100"/>
          </a:xfrm>
          <a:prstGeom prst="rect">
            <a:avLst/>
          </a:prstGeom>
        </p:spPr>
        <p:txBody>
          <a:bodyPr wrap="square">
            <a:spAutoFit/>
          </a:bodyPr>
          <a:lstStyle/>
          <a:p>
            <a:pPr lvl="0" eaLnBrk="0" fontAlgn="base" hangingPunct="0">
              <a:spcBef>
                <a:spcPct val="0"/>
              </a:spcBef>
              <a:spcAft>
                <a:spcPct val="0"/>
              </a:spcAft>
            </a:pPr>
            <a:endParaRPr lang="en-US" sz="3200" dirty="0">
              <a:latin typeface="Arial" panose="020B0604020202020204" pitchFamily="34" charset="0"/>
            </a:endParaRPr>
          </a:p>
          <a:p>
            <a:pPr lvl="0" eaLnBrk="0" fontAlgn="base" hangingPunct="0">
              <a:spcBef>
                <a:spcPct val="0"/>
              </a:spcBef>
              <a:spcAft>
                <a:spcPct val="0"/>
              </a:spcAft>
              <a:buFontTx/>
              <a:buChar char="•"/>
            </a:pPr>
            <a:r>
              <a:rPr lang="en-US" sz="1400" dirty="0">
                <a:solidFill>
                  <a:srgbClr val="202122"/>
                </a:solidFill>
                <a:latin typeface="Arial" panose="020B0604020202020204" pitchFamily="34" charset="0"/>
                <a:cs typeface="Arial" panose="020B0604020202020204" pitchFamily="34" charset="0"/>
              </a:rPr>
              <a:t>In </a:t>
            </a:r>
            <a:r>
              <a:rPr lang="en-US" sz="1400" dirty="0" err="1">
                <a:solidFill>
                  <a:srgbClr val="0B0080"/>
                </a:solidFill>
                <a:latin typeface="Arial" panose="020B0604020202020204" pitchFamily="34" charset="0"/>
                <a:cs typeface="Arial" panose="020B0604020202020204" pitchFamily="34" charset="0"/>
                <a:hlinkClick r:id="rId3" tooltip="Sahih al-Bukhari"/>
              </a:rPr>
              <a:t>Sahih</a:t>
            </a:r>
            <a:r>
              <a:rPr lang="en-US" sz="1400" dirty="0">
                <a:solidFill>
                  <a:srgbClr val="0B0080"/>
                </a:solidFill>
                <a:latin typeface="Arial" panose="020B0604020202020204" pitchFamily="34" charset="0"/>
                <a:cs typeface="Arial" panose="020B0604020202020204" pitchFamily="34" charset="0"/>
                <a:hlinkClick r:id="rId3" tooltip="Sahih al-Bukhari"/>
              </a:rPr>
              <a:t> al-</a:t>
            </a:r>
            <a:r>
              <a:rPr lang="en-US" sz="1400" dirty="0" err="1">
                <a:solidFill>
                  <a:srgbClr val="0B0080"/>
                </a:solidFill>
                <a:latin typeface="Arial" panose="020B0604020202020204" pitchFamily="34" charset="0"/>
                <a:cs typeface="Arial" panose="020B0604020202020204" pitchFamily="34" charset="0"/>
                <a:hlinkClick r:id="rId3" tooltip="Sahih al-Bukhari"/>
              </a:rPr>
              <a:t>Bukhari</a:t>
            </a:r>
            <a:r>
              <a:rPr lang="en-US" sz="1400" dirty="0">
                <a:solidFill>
                  <a:srgbClr val="202122"/>
                </a:solidFill>
                <a:latin typeface="Arial" panose="020B0604020202020204" pitchFamily="34" charset="0"/>
                <a:cs typeface="Arial" panose="020B0604020202020204" pitchFamily="34" charset="0"/>
              </a:rPr>
              <a:t>, </a:t>
            </a:r>
            <a:r>
              <a:rPr lang="en-US" sz="1400" dirty="0" err="1">
                <a:solidFill>
                  <a:srgbClr val="0B0080"/>
                </a:solidFill>
                <a:latin typeface="Arial" panose="020B0604020202020204" pitchFamily="34" charset="0"/>
                <a:cs typeface="Arial" panose="020B0604020202020204" pitchFamily="34" charset="0"/>
                <a:hlinkClick r:id="rId4" tooltip="Anas ibn Malik"/>
              </a:rPr>
              <a:t>Anas</a:t>
            </a:r>
            <a:r>
              <a:rPr lang="en-US" sz="1400" dirty="0">
                <a:solidFill>
                  <a:srgbClr val="0B0080"/>
                </a:solidFill>
                <a:latin typeface="Arial" panose="020B0604020202020204" pitchFamily="34" charset="0"/>
                <a:cs typeface="Arial" panose="020B0604020202020204" pitchFamily="34" charset="0"/>
                <a:hlinkClick r:id="rId4" tooltip="Anas ibn Malik"/>
              </a:rPr>
              <a:t> </a:t>
            </a:r>
            <a:r>
              <a:rPr lang="en-US" sz="1400" dirty="0" err="1">
                <a:solidFill>
                  <a:srgbClr val="0B0080"/>
                </a:solidFill>
                <a:latin typeface="Arial" panose="020B0604020202020204" pitchFamily="34" charset="0"/>
                <a:cs typeface="Arial" panose="020B0604020202020204" pitchFamily="34" charset="0"/>
                <a:hlinkClick r:id="rId4" tooltip="Anas ibn Malik"/>
              </a:rPr>
              <a:t>ibn</a:t>
            </a:r>
            <a:r>
              <a:rPr lang="en-US" sz="1400" dirty="0">
                <a:solidFill>
                  <a:srgbClr val="0B0080"/>
                </a:solidFill>
                <a:latin typeface="Arial" panose="020B0604020202020204" pitchFamily="34" charset="0"/>
                <a:cs typeface="Arial" panose="020B0604020202020204" pitchFamily="34" charset="0"/>
                <a:hlinkClick r:id="rId4" tooltip="Anas ibn Malik"/>
              </a:rPr>
              <a:t> Malik</a:t>
            </a:r>
            <a:r>
              <a:rPr lang="en-US" sz="1400" dirty="0">
                <a:solidFill>
                  <a:srgbClr val="202122"/>
                </a:solidFill>
                <a:latin typeface="Arial" panose="020B0604020202020204" pitchFamily="34" charset="0"/>
                <a:cs typeface="Arial" panose="020B0604020202020204" pitchFamily="34" charset="0"/>
              </a:rPr>
              <a:t> narrates:</a:t>
            </a:r>
          </a:p>
          <a:p>
            <a:pPr lvl="0" eaLnBrk="0" fontAlgn="base" hangingPunct="0">
              <a:spcBef>
                <a:spcPct val="0"/>
              </a:spcBef>
              <a:spcAft>
                <a:spcPct val="0"/>
              </a:spcAft>
            </a:pPr>
            <a:r>
              <a:rPr lang="en-US" dirty="0"/>
              <a:t>Allah's Apostle said, "Allah is more pleased with the repentance of His slave than anyone of you is pleased with finding his camel which he had lost in the desert."</a:t>
            </a:r>
            <a:endParaRPr lang="en-US" sz="3200" dirty="0">
              <a:latin typeface="Arial" panose="020B0604020202020204" pitchFamily="34" charset="0"/>
            </a:endParaRPr>
          </a:p>
          <a:p>
            <a:pPr lvl="0" eaLnBrk="0" fontAlgn="base" hangingPunct="0">
              <a:spcBef>
                <a:spcPct val="0"/>
              </a:spcBef>
              <a:spcAft>
                <a:spcPct val="0"/>
              </a:spcAft>
            </a:pPr>
            <a:r>
              <a:rPr lang="en-US" sz="3200" dirty="0">
                <a:latin typeface="Arial" panose="020B0604020202020204" pitchFamily="34" charset="0"/>
              </a:rPr>
              <a:t>— </a:t>
            </a:r>
            <a:r>
              <a:rPr lang="en-US" sz="3200" i="1" dirty="0" err="1">
                <a:solidFill>
                  <a:srgbClr val="0B0080"/>
                </a:solidFill>
                <a:latin typeface="Arial" panose="020B0604020202020204" pitchFamily="34" charset="0"/>
                <a:hlinkClick r:id="rId3" tooltip="Sahih al-Bukhari"/>
              </a:rPr>
              <a:t>Sahih</a:t>
            </a:r>
            <a:r>
              <a:rPr lang="en-US" sz="3200" i="1" dirty="0">
                <a:solidFill>
                  <a:srgbClr val="0B0080"/>
                </a:solidFill>
                <a:latin typeface="Arial" panose="020B0604020202020204" pitchFamily="34" charset="0"/>
                <a:hlinkClick r:id="rId3" tooltip="Sahih al-Bukhari"/>
              </a:rPr>
              <a:t> al-</a:t>
            </a:r>
            <a:r>
              <a:rPr lang="en-US" sz="3200" i="1" dirty="0" err="1">
                <a:solidFill>
                  <a:srgbClr val="0B0080"/>
                </a:solidFill>
                <a:latin typeface="Arial" panose="020B0604020202020204" pitchFamily="34" charset="0"/>
                <a:hlinkClick r:id="rId3" tooltip="Sahih al-Bukhari"/>
              </a:rPr>
              <a:t>Bukhari</a:t>
            </a:r>
            <a:r>
              <a:rPr lang="en-US" sz="3200" i="1" dirty="0">
                <a:latin typeface="Arial" panose="020B0604020202020204" pitchFamily="34" charset="0"/>
              </a:rPr>
              <a:t>, </a:t>
            </a:r>
            <a:r>
              <a:rPr lang="en-US" sz="3200" i="1" dirty="0">
                <a:solidFill>
                  <a:srgbClr val="663366"/>
                </a:solidFill>
                <a:latin typeface="Arial" panose="020B0604020202020204" pitchFamily="34" charset="0"/>
                <a:hlinkClick r:id="rId5"/>
              </a:rPr>
              <a:t>8:75:321</a:t>
            </a:r>
            <a:endParaRPr lang="en-US" sz="3200" dirty="0">
              <a:latin typeface="Arial" panose="020B0604020202020204" pitchFamily="34" charset="0"/>
            </a:endParaRPr>
          </a:p>
        </p:txBody>
      </p:sp>
    </p:spTree>
    <p:extLst>
      <p:ext uri="{BB962C8B-B14F-4D97-AF65-F5344CB8AC3E}">
        <p14:creationId xmlns:p14="http://schemas.microsoft.com/office/powerpoint/2010/main" val="2877581588"/>
      </p:ext>
    </p:extLst>
  </p:cSld>
  <p:clrMapOvr>
    <a:masterClrMapping/>
  </p:clrMapOvr>
</p:sld>
</file>

<file path=ppt/slides/slide6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p:cNvSpPr>
            <a:spLocks noGrp="1"/>
          </p:cNvSpPr>
          <p:nvPr>
            <p:ph type="sldNum" sz="quarter" idx="12"/>
          </p:nvPr>
        </p:nvSpPr>
        <p:spPr/>
        <p:txBody>
          <a:bodyPr/>
          <a:lstStyle/>
          <a:p>
            <a:fld id="{FECC332B-882E-4129-ABBA-696D76EBE626}" type="slidenum">
              <a:rPr lang="en-US" smtClean="0"/>
              <a:t>64</a:t>
            </a:fld>
            <a:endParaRPr lang="en-US"/>
          </a:p>
        </p:txBody>
      </p:sp>
      <p:sp>
        <p:nvSpPr>
          <p:cNvPr id="3" name="Oval Callout 2"/>
          <p:cNvSpPr/>
          <p:nvPr/>
        </p:nvSpPr>
        <p:spPr>
          <a:xfrm>
            <a:off x="1041722" y="439838"/>
            <a:ext cx="10864280" cy="5343425"/>
          </a:xfrm>
          <a:prstGeom prst="wedgeEllipseCallou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err="1"/>
              <a:t>আপনি</a:t>
            </a:r>
            <a:r>
              <a:rPr lang="en-US" dirty="0"/>
              <a:t> </a:t>
            </a:r>
            <a:r>
              <a:rPr lang="en-US" dirty="0" err="1"/>
              <a:t>গাজা</a:t>
            </a:r>
            <a:r>
              <a:rPr lang="en-US" dirty="0"/>
              <a:t> </a:t>
            </a:r>
            <a:r>
              <a:rPr lang="en-US" dirty="0" err="1"/>
              <a:t>খাইলেন</a:t>
            </a:r>
            <a:r>
              <a:rPr lang="en-US" dirty="0"/>
              <a:t>, </a:t>
            </a:r>
            <a:r>
              <a:rPr lang="en-US" dirty="0" err="1"/>
              <a:t>নিজের</a:t>
            </a:r>
            <a:r>
              <a:rPr lang="en-US" dirty="0"/>
              <a:t> </a:t>
            </a:r>
            <a:r>
              <a:rPr lang="en-US" dirty="0" err="1"/>
              <a:t>শরিরের</a:t>
            </a:r>
            <a:r>
              <a:rPr lang="en-US" dirty="0"/>
              <a:t> </a:t>
            </a:r>
            <a:r>
              <a:rPr lang="en-US" dirty="0" err="1"/>
              <a:t>ক্ষতি</a:t>
            </a:r>
            <a:r>
              <a:rPr lang="en-US" dirty="0"/>
              <a:t> </a:t>
            </a:r>
            <a:r>
              <a:rPr lang="en-US" dirty="0" err="1"/>
              <a:t>করলেন</a:t>
            </a:r>
            <a:r>
              <a:rPr lang="en-US" dirty="0"/>
              <a:t>, </a:t>
            </a:r>
            <a:r>
              <a:rPr lang="en-US" dirty="0" err="1"/>
              <a:t>আল্লাহর</a:t>
            </a:r>
            <a:r>
              <a:rPr lang="en-US" dirty="0"/>
              <a:t> </a:t>
            </a:r>
            <a:r>
              <a:rPr lang="en-US" dirty="0" err="1"/>
              <a:t>আদেশ</a:t>
            </a:r>
            <a:r>
              <a:rPr lang="en-US" dirty="0"/>
              <a:t> ও </a:t>
            </a:r>
            <a:r>
              <a:rPr lang="en-US" dirty="0" err="1"/>
              <a:t>অমান্য</a:t>
            </a:r>
            <a:r>
              <a:rPr lang="en-US" dirty="0"/>
              <a:t> </a:t>
            </a:r>
            <a:r>
              <a:rPr lang="en-US" dirty="0" err="1"/>
              <a:t>করলেন</a:t>
            </a:r>
            <a:r>
              <a:rPr lang="en-US" dirty="0"/>
              <a:t>, </a:t>
            </a:r>
            <a:r>
              <a:rPr lang="en-US" dirty="0" err="1"/>
              <a:t>আপনি</a:t>
            </a:r>
            <a:r>
              <a:rPr lang="en-US" dirty="0"/>
              <a:t> </a:t>
            </a:r>
            <a:r>
              <a:rPr lang="en-US" dirty="0" err="1"/>
              <a:t>নামাজ</a:t>
            </a:r>
            <a:r>
              <a:rPr lang="en-US" dirty="0"/>
              <a:t> </a:t>
            </a:r>
            <a:r>
              <a:rPr lang="en-US" dirty="0" err="1"/>
              <a:t>পরলেন</a:t>
            </a:r>
            <a:r>
              <a:rPr lang="en-US" dirty="0"/>
              <a:t> </a:t>
            </a:r>
            <a:r>
              <a:rPr lang="en-US" dirty="0" err="1"/>
              <a:t>না</a:t>
            </a:r>
            <a:r>
              <a:rPr lang="en-US" dirty="0"/>
              <a:t> , </a:t>
            </a:r>
            <a:r>
              <a:rPr lang="en-US" dirty="0" err="1"/>
              <a:t>আল্লার</a:t>
            </a:r>
            <a:r>
              <a:rPr lang="en-US" dirty="0"/>
              <a:t> </a:t>
            </a:r>
            <a:r>
              <a:rPr lang="en-US" dirty="0" err="1"/>
              <a:t>আদেশ</a:t>
            </a:r>
            <a:r>
              <a:rPr lang="en-US" dirty="0"/>
              <a:t> </a:t>
            </a:r>
            <a:r>
              <a:rPr lang="en-US" dirty="0" err="1"/>
              <a:t>অমান্য</a:t>
            </a:r>
            <a:r>
              <a:rPr lang="en-US" dirty="0"/>
              <a:t> </a:t>
            </a:r>
            <a:r>
              <a:rPr lang="en-US" dirty="0" err="1"/>
              <a:t>করলেন</a:t>
            </a:r>
            <a:r>
              <a:rPr lang="en-US" dirty="0"/>
              <a:t>, </a:t>
            </a:r>
            <a:r>
              <a:rPr lang="en-US" dirty="0" err="1"/>
              <a:t>আল্লাহ</a:t>
            </a:r>
            <a:r>
              <a:rPr lang="en-US" dirty="0"/>
              <a:t> </a:t>
            </a:r>
            <a:r>
              <a:rPr lang="en-US" dirty="0" err="1"/>
              <a:t>বলতেছে</a:t>
            </a:r>
            <a:r>
              <a:rPr lang="en-US" dirty="0"/>
              <a:t>, </a:t>
            </a:r>
            <a:r>
              <a:rPr lang="en-US" dirty="0" err="1"/>
              <a:t>আপনি</a:t>
            </a:r>
            <a:r>
              <a:rPr lang="en-US" dirty="0"/>
              <a:t> </a:t>
            </a:r>
            <a:r>
              <a:rPr lang="en-US" dirty="0" err="1"/>
              <a:t>ক্ষমা</a:t>
            </a:r>
            <a:r>
              <a:rPr lang="en-US" dirty="0"/>
              <a:t> </a:t>
            </a:r>
            <a:r>
              <a:rPr lang="en-US" dirty="0" err="1"/>
              <a:t>চাইলে</a:t>
            </a:r>
            <a:r>
              <a:rPr lang="en-US" dirty="0"/>
              <a:t> </a:t>
            </a:r>
            <a:r>
              <a:rPr lang="en-US" dirty="0" err="1"/>
              <a:t>তিনি</a:t>
            </a:r>
            <a:r>
              <a:rPr lang="en-US" dirty="0"/>
              <a:t> </a:t>
            </a:r>
            <a:r>
              <a:rPr lang="en-US" dirty="0" err="1"/>
              <a:t>মাফ</a:t>
            </a:r>
            <a:r>
              <a:rPr lang="en-US" dirty="0"/>
              <a:t> </a:t>
            </a:r>
            <a:r>
              <a:rPr lang="en-US" dirty="0" err="1"/>
              <a:t>করে</a:t>
            </a:r>
            <a:r>
              <a:rPr lang="en-US" dirty="0"/>
              <a:t> </a:t>
            </a:r>
            <a:r>
              <a:rPr lang="en-US" dirty="0" err="1"/>
              <a:t>দিবেন</a:t>
            </a:r>
            <a:r>
              <a:rPr lang="en-US" dirty="0"/>
              <a:t>।</a:t>
            </a:r>
          </a:p>
          <a:p>
            <a:pPr algn="ctr"/>
            <a:r>
              <a:rPr lang="en-US" dirty="0" err="1"/>
              <a:t>কিন্তু</a:t>
            </a:r>
            <a:r>
              <a:rPr lang="en-US" dirty="0"/>
              <a:t> </a:t>
            </a:r>
            <a:r>
              <a:rPr lang="en-US" dirty="0" err="1"/>
              <a:t>আপনি</a:t>
            </a:r>
            <a:r>
              <a:rPr lang="en-US" dirty="0"/>
              <a:t> </a:t>
            </a:r>
            <a:r>
              <a:rPr lang="en-US" dirty="0" err="1"/>
              <a:t>যখন</a:t>
            </a:r>
            <a:r>
              <a:rPr lang="en-US" dirty="0"/>
              <a:t> </a:t>
            </a:r>
            <a:r>
              <a:rPr lang="en-US" dirty="0" err="1"/>
              <a:t>আমার</a:t>
            </a:r>
            <a:r>
              <a:rPr lang="en-US" dirty="0"/>
              <a:t> </a:t>
            </a:r>
            <a:r>
              <a:rPr lang="en-US" dirty="0" err="1"/>
              <a:t>সন্তানকে</a:t>
            </a:r>
            <a:r>
              <a:rPr lang="en-US" dirty="0"/>
              <a:t> </a:t>
            </a:r>
            <a:r>
              <a:rPr lang="en-US" dirty="0" err="1"/>
              <a:t>হত্যা</a:t>
            </a:r>
            <a:r>
              <a:rPr lang="en-US" dirty="0"/>
              <a:t> </a:t>
            </a:r>
            <a:r>
              <a:rPr lang="en-US" dirty="0" err="1"/>
              <a:t>করলেন</a:t>
            </a:r>
            <a:r>
              <a:rPr lang="en-US" dirty="0"/>
              <a:t> </a:t>
            </a:r>
            <a:r>
              <a:rPr lang="en-US" dirty="0" err="1"/>
              <a:t>অথবা</a:t>
            </a:r>
            <a:r>
              <a:rPr lang="en-US" dirty="0"/>
              <a:t> </a:t>
            </a:r>
            <a:r>
              <a:rPr lang="en-US" dirty="0" err="1"/>
              <a:t>আমার</a:t>
            </a:r>
            <a:r>
              <a:rPr lang="en-US" dirty="0"/>
              <a:t> </a:t>
            </a:r>
            <a:r>
              <a:rPr lang="en-US" dirty="0" err="1"/>
              <a:t>ছোট</a:t>
            </a:r>
            <a:r>
              <a:rPr lang="en-US" dirty="0"/>
              <a:t> </a:t>
            </a:r>
            <a:r>
              <a:rPr lang="en-US" dirty="0" err="1"/>
              <a:t>মেয়েটাকে</a:t>
            </a:r>
            <a:r>
              <a:rPr lang="en-US" dirty="0"/>
              <a:t> </a:t>
            </a:r>
            <a:r>
              <a:rPr lang="en-US" dirty="0" err="1"/>
              <a:t>ধর্ষণ</a:t>
            </a:r>
            <a:r>
              <a:rPr lang="en-US" dirty="0"/>
              <a:t> </a:t>
            </a:r>
            <a:r>
              <a:rPr lang="en-US" dirty="0" err="1"/>
              <a:t>করলেন</a:t>
            </a:r>
            <a:r>
              <a:rPr lang="en-US" dirty="0"/>
              <a:t> </a:t>
            </a:r>
            <a:r>
              <a:rPr lang="en-US" dirty="0" err="1"/>
              <a:t>অথবা</a:t>
            </a:r>
            <a:r>
              <a:rPr lang="en-US" dirty="0"/>
              <a:t> </a:t>
            </a:r>
            <a:r>
              <a:rPr lang="en-US" dirty="0" err="1"/>
              <a:t>আমার</a:t>
            </a:r>
            <a:r>
              <a:rPr lang="en-US" dirty="0"/>
              <a:t> </a:t>
            </a:r>
            <a:r>
              <a:rPr lang="en-US" dirty="0" err="1"/>
              <a:t>সম্পত্তি</a:t>
            </a:r>
            <a:r>
              <a:rPr lang="en-US" dirty="0"/>
              <a:t> </a:t>
            </a:r>
            <a:r>
              <a:rPr lang="en-US" dirty="0" err="1"/>
              <a:t>অন্যায়</a:t>
            </a:r>
            <a:r>
              <a:rPr lang="en-US" dirty="0"/>
              <a:t> </a:t>
            </a:r>
            <a:r>
              <a:rPr lang="en-US" dirty="0" err="1"/>
              <a:t>ভাবে</a:t>
            </a:r>
            <a:r>
              <a:rPr lang="en-US" dirty="0"/>
              <a:t> </a:t>
            </a:r>
            <a:r>
              <a:rPr lang="en-US" dirty="0" err="1"/>
              <a:t>দখল</a:t>
            </a:r>
            <a:r>
              <a:rPr lang="en-US" dirty="0"/>
              <a:t> </a:t>
            </a:r>
            <a:r>
              <a:rPr lang="en-US" dirty="0" err="1"/>
              <a:t>করে</a:t>
            </a:r>
            <a:r>
              <a:rPr lang="en-US" dirty="0"/>
              <a:t> </a:t>
            </a:r>
            <a:r>
              <a:rPr lang="en-US" dirty="0" err="1"/>
              <a:t>নিলেন</a:t>
            </a:r>
            <a:r>
              <a:rPr lang="en-US" dirty="0"/>
              <a:t>, </a:t>
            </a:r>
            <a:r>
              <a:rPr lang="en-US" dirty="0" err="1"/>
              <a:t>তখন</a:t>
            </a:r>
            <a:r>
              <a:rPr lang="en-US" dirty="0"/>
              <a:t> </a:t>
            </a:r>
            <a:r>
              <a:rPr lang="en-US" dirty="0" err="1"/>
              <a:t>আপনি</a:t>
            </a:r>
            <a:r>
              <a:rPr lang="en-US" dirty="0"/>
              <a:t> </a:t>
            </a:r>
            <a:r>
              <a:rPr lang="en-US" dirty="0" err="1"/>
              <a:t>আমার</a:t>
            </a:r>
            <a:r>
              <a:rPr lang="en-US" dirty="0"/>
              <a:t> </a:t>
            </a:r>
            <a:r>
              <a:rPr lang="en-US" dirty="0" err="1"/>
              <a:t>ক্ষতি</a:t>
            </a:r>
            <a:r>
              <a:rPr lang="en-US" dirty="0"/>
              <a:t> </a:t>
            </a:r>
            <a:r>
              <a:rPr lang="en-US" dirty="0" err="1"/>
              <a:t>করলেন</a:t>
            </a:r>
            <a:r>
              <a:rPr lang="en-US" dirty="0"/>
              <a:t>, </a:t>
            </a:r>
            <a:r>
              <a:rPr lang="en-US" dirty="0" err="1"/>
              <a:t>আল্লাহ</a:t>
            </a:r>
            <a:r>
              <a:rPr lang="en-US" dirty="0"/>
              <a:t> </a:t>
            </a:r>
            <a:r>
              <a:rPr lang="en-US" dirty="0" err="1"/>
              <a:t>এর</a:t>
            </a:r>
            <a:r>
              <a:rPr lang="en-US" dirty="0"/>
              <a:t> </a:t>
            </a:r>
            <a:r>
              <a:rPr lang="en-US" dirty="0" err="1"/>
              <a:t>আদেশ</a:t>
            </a:r>
            <a:r>
              <a:rPr lang="en-US" dirty="0"/>
              <a:t> </a:t>
            </a:r>
            <a:r>
              <a:rPr lang="en-US" dirty="0" err="1"/>
              <a:t>অমান্য</a:t>
            </a:r>
            <a:r>
              <a:rPr lang="en-US" dirty="0"/>
              <a:t> </a:t>
            </a:r>
            <a:r>
              <a:rPr lang="en-US" dirty="0" err="1"/>
              <a:t>করলেন</a:t>
            </a:r>
            <a:r>
              <a:rPr lang="en-US" dirty="0"/>
              <a:t>। </a:t>
            </a:r>
          </a:p>
          <a:p>
            <a:pPr algn="ctr"/>
            <a:endParaRPr lang="en-US" dirty="0"/>
          </a:p>
          <a:p>
            <a:pPr algn="ctr"/>
            <a:r>
              <a:rPr lang="en-US" dirty="0" err="1"/>
              <a:t>এখন</a:t>
            </a:r>
            <a:r>
              <a:rPr lang="en-US" dirty="0"/>
              <a:t> </a:t>
            </a:r>
            <a:r>
              <a:rPr lang="en-US" dirty="0" err="1"/>
              <a:t>ধরুন</a:t>
            </a:r>
            <a:r>
              <a:rPr lang="en-US" dirty="0"/>
              <a:t> , আমি </a:t>
            </a:r>
            <a:r>
              <a:rPr lang="en-US" dirty="0" err="1"/>
              <a:t>আপনার</a:t>
            </a:r>
            <a:r>
              <a:rPr lang="en-US" dirty="0"/>
              <a:t> </a:t>
            </a:r>
            <a:r>
              <a:rPr lang="en-US" dirty="0" err="1"/>
              <a:t>তুলনায়</a:t>
            </a:r>
            <a:r>
              <a:rPr lang="en-US" dirty="0"/>
              <a:t> আমি </a:t>
            </a:r>
            <a:r>
              <a:rPr lang="en-US" dirty="0" err="1"/>
              <a:t>অনেক</a:t>
            </a:r>
            <a:r>
              <a:rPr lang="en-US" dirty="0"/>
              <a:t> </a:t>
            </a:r>
            <a:r>
              <a:rPr lang="en-US" dirty="0" err="1"/>
              <a:t>ক্ষমতাবান</a:t>
            </a:r>
            <a:r>
              <a:rPr lang="en-US" dirty="0"/>
              <a:t>, আমি </a:t>
            </a:r>
            <a:r>
              <a:rPr lang="en-US" dirty="0" err="1"/>
              <a:t>বললাম</a:t>
            </a:r>
            <a:r>
              <a:rPr lang="en-US" dirty="0"/>
              <a:t> </a:t>
            </a:r>
            <a:r>
              <a:rPr lang="en-US" dirty="0" err="1"/>
              <a:t>যে</a:t>
            </a:r>
            <a:r>
              <a:rPr lang="en-US" dirty="0"/>
              <a:t>, </a:t>
            </a:r>
            <a:r>
              <a:rPr lang="en-US" dirty="0" err="1"/>
              <a:t>সে</a:t>
            </a:r>
            <a:r>
              <a:rPr lang="en-US" dirty="0"/>
              <a:t> </a:t>
            </a:r>
            <a:r>
              <a:rPr lang="en-US" dirty="0" err="1"/>
              <a:t>আমার</a:t>
            </a:r>
            <a:r>
              <a:rPr lang="en-US" dirty="0"/>
              <a:t> </a:t>
            </a:r>
            <a:r>
              <a:rPr lang="en-US" dirty="0" err="1"/>
              <a:t>মেয়েকে</a:t>
            </a:r>
            <a:r>
              <a:rPr lang="en-US" dirty="0"/>
              <a:t> </a:t>
            </a:r>
            <a:r>
              <a:rPr lang="en-US" dirty="0" err="1"/>
              <a:t>ধর্ষণ</a:t>
            </a:r>
            <a:r>
              <a:rPr lang="en-US" dirty="0"/>
              <a:t> </a:t>
            </a:r>
            <a:r>
              <a:rPr lang="en-US" dirty="0" err="1"/>
              <a:t>করেছে</a:t>
            </a:r>
            <a:r>
              <a:rPr lang="en-US" dirty="0"/>
              <a:t>, আমি </a:t>
            </a:r>
            <a:r>
              <a:rPr lang="en-US" dirty="0" err="1"/>
              <a:t>প্রতিশোধ</a:t>
            </a:r>
            <a:r>
              <a:rPr lang="en-US" dirty="0"/>
              <a:t> </a:t>
            </a:r>
            <a:r>
              <a:rPr lang="en-US" dirty="0" err="1"/>
              <a:t>নিব</a:t>
            </a:r>
            <a:r>
              <a:rPr lang="en-US" dirty="0"/>
              <a:t>।</a:t>
            </a:r>
          </a:p>
          <a:p>
            <a:pPr algn="ctr"/>
            <a:r>
              <a:rPr lang="en-US" dirty="0" err="1"/>
              <a:t>তোমরা</a:t>
            </a:r>
            <a:r>
              <a:rPr lang="en-US" dirty="0"/>
              <a:t> </a:t>
            </a:r>
            <a:r>
              <a:rPr lang="en-US" dirty="0" err="1"/>
              <a:t>তার</a:t>
            </a:r>
            <a:r>
              <a:rPr lang="en-US" dirty="0"/>
              <a:t> </a:t>
            </a:r>
            <a:r>
              <a:rPr lang="en-US" dirty="0" err="1"/>
              <a:t>মেয়েদেরকে</a:t>
            </a:r>
            <a:r>
              <a:rPr lang="en-US" dirty="0"/>
              <a:t> </a:t>
            </a:r>
            <a:r>
              <a:rPr lang="en-US" dirty="0" err="1"/>
              <a:t>নিয়ে</a:t>
            </a:r>
            <a:r>
              <a:rPr lang="en-US" dirty="0"/>
              <a:t> </a:t>
            </a:r>
            <a:r>
              <a:rPr lang="en-US" dirty="0" err="1"/>
              <a:t>এশো</a:t>
            </a:r>
            <a:r>
              <a:rPr lang="en-US" dirty="0"/>
              <a:t>,  </a:t>
            </a:r>
            <a:r>
              <a:rPr lang="en-US" dirty="0" err="1"/>
              <a:t>প্রত্যেকদিন</a:t>
            </a:r>
            <a:r>
              <a:rPr lang="en-US" dirty="0"/>
              <a:t>  </a:t>
            </a:r>
            <a:r>
              <a:rPr lang="en-US" dirty="0" err="1"/>
              <a:t>তোমরা</a:t>
            </a:r>
            <a:r>
              <a:rPr lang="en-US" dirty="0"/>
              <a:t> </a:t>
            </a:r>
            <a:r>
              <a:rPr lang="en-US" dirty="0" err="1"/>
              <a:t>পাঁচ</a:t>
            </a:r>
            <a:r>
              <a:rPr lang="en-US" dirty="0"/>
              <a:t> </a:t>
            </a:r>
            <a:r>
              <a:rPr lang="en-US" dirty="0" err="1"/>
              <a:t>জন</a:t>
            </a:r>
            <a:r>
              <a:rPr lang="en-US" dirty="0"/>
              <a:t> </a:t>
            </a:r>
            <a:r>
              <a:rPr lang="en-US" dirty="0" err="1"/>
              <a:t>মিলে</a:t>
            </a:r>
            <a:r>
              <a:rPr lang="en-US" dirty="0"/>
              <a:t> </a:t>
            </a:r>
            <a:r>
              <a:rPr lang="en-US" dirty="0" err="1"/>
              <a:t>তার</a:t>
            </a:r>
            <a:r>
              <a:rPr lang="en-US" dirty="0"/>
              <a:t> </a:t>
            </a:r>
            <a:r>
              <a:rPr lang="en-US" dirty="0" err="1"/>
              <a:t>সামনে</a:t>
            </a:r>
            <a:r>
              <a:rPr lang="en-US" dirty="0"/>
              <a:t> </a:t>
            </a:r>
            <a:r>
              <a:rPr lang="en-US" dirty="0" err="1"/>
              <a:t>তার</a:t>
            </a:r>
            <a:r>
              <a:rPr lang="en-US" dirty="0"/>
              <a:t> </a:t>
            </a:r>
            <a:r>
              <a:rPr lang="en-US" dirty="0" err="1"/>
              <a:t>মেয়েদেরকে</a:t>
            </a:r>
            <a:r>
              <a:rPr lang="en-US" dirty="0"/>
              <a:t> </a:t>
            </a:r>
            <a:r>
              <a:rPr lang="en-US" dirty="0" err="1"/>
              <a:t>পৈশাচিক</a:t>
            </a:r>
            <a:r>
              <a:rPr lang="en-US" dirty="0"/>
              <a:t> </a:t>
            </a:r>
            <a:r>
              <a:rPr lang="en-US" dirty="0" err="1"/>
              <a:t>ভাবে</a:t>
            </a:r>
            <a:r>
              <a:rPr lang="en-US" dirty="0"/>
              <a:t> </a:t>
            </a:r>
            <a:r>
              <a:rPr lang="en-US" dirty="0" err="1"/>
              <a:t>ধর্ষণ</a:t>
            </a:r>
            <a:r>
              <a:rPr lang="en-US" dirty="0"/>
              <a:t> </a:t>
            </a:r>
            <a:r>
              <a:rPr lang="en-US" dirty="0" err="1"/>
              <a:t>করবে</a:t>
            </a:r>
            <a:r>
              <a:rPr lang="en-US" dirty="0"/>
              <a:t>, </a:t>
            </a:r>
            <a:r>
              <a:rPr lang="en-US" dirty="0" err="1"/>
              <a:t>তার</a:t>
            </a:r>
            <a:r>
              <a:rPr lang="en-US" dirty="0"/>
              <a:t> </a:t>
            </a:r>
            <a:r>
              <a:rPr lang="en-US" dirty="0" err="1"/>
              <a:t>হাত</a:t>
            </a:r>
            <a:r>
              <a:rPr lang="en-US" dirty="0"/>
              <a:t> </a:t>
            </a:r>
            <a:r>
              <a:rPr lang="en-US" dirty="0" err="1"/>
              <a:t>লিঙ্গ</a:t>
            </a:r>
            <a:r>
              <a:rPr lang="en-US" dirty="0"/>
              <a:t> </a:t>
            </a:r>
            <a:r>
              <a:rPr lang="en-US" dirty="0" err="1"/>
              <a:t>কেটে</a:t>
            </a:r>
            <a:r>
              <a:rPr lang="en-US" dirty="0"/>
              <a:t> </a:t>
            </a:r>
            <a:r>
              <a:rPr lang="en-US" dirty="0" err="1"/>
              <a:t>পেলবে</a:t>
            </a:r>
            <a:r>
              <a:rPr lang="en-US" dirty="0"/>
              <a:t> , </a:t>
            </a:r>
            <a:r>
              <a:rPr lang="en-US" dirty="0" err="1"/>
              <a:t>ইত্যাদি</a:t>
            </a:r>
            <a:r>
              <a:rPr lang="en-US" dirty="0"/>
              <a:t> </a:t>
            </a:r>
            <a:r>
              <a:rPr lang="en-US" dirty="0" err="1"/>
              <a:t>ইত্যাদি</a:t>
            </a:r>
            <a:r>
              <a:rPr lang="en-US" dirty="0"/>
              <a:t>। </a:t>
            </a:r>
          </a:p>
          <a:p>
            <a:pPr algn="ctr"/>
            <a:r>
              <a:rPr lang="en-US" dirty="0" err="1"/>
              <a:t>দেখুন</a:t>
            </a:r>
            <a:r>
              <a:rPr lang="en-US" dirty="0"/>
              <a:t> </a:t>
            </a:r>
            <a:r>
              <a:rPr lang="en-US" dirty="0" err="1"/>
              <a:t>কি</a:t>
            </a:r>
            <a:r>
              <a:rPr lang="en-US" dirty="0"/>
              <a:t> </a:t>
            </a:r>
            <a:r>
              <a:rPr lang="en-US" dirty="0" err="1"/>
              <a:t>হচ্ছে</a:t>
            </a:r>
            <a:r>
              <a:rPr lang="en-US" dirty="0"/>
              <a:t>, </a:t>
            </a:r>
            <a:r>
              <a:rPr lang="en-US" dirty="0" err="1"/>
              <a:t>সমাজে</a:t>
            </a:r>
            <a:r>
              <a:rPr lang="en-US" dirty="0"/>
              <a:t> </a:t>
            </a:r>
            <a:r>
              <a:rPr lang="en-US" dirty="0" err="1"/>
              <a:t>অন্যায়</a:t>
            </a:r>
            <a:r>
              <a:rPr lang="en-US" dirty="0"/>
              <a:t> </a:t>
            </a:r>
            <a:r>
              <a:rPr lang="en-US" dirty="0" err="1"/>
              <a:t>অভিচার</a:t>
            </a:r>
            <a:r>
              <a:rPr lang="en-US" dirty="0"/>
              <a:t> </a:t>
            </a:r>
            <a:r>
              <a:rPr lang="en-US" dirty="0" err="1"/>
              <a:t>বেড়েই</a:t>
            </a:r>
            <a:r>
              <a:rPr lang="en-US" dirty="0"/>
              <a:t> </a:t>
            </a:r>
            <a:r>
              <a:rPr lang="en-US" dirty="0" err="1"/>
              <a:t>যাচ্ছে</a:t>
            </a:r>
            <a:r>
              <a:rPr lang="en-US" dirty="0"/>
              <a:t>, আমি </a:t>
            </a:r>
            <a:r>
              <a:rPr lang="en-US" dirty="0" err="1"/>
              <a:t>তো</a:t>
            </a:r>
            <a:r>
              <a:rPr lang="en-US" dirty="0"/>
              <a:t> </a:t>
            </a:r>
            <a:r>
              <a:rPr lang="en-US" dirty="0" err="1"/>
              <a:t>তার</a:t>
            </a:r>
            <a:r>
              <a:rPr lang="en-US" dirty="0"/>
              <a:t> </a:t>
            </a:r>
            <a:r>
              <a:rPr lang="en-US" dirty="0" err="1"/>
              <a:t>মেয়েদেরকে</a:t>
            </a:r>
            <a:r>
              <a:rPr lang="en-US" dirty="0"/>
              <a:t> </a:t>
            </a:r>
            <a:r>
              <a:rPr lang="en-US" dirty="0" err="1"/>
              <a:t>শাস্তি</a:t>
            </a:r>
            <a:r>
              <a:rPr lang="en-US" dirty="0"/>
              <a:t> </a:t>
            </a:r>
            <a:r>
              <a:rPr lang="en-US" dirty="0" err="1"/>
              <a:t>দিতে</a:t>
            </a:r>
            <a:r>
              <a:rPr lang="en-US" dirty="0"/>
              <a:t> </a:t>
            </a:r>
            <a:r>
              <a:rPr lang="en-US" dirty="0" err="1"/>
              <a:t>পারি</a:t>
            </a:r>
            <a:r>
              <a:rPr lang="en-US" dirty="0"/>
              <a:t> </a:t>
            </a:r>
            <a:r>
              <a:rPr lang="en-US" dirty="0" err="1"/>
              <a:t>না</a:t>
            </a:r>
            <a:r>
              <a:rPr lang="en-US" dirty="0"/>
              <a:t>, </a:t>
            </a:r>
            <a:r>
              <a:rPr lang="en-US" dirty="0" err="1"/>
              <a:t>এবং</a:t>
            </a:r>
            <a:r>
              <a:rPr lang="en-US" dirty="0"/>
              <a:t> </a:t>
            </a:r>
            <a:r>
              <a:rPr lang="en-US" dirty="0" err="1"/>
              <a:t>তাকেও</a:t>
            </a:r>
            <a:r>
              <a:rPr lang="en-US" dirty="0"/>
              <a:t>  </a:t>
            </a:r>
            <a:r>
              <a:rPr lang="en-US" dirty="0" err="1"/>
              <a:t>অতিরিক্ত</a:t>
            </a:r>
            <a:r>
              <a:rPr lang="en-US" dirty="0"/>
              <a:t> </a:t>
            </a:r>
            <a:r>
              <a:rPr lang="en-US" dirty="0" err="1"/>
              <a:t>শাস্তি</a:t>
            </a:r>
            <a:r>
              <a:rPr lang="en-US" dirty="0"/>
              <a:t> </a:t>
            </a:r>
            <a:r>
              <a:rPr lang="en-US" dirty="0" err="1"/>
              <a:t>দিতে</a:t>
            </a:r>
            <a:r>
              <a:rPr lang="en-US" dirty="0"/>
              <a:t> </a:t>
            </a:r>
            <a:r>
              <a:rPr lang="en-US" dirty="0" err="1"/>
              <a:t>পারি</a:t>
            </a:r>
            <a:r>
              <a:rPr lang="en-US" dirty="0"/>
              <a:t> </a:t>
            </a:r>
            <a:r>
              <a:rPr lang="en-US" dirty="0" err="1"/>
              <a:t>না</a:t>
            </a:r>
            <a:r>
              <a:rPr lang="en-US" dirty="0"/>
              <a:t>। </a:t>
            </a:r>
            <a:r>
              <a:rPr lang="en-US" dirty="0" err="1"/>
              <a:t>যাই</a:t>
            </a:r>
            <a:r>
              <a:rPr lang="en-US" dirty="0"/>
              <a:t> </a:t>
            </a:r>
            <a:r>
              <a:rPr lang="en-US" dirty="0" err="1"/>
              <a:t>হোক</a:t>
            </a:r>
            <a:r>
              <a:rPr lang="en-US" dirty="0"/>
              <a:t>, </a:t>
            </a:r>
            <a:r>
              <a:rPr lang="en-US" dirty="0" err="1"/>
              <a:t>আইন</a:t>
            </a:r>
            <a:r>
              <a:rPr lang="en-US" dirty="0"/>
              <a:t> </a:t>
            </a:r>
            <a:r>
              <a:rPr lang="en-US" dirty="0" err="1"/>
              <a:t>থাকার</a:t>
            </a:r>
            <a:r>
              <a:rPr lang="en-US" dirty="0"/>
              <a:t> </a:t>
            </a:r>
            <a:r>
              <a:rPr lang="en-US" dirty="0" err="1"/>
              <a:t>দরকার</a:t>
            </a:r>
            <a:r>
              <a:rPr lang="en-US" dirty="0"/>
              <a:t> </a:t>
            </a:r>
            <a:r>
              <a:rPr lang="en-US" dirty="0" err="1"/>
              <a:t>আছে</a:t>
            </a:r>
            <a:r>
              <a:rPr lang="en-US" dirty="0"/>
              <a:t>। </a:t>
            </a:r>
          </a:p>
        </p:txBody>
      </p:sp>
    </p:spTree>
    <p:extLst>
      <p:ext uri="{BB962C8B-B14F-4D97-AF65-F5344CB8AC3E}">
        <p14:creationId xmlns:p14="http://schemas.microsoft.com/office/powerpoint/2010/main" val="4087666290"/>
      </p:ext>
    </p:extLst>
  </p:cSld>
  <p:clrMapOvr>
    <a:masterClrMapping/>
  </p:clrMapOvr>
</p:sld>
</file>

<file path=ppt/slides/slide6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p:cNvSpPr>
            <a:spLocks noGrp="1"/>
          </p:cNvSpPr>
          <p:nvPr>
            <p:ph type="sldNum" sz="quarter" idx="12"/>
          </p:nvPr>
        </p:nvSpPr>
        <p:spPr/>
        <p:txBody>
          <a:bodyPr/>
          <a:lstStyle/>
          <a:p>
            <a:fld id="{FECC332B-882E-4129-ABBA-696D76EBE626}" type="slidenum">
              <a:rPr lang="en-US" smtClean="0"/>
              <a:t>65</a:t>
            </a:fld>
            <a:endParaRPr lang="en-US" dirty="0"/>
          </a:p>
        </p:txBody>
      </p:sp>
      <p:sp>
        <p:nvSpPr>
          <p:cNvPr id="3" name="Oval Callout 2"/>
          <p:cNvSpPr/>
          <p:nvPr/>
        </p:nvSpPr>
        <p:spPr>
          <a:xfrm>
            <a:off x="3854370" y="277792"/>
            <a:ext cx="5752618" cy="2002421"/>
          </a:xfrm>
          <a:prstGeom prst="wedgeEllipseCallou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err="1"/>
              <a:t>আল</a:t>
            </a:r>
            <a:r>
              <a:rPr lang="en-US" dirty="0"/>
              <a:t> </a:t>
            </a:r>
            <a:r>
              <a:rPr lang="en-US" dirty="0" err="1"/>
              <a:t>বাকারা</a:t>
            </a:r>
            <a:r>
              <a:rPr lang="en-US" dirty="0"/>
              <a:t> ২:১৭৮,১৭৯) </a:t>
            </a:r>
          </a:p>
          <a:p>
            <a:pPr algn="ctr"/>
            <a:r>
              <a:rPr lang="en-US" dirty="0" err="1"/>
              <a:t>এখন</a:t>
            </a:r>
            <a:r>
              <a:rPr lang="en-US" dirty="0"/>
              <a:t> </a:t>
            </a:r>
            <a:r>
              <a:rPr lang="en-US" dirty="0" err="1"/>
              <a:t>যার</a:t>
            </a:r>
            <a:r>
              <a:rPr lang="en-US" dirty="0"/>
              <a:t> </a:t>
            </a:r>
            <a:r>
              <a:rPr lang="en-US" dirty="0" err="1"/>
              <a:t>প্রতি</a:t>
            </a:r>
            <a:r>
              <a:rPr lang="en-US" dirty="0"/>
              <a:t> </a:t>
            </a:r>
            <a:r>
              <a:rPr lang="en-US" dirty="0" err="1"/>
              <a:t>আপনি</a:t>
            </a:r>
            <a:r>
              <a:rPr lang="en-US" dirty="0"/>
              <a:t>  </a:t>
            </a:r>
            <a:r>
              <a:rPr lang="en-US" dirty="0" err="1"/>
              <a:t>জুলুম</a:t>
            </a:r>
            <a:r>
              <a:rPr lang="en-US" dirty="0"/>
              <a:t> </a:t>
            </a:r>
            <a:r>
              <a:rPr lang="en-US" dirty="0" err="1"/>
              <a:t>করছেন</a:t>
            </a:r>
            <a:r>
              <a:rPr lang="en-US" dirty="0"/>
              <a:t>, </a:t>
            </a:r>
            <a:r>
              <a:rPr lang="en-US" dirty="0" err="1"/>
              <a:t>সে</a:t>
            </a:r>
            <a:r>
              <a:rPr lang="en-US" dirty="0"/>
              <a:t> </a:t>
            </a:r>
            <a:r>
              <a:rPr lang="en-US" dirty="0" err="1"/>
              <a:t>যদি</a:t>
            </a:r>
            <a:r>
              <a:rPr lang="en-US" dirty="0"/>
              <a:t> </a:t>
            </a:r>
            <a:r>
              <a:rPr lang="en-US" dirty="0" err="1"/>
              <a:t>মাফ</a:t>
            </a:r>
            <a:r>
              <a:rPr lang="en-US" dirty="0"/>
              <a:t> </a:t>
            </a:r>
            <a:r>
              <a:rPr lang="en-US" dirty="0" err="1"/>
              <a:t>করে</a:t>
            </a:r>
            <a:r>
              <a:rPr lang="en-US" dirty="0"/>
              <a:t> </a:t>
            </a:r>
            <a:r>
              <a:rPr lang="en-US" dirty="0" err="1"/>
              <a:t>দে</a:t>
            </a:r>
            <a:r>
              <a:rPr lang="en-US" dirty="0"/>
              <a:t> </a:t>
            </a:r>
            <a:r>
              <a:rPr lang="en-US" dirty="0" err="1"/>
              <a:t>তাহলে</a:t>
            </a:r>
            <a:r>
              <a:rPr lang="en-US" dirty="0"/>
              <a:t> </a:t>
            </a:r>
            <a:r>
              <a:rPr lang="en-US" dirty="0" err="1"/>
              <a:t>মাফ</a:t>
            </a:r>
            <a:r>
              <a:rPr lang="en-US" dirty="0"/>
              <a:t>, </a:t>
            </a:r>
            <a:r>
              <a:rPr lang="en-US" dirty="0" err="1"/>
              <a:t>অন্যথায়</a:t>
            </a:r>
            <a:r>
              <a:rPr lang="en-US" dirty="0"/>
              <a:t> </a:t>
            </a:r>
            <a:r>
              <a:rPr lang="en-US" dirty="0" err="1"/>
              <a:t>আপনাকে</a:t>
            </a:r>
            <a:r>
              <a:rPr lang="en-US" dirty="0"/>
              <a:t> </a:t>
            </a:r>
            <a:r>
              <a:rPr lang="en-US" dirty="0" err="1"/>
              <a:t>শাস্তি</a:t>
            </a:r>
            <a:r>
              <a:rPr lang="en-US" dirty="0"/>
              <a:t> </a:t>
            </a:r>
            <a:r>
              <a:rPr lang="en-US" dirty="0" err="1"/>
              <a:t>পেতে</a:t>
            </a:r>
            <a:r>
              <a:rPr lang="en-US" dirty="0"/>
              <a:t> </a:t>
            </a:r>
            <a:r>
              <a:rPr lang="en-US" dirty="0" err="1"/>
              <a:t>হবে</a:t>
            </a:r>
            <a:r>
              <a:rPr lang="en-US" dirty="0"/>
              <a:t>। </a:t>
            </a:r>
            <a:r>
              <a:rPr lang="en-US" dirty="0" err="1"/>
              <a:t>আল্লাহ</a:t>
            </a:r>
            <a:r>
              <a:rPr lang="en-US" dirty="0"/>
              <a:t> </a:t>
            </a:r>
            <a:r>
              <a:rPr lang="en-US" dirty="0" err="1"/>
              <a:t>মাফ</a:t>
            </a:r>
            <a:r>
              <a:rPr lang="en-US" dirty="0"/>
              <a:t> </a:t>
            </a:r>
            <a:r>
              <a:rPr lang="en-US" dirty="0" err="1"/>
              <a:t>করে</a:t>
            </a:r>
            <a:r>
              <a:rPr lang="en-US" dirty="0"/>
              <a:t> </a:t>
            </a:r>
            <a:r>
              <a:rPr lang="en-US" dirty="0" err="1"/>
              <a:t>দেওয়ার</a:t>
            </a:r>
            <a:r>
              <a:rPr lang="en-US" dirty="0"/>
              <a:t> </a:t>
            </a:r>
            <a:r>
              <a:rPr lang="en-US" dirty="0" err="1"/>
              <a:t>ব্যাপারে</a:t>
            </a:r>
            <a:r>
              <a:rPr lang="en-US" dirty="0"/>
              <a:t> </a:t>
            </a:r>
            <a:r>
              <a:rPr lang="en-US" dirty="0" err="1"/>
              <a:t>উৎসাহিত</a:t>
            </a:r>
            <a:r>
              <a:rPr lang="en-US" dirty="0"/>
              <a:t> </a:t>
            </a:r>
            <a:r>
              <a:rPr lang="en-US" dirty="0" err="1"/>
              <a:t>করেছেন</a:t>
            </a:r>
            <a:r>
              <a:rPr lang="en-US" dirty="0"/>
              <a:t> ২:১৭৮ এ। </a:t>
            </a:r>
          </a:p>
        </p:txBody>
      </p:sp>
      <p:sp>
        <p:nvSpPr>
          <p:cNvPr id="4" name="Oval Callout 3"/>
          <p:cNvSpPr/>
          <p:nvPr/>
        </p:nvSpPr>
        <p:spPr>
          <a:xfrm>
            <a:off x="2839882" y="3114275"/>
            <a:ext cx="8206451" cy="2893671"/>
          </a:xfrm>
          <a:prstGeom prst="wedgeEllipseCallou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err="1"/>
              <a:t>আপনার</a:t>
            </a:r>
            <a:r>
              <a:rPr lang="en-US" dirty="0"/>
              <a:t> </a:t>
            </a:r>
            <a:r>
              <a:rPr lang="en-US" dirty="0" err="1"/>
              <a:t>কর্মকাণ্ড</a:t>
            </a:r>
            <a:r>
              <a:rPr lang="en-US" dirty="0"/>
              <a:t> </a:t>
            </a:r>
            <a:r>
              <a:rPr lang="en-US" dirty="0" err="1"/>
              <a:t>যখনি</a:t>
            </a:r>
            <a:r>
              <a:rPr lang="en-US" dirty="0"/>
              <a:t> </a:t>
            </a:r>
            <a:r>
              <a:rPr lang="en-US" dirty="0" err="1"/>
              <a:t>অন্য</a:t>
            </a:r>
            <a:r>
              <a:rPr lang="en-US" dirty="0"/>
              <a:t> </a:t>
            </a:r>
            <a:r>
              <a:rPr lang="en-US" dirty="0" err="1"/>
              <a:t>কোন</a:t>
            </a:r>
            <a:r>
              <a:rPr lang="en-US" dirty="0"/>
              <a:t> </a:t>
            </a:r>
            <a:r>
              <a:rPr lang="en-US" dirty="0" err="1"/>
              <a:t>ব্যাক্তির</a:t>
            </a:r>
            <a:r>
              <a:rPr lang="en-US" dirty="0"/>
              <a:t> </a:t>
            </a:r>
            <a:r>
              <a:rPr lang="en-US" dirty="0" err="1"/>
              <a:t>প্রাপ্ত</a:t>
            </a:r>
            <a:r>
              <a:rPr lang="en-US" dirty="0"/>
              <a:t> </a:t>
            </a:r>
            <a:r>
              <a:rPr lang="en-US" dirty="0" err="1"/>
              <a:t>অধিকার</a:t>
            </a:r>
            <a:r>
              <a:rPr lang="en-US" dirty="0"/>
              <a:t> </a:t>
            </a:r>
            <a:r>
              <a:rPr lang="en-US" dirty="0" err="1"/>
              <a:t>কে</a:t>
            </a:r>
            <a:r>
              <a:rPr lang="en-US" dirty="0"/>
              <a:t> </a:t>
            </a:r>
            <a:r>
              <a:rPr lang="en-US" dirty="0" err="1"/>
              <a:t>হরন</a:t>
            </a:r>
            <a:r>
              <a:rPr lang="en-US" dirty="0"/>
              <a:t> </a:t>
            </a:r>
            <a:r>
              <a:rPr lang="en-US" dirty="0" err="1"/>
              <a:t>করে</a:t>
            </a:r>
            <a:r>
              <a:rPr lang="en-US" dirty="0"/>
              <a:t>, </a:t>
            </a:r>
            <a:r>
              <a:rPr lang="en-US" dirty="0" err="1"/>
              <a:t>সেখানে</a:t>
            </a:r>
            <a:r>
              <a:rPr lang="en-US" dirty="0"/>
              <a:t> </a:t>
            </a:r>
            <a:r>
              <a:rPr lang="en-US" dirty="0" err="1"/>
              <a:t>শরীয়া</a:t>
            </a:r>
            <a:r>
              <a:rPr lang="en-US" dirty="0"/>
              <a:t> </a:t>
            </a:r>
            <a:r>
              <a:rPr lang="en-US" dirty="0" err="1"/>
              <a:t>আইন</a:t>
            </a:r>
            <a:r>
              <a:rPr lang="en-US" dirty="0"/>
              <a:t> –</a:t>
            </a:r>
            <a:r>
              <a:rPr lang="en-US" dirty="0" err="1"/>
              <a:t>আইন</a:t>
            </a:r>
            <a:r>
              <a:rPr lang="en-US" dirty="0"/>
              <a:t> </a:t>
            </a:r>
            <a:r>
              <a:rPr lang="en-US" dirty="0" err="1"/>
              <a:t>প্রয়োগ</a:t>
            </a:r>
            <a:r>
              <a:rPr lang="en-US" dirty="0"/>
              <a:t> </a:t>
            </a:r>
            <a:r>
              <a:rPr lang="en-US" dirty="0" err="1"/>
              <a:t>করে</a:t>
            </a:r>
            <a:r>
              <a:rPr lang="en-US" dirty="0"/>
              <a:t> </a:t>
            </a:r>
            <a:r>
              <a:rPr lang="en-US" dirty="0" err="1"/>
              <a:t>তা</a:t>
            </a:r>
            <a:r>
              <a:rPr lang="en-US" dirty="0"/>
              <a:t> </a:t>
            </a:r>
            <a:r>
              <a:rPr lang="en-US" dirty="0" err="1"/>
              <a:t>রক্ষা</a:t>
            </a:r>
            <a:r>
              <a:rPr lang="en-US" dirty="0"/>
              <a:t> </a:t>
            </a:r>
            <a:r>
              <a:rPr lang="en-US" dirty="0" err="1"/>
              <a:t>করে</a:t>
            </a:r>
            <a:r>
              <a:rPr lang="en-US" dirty="0"/>
              <a:t>। </a:t>
            </a:r>
          </a:p>
          <a:p>
            <a:pPr algn="ctr"/>
            <a:r>
              <a:rPr lang="en-US" dirty="0" err="1"/>
              <a:t>আর</a:t>
            </a:r>
            <a:r>
              <a:rPr lang="en-US" dirty="0"/>
              <a:t> </a:t>
            </a:r>
            <a:r>
              <a:rPr lang="en-US" dirty="0" err="1"/>
              <a:t>অন্য</a:t>
            </a:r>
            <a:r>
              <a:rPr lang="en-US" dirty="0"/>
              <a:t> </a:t>
            </a:r>
            <a:r>
              <a:rPr lang="en-US" dirty="0" err="1"/>
              <a:t>সকল</a:t>
            </a:r>
            <a:r>
              <a:rPr lang="en-US" dirty="0"/>
              <a:t> </a:t>
            </a:r>
            <a:r>
              <a:rPr lang="en-US" dirty="0" err="1"/>
              <a:t>কাজ</a:t>
            </a:r>
            <a:r>
              <a:rPr lang="en-US" dirty="0"/>
              <a:t>  </a:t>
            </a:r>
            <a:r>
              <a:rPr lang="en-US" dirty="0" err="1"/>
              <a:t>এবংকি</a:t>
            </a:r>
            <a:r>
              <a:rPr lang="en-US" dirty="0"/>
              <a:t> </a:t>
            </a:r>
            <a:r>
              <a:rPr lang="en-US" dirty="0" err="1"/>
              <a:t>আল্লাহ</a:t>
            </a:r>
            <a:r>
              <a:rPr lang="en-US" dirty="0"/>
              <a:t> </a:t>
            </a:r>
            <a:r>
              <a:rPr lang="en-US" dirty="0" err="1"/>
              <a:t>এর</a:t>
            </a:r>
            <a:r>
              <a:rPr lang="en-US" dirty="0"/>
              <a:t> </a:t>
            </a:r>
            <a:r>
              <a:rPr lang="en-US" dirty="0" err="1"/>
              <a:t>কাছে</a:t>
            </a:r>
            <a:r>
              <a:rPr lang="en-US" dirty="0"/>
              <a:t> </a:t>
            </a:r>
            <a:r>
              <a:rPr lang="en-US" dirty="0" err="1"/>
              <a:t>যেটা</a:t>
            </a:r>
            <a:r>
              <a:rPr lang="en-US" dirty="0"/>
              <a:t> </a:t>
            </a:r>
            <a:r>
              <a:rPr lang="en-US" dirty="0" err="1"/>
              <a:t>সবছেয়ে</a:t>
            </a:r>
            <a:r>
              <a:rPr lang="en-US" dirty="0"/>
              <a:t> </a:t>
            </a:r>
            <a:r>
              <a:rPr lang="en-US" dirty="0" err="1"/>
              <a:t>বড়</a:t>
            </a:r>
            <a:r>
              <a:rPr lang="en-US" dirty="0"/>
              <a:t> </a:t>
            </a:r>
            <a:r>
              <a:rPr lang="en-US" dirty="0" err="1"/>
              <a:t>গুনাহ</a:t>
            </a:r>
            <a:r>
              <a:rPr lang="en-US" dirty="0"/>
              <a:t> - </a:t>
            </a:r>
            <a:r>
              <a:rPr lang="en-US" dirty="0" err="1"/>
              <a:t>শেরেক</a:t>
            </a:r>
            <a:r>
              <a:rPr lang="en-US" dirty="0"/>
              <a:t> </a:t>
            </a:r>
            <a:r>
              <a:rPr lang="en-US" dirty="0" err="1"/>
              <a:t>করা</a:t>
            </a:r>
            <a:r>
              <a:rPr lang="en-US" dirty="0"/>
              <a:t>, </a:t>
            </a:r>
            <a:r>
              <a:rPr lang="en-US" dirty="0" err="1"/>
              <a:t>সে</a:t>
            </a:r>
            <a:r>
              <a:rPr lang="en-US" dirty="0"/>
              <a:t> </a:t>
            </a:r>
            <a:r>
              <a:rPr lang="en-US" dirty="0" err="1"/>
              <a:t>ব্যাপারেও</a:t>
            </a:r>
            <a:r>
              <a:rPr lang="en-US" dirty="0"/>
              <a:t> </a:t>
            </a:r>
            <a:r>
              <a:rPr lang="en-US" dirty="0" err="1"/>
              <a:t>শরিয়া</a:t>
            </a:r>
            <a:r>
              <a:rPr lang="en-US" dirty="0"/>
              <a:t> </a:t>
            </a:r>
            <a:r>
              <a:rPr lang="en-US" dirty="0" err="1"/>
              <a:t>আইন</a:t>
            </a:r>
            <a:r>
              <a:rPr lang="en-US" dirty="0"/>
              <a:t> </a:t>
            </a:r>
            <a:r>
              <a:rPr lang="en-US" dirty="0" err="1"/>
              <a:t>জোর</a:t>
            </a:r>
            <a:r>
              <a:rPr lang="en-US" dirty="0"/>
              <a:t> </a:t>
            </a:r>
            <a:r>
              <a:rPr lang="en-US" dirty="0" err="1"/>
              <a:t>জবরদস্তী</a:t>
            </a:r>
            <a:r>
              <a:rPr lang="en-US" dirty="0"/>
              <a:t> </a:t>
            </a:r>
            <a:r>
              <a:rPr lang="en-US" dirty="0" err="1"/>
              <a:t>করতে</a:t>
            </a:r>
            <a:r>
              <a:rPr lang="en-US" dirty="0"/>
              <a:t> </a:t>
            </a:r>
            <a:r>
              <a:rPr lang="en-US" dirty="0" err="1"/>
              <a:t>পারবে</a:t>
            </a:r>
            <a:r>
              <a:rPr lang="en-US" dirty="0"/>
              <a:t> </a:t>
            </a:r>
            <a:r>
              <a:rPr lang="en-US" dirty="0" err="1"/>
              <a:t>না</a:t>
            </a:r>
            <a:r>
              <a:rPr lang="en-US" dirty="0"/>
              <a:t> ।   </a:t>
            </a:r>
          </a:p>
          <a:p>
            <a:pPr algn="ctr"/>
            <a:r>
              <a:rPr lang="en-US" dirty="0"/>
              <a:t> </a:t>
            </a:r>
          </a:p>
        </p:txBody>
      </p:sp>
    </p:spTree>
    <p:extLst>
      <p:ext uri="{BB962C8B-B14F-4D97-AF65-F5344CB8AC3E}">
        <p14:creationId xmlns:p14="http://schemas.microsoft.com/office/powerpoint/2010/main" val="315390391"/>
      </p:ext>
    </p:extLst>
  </p:cSld>
  <p:clrMapOvr>
    <a:masterClrMapping/>
  </p:clrMapOvr>
</p:sld>
</file>

<file path=ppt/slides/slide6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p:cNvSpPr>
            <a:spLocks noGrp="1"/>
          </p:cNvSpPr>
          <p:nvPr>
            <p:ph type="sldNum" sz="quarter" idx="12"/>
          </p:nvPr>
        </p:nvSpPr>
        <p:spPr/>
        <p:txBody>
          <a:bodyPr/>
          <a:lstStyle/>
          <a:p>
            <a:fld id="{FECC332B-882E-4129-ABBA-696D76EBE626}" type="slidenum">
              <a:rPr lang="en-US" smtClean="0"/>
              <a:t>66</a:t>
            </a:fld>
            <a:endParaRPr lang="en-US"/>
          </a:p>
        </p:txBody>
      </p:sp>
      <p:sp>
        <p:nvSpPr>
          <p:cNvPr id="3" name="Rectangle 1"/>
          <p:cNvSpPr>
            <a:spLocks noChangeArrowheads="1"/>
          </p:cNvSpPr>
          <p:nvPr/>
        </p:nvSpPr>
        <p:spPr bwMode="auto">
          <a:xfrm>
            <a:off x="3515096" y="2467641"/>
            <a:ext cx="3834828" cy="1032960"/>
          </a:xfrm>
          <a:prstGeom prst="rect">
            <a:avLst/>
          </a:prstGeom>
          <a:solidFill>
            <a:srgbClr val="FFFFFF"/>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253920" tIns="31740" rIns="0" bIns="15870" numCol="1" anchor="ctr" anchorCtr="0" compatLnSpc="1">
            <a:prstTxWarp prst="textNoShape">
              <a:avLst/>
            </a:prstTxWarp>
            <a:spAutoFit/>
          </a:bodyPr>
          <a:lstStyle/>
          <a:p>
            <a:pPr lvl="0" eaLnBrk="0" fontAlgn="base" hangingPunct="0">
              <a:spcBef>
                <a:spcPct val="0"/>
              </a:spcBef>
              <a:spcAft>
                <a:spcPct val="0"/>
              </a:spcAft>
            </a:pPr>
            <a:endParaRPr lang="en-US" sz="3200" dirty="0">
              <a:latin typeface="Arial" panose="020B0604020202020204" pitchFamily="34" charset="0"/>
            </a:endParaRPr>
          </a:p>
          <a:p>
            <a:pPr lvl="0" eaLnBrk="0" fontAlgn="base" hangingPunct="0">
              <a:spcBef>
                <a:spcPct val="0"/>
              </a:spcBef>
              <a:spcAft>
                <a:spcPct val="0"/>
              </a:spcAft>
            </a:pPr>
            <a:endParaRPr lang="en-US" sz="3200" dirty="0">
              <a:latin typeface="Arial" panose="020B0604020202020204" pitchFamily="34" charset="0"/>
            </a:endParaRPr>
          </a:p>
        </p:txBody>
      </p:sp>
      <p:sp>
        <p:nvSpPr>
          <p:cNvPr id="4" name="Oval Callout 3"/>
          <p:cNvSpPr/>
          <p:nvPr/>
        </p:nvSpPr>
        <p:spPr>
          <a:xfrm>
            <a:off x="3854370" y="277792"/>
            <a:ext cx="5752618" cy="2002421"/>
          </a:xfrm>
          <a:prstGeom prst="wedgeEllipseCallou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err="1"/>
              <a:t>মদ</a:t>
            </a:r>
            <a:r>
              <a:rPr lang="en-US" dirty="0"/>
              <a:t> </a:t>
            </a:r>
            <a:r>
              <a:rPr lang="en-US" dirty="0" err="1"/>
              <a:t>খাওয়ার</a:t>
            </a:r>
            <a:r>
              <a:rPr lang="en-US" dirty="0"/>
              <a:t> </a:t>
            </a:r>
            <a:r>
              <a:rPr lang="en-US" dirty="0" err="1"/>
              <a:t>ব্যাপারে</a:t>
            </a:r>
            <a:r>
              <a:rPr lang="en-US" dirty="0"/>
              <a:t> </a:t>
            </a:r>
            <a:r>
              <a:rPr lang="en-US" dirty="0" err="1"/>
              <a:t>শরিয়া</a:t>
            </a:r>
            <a:r>
              <a:rPr lang="en-US" dirty="0"/>
              <a:t> </a:t>
            </a:r>
            <a:r>
              <a:rPr lang="en-US" dirty="0" err="1"/>
              <a:t>আইন</a:t>
            </a:r>
            <a:r>
              <a:rPr lang="en-US" dirty="0"/>
              <a:t> </a:t>
            </a:r>
            <a:r>
              <a:rPr lang="en-US" dirty="0" err="1"/>
              <a:t>কি</a:t>
            </a:r>
            <a:r>
              <a:rPr lang="en-US" dirty="0"/>
              <a:t> </a:t>
            </a:r>
            <a:r>
              <a:rPr lang="en-US" dirty="0" err="1"/>
              <a:t>বলে</a:t>
            </a:r>
            <a:r>
              <a:rPr lang="en-US" dirty="0"/>
              <a:t>??</a:t>
            </a:r>
          </a:p>
        </p:txBody>
      </p:sp>
      <p:sp>
        <p:nvSpPr>
          <p:cNvPr id="5" name="Oval Callout 4"/>
          <p:cNvSpPr/>
          <p:nvPr/>
        </p:nvSpPr>
        <p:spPr>
          <a:xfrm>
            <a:off x="3515096" y="3317071"/>
            <a:ext cx="5752618" cy="2002421"/>
          </a:xfrm>
          <a:prstGeom prst="wedgeEllipseCallou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err="1"/>
              <a:t>কোরানে</a:t>
            </a:r>
            <a:r>
              <a:rPr lang="en-US" dirty="0"/>
              <a:t> </a:t>
            </a:r>
            <a:r>
              <a:rPr lang="en-US" dirty="0" err="1"/>
              <a:t>মদ</a:t>
            </a:r>
            <a:r>
              <a:rPr lang="en-US" dirty="0"/>
              <a:t> </a:t>
            </a:r>
            <a:r>
              <a:rPr lang="en-US" dirty="0" err="1"/>
              <a:t>খাওয়ার</a:t>
            </a:r>
            <a:r>
              <a:rPr lang="en-US" dirty="0"/>
              <a:t> </a:t>
            </a:r>
            <a:r>
              <a:rPr lang="en-US" dirty="0" err="1"/>
              <a:t>শাস্তি</a:t>
            </a:r>
            <a:r>
              <a:rPr lang="en-US" dirty="0"/>
              <a:t> </a:t>
            </a:r>
            <a:r>
              <a:rPr lang="en-US" dirty="0" err="1"/>
              <a:t>নিয়ে</a:t>
            </a:r>
            <a:r>
              <a:rPr lang="en-US" dirty="0"/>
              <a:t> </a:t>
            </a:r>
            <a:r>
              <a:rPr lang="en-US" dirty="0" err="1"/>
              <a:t>কিছু</a:t>
            </a:r>
            <a:r>
              <a:rPr lang="en-US" dirty="0"/>
              <a:t> </a:t>
            </a:r>
            <a:r>
              <a:rPr lang="en-US" dirty="0" err="1"/>
              <a:t>উল্লেখ</a:t>
            </a:r>
            <a:r>
              <a:rPr lang="en-US" dirty="0"/>
              <a:t> </a:t>
            </a:r>
            <a:r>
              <a:rPr lang="en-US" dirty="0" err="1"/>
              <a:t>নেই</a:t>
            </a:r>
            <a:r>
              <a:rPr lang="en-US" dirty="0"/>
              <a:t>, </a:t>
            </a:r>
            <a:r>
              <a:rPr lang="en-US" dirty="0" err="1"/>
              <a:t>কিন্তু</a:t>
            </a:r>
            <a:r>
              <a:rPr lang="en-US" dirty="0"/>
              <a:t> </a:t>
            </a:r>
            <a:r>
              <a:rPr lang="en-US" dirty="0" err="1"/>
              <a:t>হাদিসে</a:t>
            </a:r>
            <a:r>
              <a:rPr lang="en-US" dirty="0"/>
              <a:t> </a:t>
            </a:r>
            <a:r>
              <a:rPr lang="en-US" dirty="0" err="1"/>
              <a:t>শাস্তি</a:t>
            </a:r>
            <a:r>
              <a:rPr lang="en-US" dirty="0"/>
              <a:t> </a:t>
            </a:r>
            <a:r>
              <a:rPr lang="en-US" dirty="0" err="1"/>
              <a:t>দেওয়ার</a:t>
            </a:r>
            <a:r>
              <a:rPr lang="en-US" dirty="0"/>
              <a:t> </a:t>
            </a:r>
            <a:r>
              <a:rPr lang="en-US" dirty="0" err="1"/>
              <a:t>বিধান</a:t>
            </a:r>
            <a:r>
              <a:rPr lang="en-US" dirty="0"/>
              <a:t> </a:t>
            </a:r>
            <a:r>
              <a:rPr lang="en-US" dirty="0" err="1"/>
              <a:t>আছে</a:t>
            </a:r>
            <a:r>
              <a:rPr lang="en-US" dirty="0"/>
              <a:t>। </a:t>
            </a:r>
          </a:p>
        </p:txBody>
      </p:sp>
    </p:spTree>
    <p:extLst>
      <p:ext uri="{BB962C8B-B14F-4D97-AF65-F5344CB8AC3E}">
        <p14:creationId xmlns:p14="http://schemas.microsoft.com/office/powerpoint/2010/main" val="975355635"/>
      </p:ext>
    </p:extLst>
  </p:cSld>
  <p:clrMapOvr>
    <a:masterClrMapping/>
  </p:clrMapOvr>
</p:sld>
</file>

<file path=ppt/slides/slide6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p:cNvSpPr>
            <a:spLocks noGrp="1"/>
          </p:cNvSpPr>
          <p:nvPr>
            <p:ph type="sldNum" sz="quarter" idx="12"/>
          </p:nvPr>
        </p:nvSpPr>
        <p:spPr/>
        <p:txBody>
          <a:bodyPr/>
          <a:lstStyle/>
          <a:p>
            <a:fld id="{FECC332B-882E-4129-ABBA-696D76EBE626}" type="slidenum">
              <a:rPr lang="en-US" smtClean="0"/>
              <a:t>67</a:t>
            </a:fld>
            <a:endParaRPr lang="en-US" dirty="0"/>
          </a:p>
        </p:txBody>
      </p:sp>
      <p:sp>
        <p:nvSpPr>
          <p:cNvPr id="3" name="Oval Callout 2"/>
          <p:cNvSpPr/>
          <p:nvPr/>
        </p:nvSpPr>
        <p:spPr>
          <a:xfrm>
            <a:off x="4502551" y="127322"/>
            <a:ext cx="3530279" cy="879676"/>
          </a:xfrm>
          <a:prstGeom prst="wedgeEllipseCallou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err="1"/>
              <a:t>হিজাব</a:t>
            </a:r>
            <a:r>
              <a:rPr lang="en-US" dirty="0"/>
              <a:t> </a:t>
            </a:r>
          </a:p>
        </p:txBody>
      </p:sp>
      <p:sp>
        <p:nvSpPr>
          <p:cNvPr id="4" name="Rectangle 1"/>
          <p:cNvSpPr>
            <a:spLocks noChangeArrowheads="1"/>
          </p:cNvSpPr>
          <p:nvPr/>
        </p:nvSpPr>
        <p:spPr bwMode="auto">
          <a:xfrm>
            <a:off x="0" y="-45310"/>
            <a:ext cx="184731" cy="547821"/>
          </a:xfrm>
          <a:prstGeom prst="rect">
            <a:avLst/>
          </a:prstGeom>
          <a:solidFill>
            <a:srgbClr val="FFFFFF"/>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4436" rIns="91440" bIns="223767" numCol="1" anchor="ctr" anchorCtr="0" compatLnSpc="1">
            <a:prstTxWarp prst="textNoShape">
              <a:avLst/>
            </a:prstTxWarp>
            <a:spAutoFit/>
          </a:bodyPr>
          <a:lstStyle/>
          <a:p>
            <a:pPr marL="0" marR="0" lvl="0" indent="0" algn="l" defTabSz="914400" rtl="0" eaLnBrk="0" fontAlgn="base" latinLnBrk="0" hangingPunct="0">
              <a:lnSpc>
                <a:spcPct val="100000"/>
              </a:lnSpc>
              <a:spcBef>
                <a:spcPct val="0"/>
              </a:spcBef>
              <a:spcAft>
                <a:spcPct val="0"/>
              </a:spcAft>
              <a:buClrTx/>
              <a:buSzTx/>
              <a:buFontTx/>
              <a:buNone/>
              <a:tabLst/>
            </a:pPr>
            <a:endParaRPr kumimoji="0" lang="en-US" sz="1800" b="0" i="0" u="none" strike="noStrike" cap="none" normalizeH="0" baseline="0" dirty="0">
              <a:ln>
                <a:noFill/>
              </a:ln>
              <a:solidFill>
                <a:schemeClr val="tx1"/>
              </a:solidFill>
              <a:effectLst/>
              <a:latin typeface="Arial" panose="020B0604020202020204" pitchFamily="34" charset="0"/>
            </a:endParaRPr>
          </a:p>
        </p:txBody>
      </p:sp>
      <p:sp>
        <p:nvSpPr>
          <p:cNvPr id="5" name="Rectangle 4"/>
          <p:cNvSpPr/>
          <p:nvPr/>
        </p:nvSpPr>
        <p:spPr>
          <a:xfrm>
            <a:off x="184731" y="1255208"/>
            <a:ext cx="6096000" cy="1846659"/>
          </a:xfrm>
          <a:prstGeom prst="rect">
            <a:avLst/>
          </a:prstGeom>
        </p:spPr>
        <p:txBody>
          <a:bodyPr>
            <a:spAutoFit/>
          </a:bodyPr>
          <a:lstStyle/>
          <a:p>
            <a:pPr lvl="0" eaLnBrk="0" fontAlgn="base" hangingPunct="0">
              <a:spcBef>
                <a:spcPct val="0"/>
              </a:spcBef>
              <a:spcAft>
                <a:spcPct val="0"/>
              </a:spcAft>
            </a:pPr>
            <a:r>
              <a:rPr lang="en-US" dirty="0">
                <a:solidFill>
                  <a:srgbClr val="777777"/>
                </a:solidFill>
                <a:latin typeface="Times New Roman" panose="02020603050405020304" pitchFamily="18" charset="0"/>
                <a:cs typeface="Times New Roman" panose="02020603050405020304" pitchFamily="18" charset="0"/>
              </a:rPr>
              <a:t>Al Quran 33:59 O Prophet, tell your wives and your daughters and the women of the believers to bring down over themselves [part] of their outer garments. That is more suitable that they will be known and not be abused. And ever is Allah Forgiving and Merciful.</a:t>
            </a:r>
            <a:endParaRPr lang="en-US" sz="2000" dirty="0">
              <a:solidFill>
                <a:srgbClr val="939598"/>
              </a:solidFill>
              <a:latin typeface="Times New Roman" panose="02020603050405020304" pitchFamily="18" charset="0"/>
              <a:cs typeface="Times New Roman" panose="02020603050405020304" pitchFamily="18" charset="0"/>
            </a:endParaRPr>
          </a:p>
          <a:p>
            <a:pPr lvl="0" eaLnBrk="0" fontAlgn="base" hangingPunct="0">
              <a:spcBef>
                <a:spcPct val="0"/>
              </a:spcBef>
              <a:spcAft>
                <a:spcPct val="0"/>
              </a:spcAft>
            </a:pPr>
            <a:endParaRPr lang="en-US" sz="2400" dirty="0">
              <a:latin typeface="Arial" panose="020B0604020202020204" pitchFamily="34" charset="0"/>
            </a:endParaRPr>
          </a:p>
        </p:txBody>
      </p:sp>
      <p:sp>
        <p:nvSpPr>
          <p:cNvPr id="6" name="Rectangle 2"/>
          <p:cNvSpPr>
            <a:spLocks noChangeArrowheads="1"/>
          </p:cNvSpPr>
          <p:nvPr/>
        </p:nvSpPr>
        <p:spPr bwMode="auto">
          <a:xfrm>
            <a:off x="0" y="-45310"/>
            <a:ext cx="184731" cy="547821"/>
          </a:xfrm>
          <a:prstGeom prst="rect">
            <a:avLst/>
          </a:prstGeom>
          <a:solidFill>
            <a:srgbClr val="FFFFFF"/>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4436" rIns="91440" bIns="223767" numCol="1" anchor="ctr" anchorCtr="0" compatLnSpc="1">
            <a:prstTxWarp prst="textNoShape">
              <a:avLst/>
            </a:prstTxWarp>
            <a:spAutoFit/>
          </a:bodyPr>
          <a:lstStyle/>
          <a:p>
            <a:pPr marL="0" marR="0" lvl="0" indent="0" algn="l" defTabSz="914400" rtl="0" eaLnBrk="0" fontAlgn="base" latinLnBrk="0" hangingPunct="0">
              <a:lnSpc>
                <a:spcPct val="100000"/>
              </a:lnSpc>
              <a:spcBef>
                <a:spcPct val="0"/>
              </a:spcBef>
              <a:spcAft>
                <a:spcPct val="0"/>
              </a:spcAft>
              <a:buClrTx/>
              <a:buSzTx/>
              <a:buFontTx/>
              <a:buNone/>
              <a:tabLst/>
            </a:pPr>
            <a:endParaRPr kumimoji="0" lang="en-US" sz="1800" b="0" i="0" u="none" strike="noStrike" cap="none" normalizeH="0" baseline="0" dirty="0">
              <a:ln>
                <a:noFill/>
              </a:ln>
              <a:solidFill>
                <a:schemeClr val="tx1"/>
              </a:solidFill>
              <a:effectLst/>
              <a:latin typeface="Arial" panose="020B0604020202020204" pitchFamily="34" charset="0"/>
            </a:endParaRPr>
          </a:p>
        </p:txBody>
      </p:sp>
      <p:sp>
        <p:nvSpPr>
          <p:cNvPr id="7" name="Rectangle 6"/>
          <p:cNvSpPr/>
          <p:nvPr/>
        </p:nvSpPr>
        <p:spPr>
          <a:xfrm>
            <a:off x="5073569" y="3078117"/>
            <a:ext cx="6096000" cy="5539978"/>
          </a:xfrm>
          <a:prstGeom prst="rect">
            <a:avLst/>
          </a:prstGeom>
        </p:spPr>
        <p:txBody>
          <a:bodyPr>
            <a:spAutoFit/>
          </a:bodyPr>
          <a:lstStyle/>
          <a:p>
            <a:pPr lvl="0" eaLnBrk="0" fontAlgn="base" hangingPunct="0">
              <a:spcBef>
                <a:spcPct val="0"/>
              </a:spcBef>
              <a:spcAft>
                <a:spcPct val="0"/>
              </a:spcAft>
            </a:pPr>
            <a:r>
              <a:rPr lang="en-US" dirty="0">
                <a:solidFill>
                  <a:srgbClr val="777777"/>
                </a:solidFill>
                <a:latin typeface="Times New Roman" panose="02020603050405020304" pitchFamily="18" charset="0"/>
                <a:cs typeface="Times New Roman" panose="02020603050405020304" pitchFamily="18" charset="0"/>
              </a:rPr>
              <a:t>Al Quran 24:30-31 Tell the believing men to reduce [some] of their vision and guard their private parts. That is purer for them. Indeed, Allah is Acquainted with what they do.</a:t>
            </a:r>
            <a:endParaRPr lang="en-US" sz="2000" dirty="0">
              <a:solidFill>
                <a:srgbClr val="939598"/>
              </a:solidFill>
              <a:latin typeface="Times New Roman" panose="02020603050405020304" pitchFamily="18" charset="0"/>
              <a:cs typeface="Times New Roman" panose="02020603050405020304" pitchFamily="18" charset="0"/>
            </a:endParaRPr>
          </a:p>
          <a:p>
            <a:pPr lvl="0" eaLnBrk="0" fontAlgn="base" hangingPunct="0">
              <a:spcBef>
                <a:spcPct val="0"/>
              </a:spcBef>
              <a:spcAft>
                <a:spcPct val="0"/>
              </a:spcAft>
            </a:pPr>
            <a:endParaRPr lang="en-US" sz="2400" dirty="0">
              <a:latin typeface="Arial" panose="020B0604020202020204" pitchFamily="34" charset="0"/>
            </a:endParaRPr>
          </a:p>
          <a:p>
            <a:pPr lvl="0" eaLnBrk="0" fontAlgn="base" hangingPunct="0">
              <a:spcBef>
                <a:spcPct val="0"/>
              </a:spcBef>
              <a:spcAft>
                <a:spcPct val="0"/>
              </a:spcAft>
            </a:pPr>
            <a:endParaRPr lang="en-US" dirty="0">
              <a:solidFill>
                <a:srgbClr val="777777"/>
              </a:solidFill>
              <a:latin typeface="Times New Roman" panose="02020603050405020304" pitchFamily="18" charset="0"/>
              <a:cs typeface="Times New Roman" panose="02020603050405020304" pitchFamily="18" charset="0"/>
            </a:endParaRPr>
          </a:p>
          <a:p>
            <a:pPr lvl="0" eaLnBrk="0" fontAlgn="base" hangingPunct="0">
              <a:spcBef>
                <a:spcPct val="0"/>
              </a:spcBef>
              <a:spcAft>
                <a:spcPct val="0"/>
              </a:spcAft>
            </a:pPr>
            <a:endParaRPr lang="en-US" dirty="0">
              <a:solidFill>
                <a:srgbClr val="777777"/>
              </a:solidFill>
              <a:latin typeface="Times New Roman" panose="02020603050405020304" pitchFamily="18" charset="0"/>
              <a:cs typeface="Times New Roman" panose="02020603050405020304" pitchFamily="18" charset="0"/>
            </a:endParaRPr>
          </a:p>
          <a:p>
            <a:pPr lvl="0" eaLnBrk="0" fontAlgn="base" hangingPunct="0">
              <a:spcBef>
                <a:spcPct val="0"/>
              </a:spcBef>
              <a:spcAft>
                <a:spcPct val="0"/>
              </a:spcAft>
            </a:pPr>
            <a:r>
              <a:rPr lang="en-US" dirty="0">
                <a:solidFill>
                  <a:srgbClr val="777777"/>
                </a:solidFill>
                <a:latin typeface="Times New Roman" panose="02020603050405020304" pitchFamily="18" charset="0"/>
                <a:cs typeface="Times New Roman" panose="02020603050405020304" pitchFamily="18" charset="0"/>
              </a:rPr>
              <a:t>And tell the believing women to reduce [some] of their vision and guard their private parts and not expose their adornment except that which [necessarily] appears thereof and to wrap [a portion of] their </a:t>
            </a:r>
            <a:r>
              <a:rPr lang="en-US" dirty="0" err="1">
                <a:solidFill>
                  <a:srgbClr val="777777"/>
                </a:solidFill>
                <a:latin typeface="Times New Roman" panose="02020603050405020304" pitchFamily="18" charset="0"/>
                <a:cs typeface="Times New Roman" panose="02020603050405020304" pitchFamily="18" charset="0"/>
              </a:rPr>
              <a:t>headcovers</a:t>
            </a:r>
            <a:r>
              <a:rPr lang="en-US" dirty="0">
                <a:solidFill>
                  <a:srgbClr val="777777"/>
                </a:solidFill>
                <a:latin typeface="Times New Roman" panose="02020603050405020304" pitchFamily="18" charset="0"/>
                <a:cs typeface="Times New Roman" panose="02020603050405020304" pitchFamily="18" charset="0"/>
              </a:rPr>
              <a:t> over their chests and not expose their adornment except to their husbands, their fathers, their husbands' fathers, their sons, their husbands' sons, their brothers, their brothers' sons, their sisters' sons, their women, that which their right hands possess, or those male attendants having no physical desire, or children who are not yet aware of the private aspects of women. And let them not stamp their feet to make known what they conceal of their adornment. And turn to Allah in repentance, all of you, O believers, that you might succeed.</a:t>
            </a:r>
            <a:endParaRPr lang="en-US" sz="2000" dirty="0">
              <a:solidFill>
                <a:srgbClr val="939598"/>
              </a:solidFill>
              <a:latin typeface="Times New Roman" panose="02020603050405020304" pitchFamily="18" charset="0"/>
              <a:cs typeface="Times New Roman" panose="02020603050405020304" pitchFamily="18" charset="0"/>
            </a:endParaRPr>
          </a:p>
          <a:p>
            <a:pPr lvl="0" eaLnBrk="0" fontAlgn="base" hangingPunct="0">
              <a:spcBef>
                <a:spcPct val="0"/>
              </a:spcBef>
              <a:spcAft>
                <a:spcPct val="0"/>
              </a:spcAft>
            </a:pPr>
            <a:endParaRPr lang="en-US" sz="2400" dirty="0">
              <a:latin typeface="Arial" panose="020B0604020202020204" pitchFamily="34" charset="0"/>
            </a:endParaRPr>
          </a:p>
        </p:txBody>
      </p:sp>
      <p:sp>
        <p:nvSpPr>
          <p:cNvPr id="9" name="Rectangle 4"/>
          <p:cNvSpPr>
            <a:spLocks noChangeArrowheads="1"/>
          </p:cNvSpPr>
          <p:nvPr/>
        </p:nvSpPr>
        <p:spPr bwMode="auto">
          <a:xfrm>
            <a:off x="152400" y="83340"/>
            <a:ext cx="184731" cy="547821"/>
          </a:xfrm>
          <a:prstGeom prst="rect">
            <a:avLst/>
          </a:prstGeom>
          <a:solidFill>
            <a:srgbClr val="FFFFFF"/>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4436" rIns="91440" bIns="223767" numCol="1" anchor="ctr" anchorCtr="0" compatLnSpc="1">
            <a:prstTxWarp prst="textNoShape">
              <a:avLst/>
            </a:prstTxWarp>
            <a:spAutoFit/>
          </a:bodyPr>
          <a:lstStyle/>
          <a:p>
            <a:pPr marL="0" marR="0" lvl="0" indent="0" algn="l" defTabSz="914400" rtl="0" eaLnBrk="0" fontAlgn="base" latinLnBrk="0" hangingPunct="0">
              <a:lnSpc>
                <a:spcPct val="100000"/>
              </a:lnSpc>
              <a:spcBef>
                <a:spcPct val="0"/>
              </a:spcBef>
              <a:spcAft>
                <a:spcPct val="0"/>
              </a:spcAft>
              <a:buClrTx/>
              <a:buSzTx/>
              <a:buFontTx/>
              <a:buNone/>
              <a:tabLst/>
            </a:pPr>
            <a:endParaRPr kumimoji="0" lang="en-US" sz="1800" b="0" i="0" u="none" strike="noStrike" cap="none" normalizeH="0" baseline="0" dirty="0">
              <a:ln>
                <a:noFill/>
              </a:ln>
              <a:solidFill>
                <a:schemeClr val="tx1"/>
              </a:solidFill>
              <a:effectLst/>
              <a:latin typeface="Arial" panose="020B0604020202020204" pitchFamily="34" charset="0"/>
            </a:endParaRPr>
          </a:p>
        </p:txBody>
      </p:sp>
    </p:spTree>
    <p:extLst>
      <p:ext uri="{BB962C8B-B14F-4D97-AF65-F5344CB8AC3E}">
        <p14:creationId xmlns:p14="http://schemas.microsoft.com/office/powerpoint/2010/main" val="2112384465"/>
      </p:ext>
    </p:extLst>
  </p:cSld>
  <p:clrMapOvr>
    <a:masterClrMapping/>
  </p:clrMapOvr>
</p:sld>
</file>

<file path=ppt/slides/slide6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a:extLst>
              <a:ext uri="{FF2B5EF4-FFF2-40B4-BE49-F238E27FC236}">
                <a16:creationId xmlns:a16="http://schemas.microsoft.com/office/drawing/2014/main" id="{3BA7D4B2-4DAB-4E06-3819-825DA16BE20A}"/>
              </a:ext>
            </a:extLst>
          </p:cNvPr>
          <p:cNvSpPr>
            <a:spLocks noGrp="1"/>
          </p:cNvSpPr>
          <p:nvPr>
            <p:ph type="sldNum" sz="quarter" idx="12"/>
          </p:nvPr>
        </p:nvSpPr>
        <p:spPr/>
        <p:txBody>
          <a:bodyPr/>
          <a:lstStyle/>
          <a:p>
            <a:fld id="{FECC332B-882E-4129-ABBA-696D76EBE626}" type="slidenum">
              <a:rPr lang="en-US" smtClean="0"/>
              <a:t>68</a:t>
            </a:fld>
            <a:endParaRPr lang="en-US"/>
          </a:p>
        </p:txBody>
      </p:sp>
      <p:sp>
        <p:nvSpPr>
          <p:cNvPr id="4" name="TextBox 3">
            <a:extLst>
              <a:ext uri="{FF2B5EF4-FFF2-40B4-BE49-F238E27FC236}">
                <a16:creationId xmlns:a16="http://schemas.microsoft.com/office/drawing/2014/main" id="{01928AB0-B687-6D49-C991-6422656C5E27}"/>
              </a:ext>
            </a:extLst>
          </p:cNvPr>
          <p:cNvSpPr txBox="1"/>
          <p:nvPr/>
        </p:nvSpPr>
        <p:spPr>
          <a:xfrm>
            <a:off x="3047223" y="1088962"/>
            <a:ext cx="6097554" cy="369332"/>
          </a:xfrm>
          <a:prstGeom prst="rect">
            <a:avLst/>
          </a:prstGeom>
          <a:noFill/>
        </p:spPr>
        <p:txBody>
          <a:bodyPr wrap="square">
            <a:spAutoFit/>
          </a:bodyPr>
          <a:lstStyle/>
          <a:p>
            <a:r>
              <a:rPr lang="en-US" b="1" i="0" dirty="0">
                <a:solidFill>
                  <a:srgbClr val="303030"/>
                </a:solidFill>
                <a:effectLst/>
                <a:latin typeface="Noto Sans" panose="020B0502040204020203" pitchFamily="34" charset="0"/>
              </a:rPr>
              <a:t>Al-</a:t>
            </a:r>
            <a:r>
              <a:rPr lang="en-US" b="1" i="0" dirty="0" err="1">
                <a:solidFill>
                  <a:srgbClr val="303030"/>
                </a:solidFill>
                <a:effectLst/>
                <a:latin typeface="Noto Sans" panose="020B0502040204020203" pitchFamily="34" charset="0"/>
              </a:rPr>
              <a:t>Bukhaari</a:t>
            </a:r>
            <a:r>
              <a:rPr lang="en-US" b="1" i="0" dirty="0">
                <a:solidFill>
                  <a:srgbClr val="303030"/>
                </a:solidFill>
                <a:effectLst/>
                <a:latin typeface="Noto Sans" panose="020B0502040204020203" pitchFamily="34" charset="0"/>
              </a:rPr>
              <a:t> (6830) and Muslim (1691) </a:t>
            </a:r>
            <a:endParaRPr lang="en-US" dirty="0"/>
          </a:p>
        </p:txBody>
      </p:sp>
      <p:sp>
        <p:nvSpPr>
          <p:cNvPr id="6" name="TextBox 5">
            <a:extLst>
              <a:ext uri="{FF2B5EF4-FFF2-40B4-BE49-F238E27FC236}">
                <a16:creationId xmlns:a16="http://schemas.microsoft.com/office/drawing/2014/main" id="{2642E947-616F-0C28-0301-F554B6534F49}"/>
              </a:ext>
            </a:extLst>
          </p:cNvPr>
          <p:cNvSpPr txBox="1"/>
          <p:nvPr/>
        </p:nvSpPr>
        <p:spPr>
          <a:xfrm>
            <a:off x="3048778" y="2967335"/>
            <a:ext cx="6097554" cy="923330"/>
          </a:xfrm>
          <a:prstGeom prst="rect">
            <a:avLst/>
          </a:prstGeom>
          <a:noFill/>
        </p:spPr>
        <p:txBody>
          <a:bodyPr wrap="square">
            <a:spAutoFit/>
          </a:bodyPr>
          <a:lstStyle/>
          <a:p>
            <a:r>
              <a:rPr lang="en-US" dirty="0"/>
              <a:t>https://en.wikipedia.org/wiki/Stoning#:~:text=Under%20Islamic%20sharia%20law%20stoning,is%20prescribed%20in%20various%20hadiths.</a:t>
            </a:r>
          </a:p>
        </p:txBody>
      </p:sp>
    </p:spTree>
    <p:extLst>
      <p:ext uri="{BB962C8B-B14F-4D97-AF65-F5344CB8AC3E}">
        <p14:creationId xmlns:p14="http://schemas.microsoft.com/office/powerpoint/2010/main" val="4286662886"/>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6913</TotalTime>
  <Words>5058</Words>
  <Application>Microsoft Office PowerPoint</Application>
  <PresentationFormat>Widescreen</PresentationFormat>
  <Paragraphs>374</Paragraphs>
  <Slides>68</Slides>
  <Notes>4</Notes>
  <HiddenSlides>0</HiddenSlides>
  <MMClips>0</MMClips>
  <ScaleCrop>false</ScaleCrop>
  <HeadingPairs>
    <vt:vector size="6" baseType="variant">
      <vt:variant>
        <vt:lpstr>Fonts Used</vt:lpstr>
      </vt:variant>
      <vt:variant>
        <vt:i4>11</vt:i4>
      </vt:variant>
      <vt:variant>
        <vt:lpstr>Theme</vt:lpstr>
      </vt:variant>
      <vt:variant>
        <vt:i4>1</vt:i4>
      </vt:variant>
      <vt:variant>
        <vt:lpstr>Slide Titles</vt:lpstr>
      </vt:variant>
      <vt:variant>
        <vt:i4>68</vt:i4>
      </vt:variant>
    </vt:vector>
  </HeadingPairs>
  <TitlesOfParts>
    <vt:vector size="80" baseType="lpstr">
      <vt:lpstr>Arial</vt:lpstr>
      <vt:lpstr>Arimo</vt:lpstr>
      <vt:lpstr>Calibri</vt:lpstr>
      <vt:lpstr>Calibri Light</vt:lpstr>
      <vt:lpstr>Comic Sans MS</vt:lpstr>
      <vt:lpstr>Helvetica</vt:lpstr>
      <vt:lpstr>inherit</vt:lpstr>
      <vt:lpstr>Noto Sans</vt:lpstr>
      <vt:lpstr>open sans</vt:lpstr>
      <vt:lpstr>Times New Roman</vt:lpstr>
      <vt:lpstr>Wingdings</vt:lpstr>
      <vt:lpstr>Office Theme</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Company>HP</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user</dc:creator>
  <cp:lastModifiedBy>User</cp:lastModifiedBy>
  <cp:revision>252</cp:revision>
  <dcterms:created xsi:type="dcterms:W3CDTF">2020-05-23T14:19:24Z</dcterms:created>
  <dcterms:modified xsi:type="dcterms:W3CDTF">2024-09-03T08:24:36Z</dcterms:modified>
</cp:coreProperties>
</file>