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95" r:id="rId2"/>
    <p:sldId id="256" r:id="rId3"/>
    <p:sldId id="431" r:id="rId4"/>
    <p:sldId id="372" r:id="rId5"/>
    <p:sldId id="390" r:id="rId6"/>
    <p:sldId id="373" r:id="rId7"/>
    <p:sldId id="393" r:id="rId8"/>
    <p:sldId id="377" r:id="rId9"/>
    <p:sldId id="391" r:id="rId10"/>
    <p:sldId id="378" r:id="rId11"/>
    <p:sldId id="379" r:id="rId12"/>
    <p:sldId id="380" r:id="rId13"/>
    <p:sldId id="381" r:id="rId14"/>
    <p:sldId id="382" r:id="rId15"/>
    <p:sldId id="259" r:id="rId16"/>
    <p:sldId id="260" r:id="rId17"/>
    <p:sldId id="257" r:id="rId18"/>
    <p:sldId id="261" r:id="rId19"/>
    <p:sldId id="262" r:id="rId20"/>
    <p:sldId id="263" r:id="rId21"/>
    <p:sldId id="387" r:id="rId22"/>
    <p:sldId id="388" r:id="rId23"/>
    <p:sldId id="389" r:id="rId24"/>
    <p:sldId id="386" r:id="rId25"/>
    <p:sldId id="383" r:id="rId26"/>
    <p:sldId id="385" r:id="rId27"/>
    <p:sldId id="384" r:id="rId28"/>
    <p:sldId id="264" r:id="rId29"/>
    <p:sldId id="265" r:id="rId30"/>
    <p:sldId id="266" r:id="rId31"/>
    <p:sldId id="267" r:id="rId32"/>
    <p:sldId id="268" r:id="rId33"/>
    <p:sldId id="269" r:id="rId34"/>
    <p:sldId id="271" r:id="rId35"/>
    <p:sldId id="273" r:id="rId36"/>
    <p:sldId id="274" r:id="rId37"/>
    <p:sldId id="392"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1" r:id="rId55"/>
    <p:sldId id="292" r:id="rId56"/>
    <p:sldId id="293" r:id="rId57"/>
    <p:sldId id="294" r:id="rId58"/>
    <p:sldId id="295" r:id="rId59"/>
    <p:sldId id="296" r:id="rId60"/>
    <p:sldId id="297" r:id="rId61"/>
    <p:sldId id="298" r:id="rId62"/>
    <p:sldId id="299" r:id="rId63"/>
    <p:sldId id="300" r:id="rId64"/>
    <p:sldId id="301" r:id="rId65"/>
    <p:sldId id="302" r:id="rId66"/>
    <p:sldId id="303" r:id="rId67"/>
    <p:sldId id="304" r:id="rId68"/>
    <p:sldId id="305" r:id="rId69"/>
    <p:sldId id="306" r:id="rId70"/>
    <p:sldId id="307" r:id="rId71"/>
    <p:sldId id="308" r:id="rId72"/>
    <p:sldId id="309" r:id="rId73"/>
    <p:sldId id="310" r:id="rId74"/>
    <p:sldId id="311" r:id="rId75"/>
    <p:sldId id="312" r:id="rId76"/>
    <p:sldId id="313" r:id="rId77"/>
    <p:sldId id="314" r:id="rId78"/>
    <p:sldId id="315" r:id="rId79"/>
    <p:sldId id="316" r:id="rId80"/>
    <p:sldId id="317" r:id="rId81"/>
    <p:sldId id="318" r:id="rId82"/>
    <p:sldId id="369" r:id="rId83"/>
    <p:sldId id="370" r:id="rId84"/>
    <p:sldId id="321" r:id="rId85"/>
    <p:sldId id="319" r:id="rId86"/>
    <p:sldId id="322" r:id="rId87"/>
    <p:sldId id="320" r:id="rId88"/>
    <p:sldId id="324" r:id="rId89"/>
    <p:sldId id="323" r:id="rId90"/>
    <p:sldId id="325" r:id="rId91"/>
    <p:sldId id="326" r:id="rId92"/>
    <p:sldId id="371" r:id="rId93"/>
    <p:sldId id="327" r:id="rId94"/>
    <p:sldId id="328" r:id="rId95"/>
    <p:sldId id="329" r:id="rId96"/>
    <p:sldId id="330" r:id="rId97"/>
    <p:sldId id="396" r:id="rId98"/>
    <p:sldId id="397" r:id="rId99"/>
    <p:sldId id="258" r:id="rId100"/>
    <p:sldId id="398" r:id="rId101"/>
    <p:sldId id="399" r:id="rId102"/>
    <p:sldId id="400" r:id="rId103"/>
    <p:sldId id="401" r:id="rId104"/>
    <p:sldId id="402" r:id="rId105"/>
    <p:sldId id="403" r:id="rId106"/>
    <p:sldId id="429" r:id="rId107"/>
    <p:sldId id="404" r:id="rId108"/>
    <p:sldId id="405" r:id="rId109"/>
    <p:sldId id="406" r:id="rId110"/>
    <p:sldId id="407" r:id="rId111"/>
    <p:sldId id="408" r:id="rId112"/>
    <p:sldId id="409" r:id="rId113"/>
    <p:sldId id="270" r:id="rId114"/>
    <p:sldId id="410" r:id="rId115"/>
    <p:sldId id="272" r:id="rId116"/>
    <p:sldId id="411" r:id="rId117"/>
    <p:sldId id="412" r:id="rId118"/>
    <p:sldId id="413" r:id="rId119"/>
    <p:sldId id="414" r:id="rId120"/>
    <p:sldId id="415" r:id="rId121"/>
    <p:sldId id="416" r:id="rId122"/>
    <p:sldId id="417" r:id="rId123"/>
    <p:sldId id="418" r:id="rId124"/>
    <p:sldId id="419" r:id="rId125"/>
    <p:sldId id="420" r:id="rId126"/>
    <p:sldId id="421" r:id="rId127"/>
    <p:sldId id="422" r:id="rId128"/>
    <p:sldId id="423" r:id="rId129"/>
    <p:sldId id="424" r:id="rId130"/>
    <p:sldId id="425" r:id="rId131"/>
    <p:sldId id="430" r:id="rId132"/>
    <p:sldId id="426" r:id="rId133"/>
    <p:sldId id="427" r:id="rId134"/>
    <p:sldId id="428" r:id="rId1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8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38" autoAdjust="0"/>
    <p:restoredTop sz="94660"/>
  </p:normalViewPr>
  <p:slideViewPr>
    <p:cSldViewPr snapToGrid="0">
      <p:cViewPr varScale="1">
        <p:scale>
          <a:sx n="78" d="100"/>
          <a:sy n="78" d="100"/>
        </p:scale>
        <p:origin x="797"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2843603-3417-45C3-8B84-E080AA79D658}"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2984075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43603-3417-45C3-8B84-E080AA79D658}"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418668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843603-3417-45C3-8B84-E080AA79D658}"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347175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843603-3417-45C3-8B84-E080AA79D658}" type="datetimeFigureOut">
              <a:rPr lang="en-US" smtClean="0"/>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3453351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2843603-3417-45C3-8B84-E080AA79D658}" type="datetimeFigureOut">
              <a:rPr lang="en-US" smtClean="0"/>
              <a:t>5/2/2024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2787075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843603-3417-45C3-8B84-E080AA79D658}" type="datetimeFigureOut">
              <a:rPr lang="en-US" smtClean="0"/>
              <a:t>5/2/2024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1811740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43603-3417-45C3-8B84-E080AA79D658}" type="datetimeFigureOut">
              <a:rPr lang="en-US" smtClean="0"/>
              <a:t>5/2/2024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340302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843603-3417-45C3-8B84-E080AA79D658}" type="datetimeFigureOut">
              <a:rPr lang="en-US" smtClean="0"/>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3050021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843603-3417-45C3-8B84-E080AA79D658}" type="datetimeFigureOut">
              <a:rPr lang="en-US" smtClean="0"/>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1826722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43603-3417-45C3-8B84-E080AA79D658}"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270694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43603-3417-45C3-8B84-E080AA79D658}"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277-6943-430C-ACF6-0E7E7FE8DD9E}" type="slidenum">
              <a:rPr lang="en-US" smtClean="0"/>
              <a:t>‹#›</a:t>
            </a:fld>
            <a:endParaRPr lang="en-US"/>
          </a:p>
        </p:txBody>
      </p:sp>
    </p:spTree>
    <p:extLst>
      <p:ext uri="{BB962C8B-B14F-4D97-AF65-F5344CB8AC3E}">
        <p14:creationId xmlns:p14="http://schemas.microsoft.com/office/powerpoint/2010/main" val="4028779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843603-3417-45C3-8B84-E080AA79D658}" type="datetimeFigureOut">
              <a:rPr lang="en-US" smtClean="0"/>
              <a:t>5/2/2024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C277-6943-430C-ACF6-0E7E7FE8DD9E}" type="slidenum">
              <a:rPr lang="en-US" smtClean="0"/>
              <a:t>‹#›</a:t>
            </a:fld>
            <a:endParaRPr lang="en-US"/>
          </a:p>
        </p:txBody>
      </p:sp>
    </p:spTree>
    <p:extLst>
      <p:ext uri="{BB962C8B-B14F-4D97-AF65-F5344CB8AC3E}">
        <p14:creationId xmlns:p14="http://schemas.microsoft.com/office/powerpoint/2010/main" val="2564520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fif"/><Relationship Id="rId7"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fif"/><Relationship Id="rId4" Type="http://schemas.openxmlformats.org/officeDocument/2006/relationships/image" Target="../media/image4.jf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France" TargetMode="External"/><Relationship Id="rId2" Type="http://schemas.openxmlformats.org/officeDocument/2006/relationships/hyperlink" Target="https://en.wikipedia.org/wiki/United_Kingdom" TargetMode="Externa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hyperlink" Target="https://en.wikipedia.org/wiki/Greece" TargetMode="External"/><Relationship Id="rId4" Type="http://schemas.openxmlformats.org/officeDocument/2006/relationships/hyperlink" Target="https://en.wikipedia.org/wiki/Italy"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f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s://en.wikipedia.org/wiki/Central_Powers" TargetMode="External"/><Relationship Id="rId13" Type="http://schemas.openxmlformats.org/officeDocument/2006/relationships/image" Target="../media/image24.jpeg"/><Relationship Id="rId3" Type="http://schemas.openxmlformats.org/officeDocument/2006/relationships/hyperlink" Target="https://en.wikipedia.org/wiki/Gavrilo_Princip" TargetMode="External"/><Relationship Id="rId7" Type="http://schemas.openxmlformats.org/officeDocument/2006/relationships/hyperlink" Target="https://en.wikipedia.org/wiki/Kingdom_of_Serbia" TargetMode="External"/><Relationship Id="rId12" Type="http://schemas.openxmlformats.org/officeDocument/2006/relationships/image" Target="../media/image23.jpg"/><Relationship Id="rId2" Type="http://schemas.openxmlformats.org/officeDocument/2006/relationships/hyperlink" Target="https://en.wikipedia.org/wiki/Assassination_of_Archduke_Franz_Ferdinand" TargetMode="External"/><Relationship Id="rId1" Type="http://schemas.openxmlformats.org/officeDocument/2006/relationships/slideLayout" Target="../slideLayouts/slideLayout7.xml"/><Relationship Id="rId6" Type="http://schemas.openxmlformats.org/officeDocument/2006/relationships/hyperlink" Target="https://en.wikipedia.org/wiki/Declaration_of_war" TargetMode="External"/><Relationship Id="rId11" Type="http://schemas.openxmlformats.org/officeDocument/2006/relationships/image" Target="../media/image22.jpeg"/><Relationship Id="rId5" Type="http://schemas.openxmlformats.org/officeDocument/2006/relationships/hyperlink" Target="https://en.wikipedia.org/wiki/July_Crisis" TargetMode="External"/><Relationship Id="rId10" Type="http://schemas.openxmlformats.org/officeDocument/2006/relationships/image" Target="../media/image21.jpg"/><Relationship Id="rId4" Type="http://schemas.openxmlformats.org/officeDocument/2006/relationships/hyperlink" Target="https://en.wikipedia.org/wiki/Young_Bosnia" TargetMode="External"/><Relationship Id="rId9" Type="http://schemas.openxmlformats.org/officeDocument/2006/relationships/hyperlink" Target="https://en.wikipedia.org/wiki/Allies_of_World_War_I"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en.wikipedia.org/wiki/Tsar_Nicholas_II" TargetMode="External"/><Relationship Id="rId13" Type="http://schemas.openxmlformats.org/officeDocument/2006/relationships/hyperlink" Target="https://en.wikipedia.org/wiki/White_Movement" TargetMode="External"/><Relationship Id="rId3" Type="http://schemas.openxmlformats.org/officeDocument/2006/relationships/hyperlink" Target="https://www.britannica.com/topic/emperor-title" TargetMode="External"/><Relationship Id="rId7" Type="http://schemas.openxmlformats.org/officeDocument/2006/relationships/hyperlink" Target="https://www.britannica.com/topic/Romanov-dynasty" TargetMode="External"/><Relationship Id="rId12" Type="http://schemas.openxmlformats.org/officeDocument/2006/relationships/hyperlink" Target="https://en.wikipedia.org/wiki/Russian_Civil_War" TargetMode="Externa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hyperlink" Target="https://www.britannica.com/biography/Nicholas-II-tsar-of-Russia" TargetMode="External"/><Relationship Id="rId11" Type="http://schemas.openxmlformats.org/officeDocument/2006/relationships/hyperlink" Target="https://en.wikipedia.org/wiki/Russian_Revolution" TargetMode="External"/><Relationship Id="rId5" Type="http://schemas.openxmlformats.org/officeDocument/2006/relationships/hyperlink" Target="https://www.britannica.com/biography/Peter-the-Great" TargetMode="External"/><Relationship Id="rId15" Type="http://schemas.openxmlformats.org/officeDocument/2006/relationships/hyperlink" Target="https://en.wikipedia.org/wiki/Soviet_Union" TargetMode="External"/><Relationship Id="rId10" Type="http://schemas.openxmlformats.org/officeDocument/2006/relationships/hyperlink" Target="https://en.wikipedia.org/wiki/October_Revolution" TargetMode="External"/><Relationship Id="rId4" Type="http://schemas.openxmlformats.org/officeDocument/2006/relationships/hyperlink" Target="https://www.britannica.com/place/Russia/The-Petrine-state#ref38524" TargetMode="External"/><Relationship Id="rId9" Type="http://schemas.openxmlformats.org/officeDocument/2006/relationships/hyperlink" Target="https://en.wikipedia.org/wiki/Bolsheviks" TargetMode="External"/><Relationship Id="rId14" Type="http://schemas.openxmlformats.org/officeDocument/2006/relationships/hyperlink" Target="https://en.wikipedia.org/wiki/Repressions_in_the_Soviet_Union"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fif"/><Relationship Id="rId1" Type="http://schemas.openxmlformats.org/officeDocument/2006/relationships/slideLayout" Target="../slideLayouts/slideLayout7.xml"/><Relationship Id="rId4" Type="http://schemas.openxmlformats.org/officeDocument/2006/relationships/image" Target="../media/image30.jfif"/></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f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f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fif"/><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fif"/><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List_of_sultans_of_the_Ottoman_Empire" TargetMode="External"/><Relationship Id="rId2" Type="http://schemas.openxmlformats.org/officeDocument/2006/relationships/image" Target="../media/image40.jpg"/><Relationship Id="rId1" Type="http://schemas.openxmlformats.org/officeDocument/2006/relationships/slideLayout" Target="../slideLayouts/slideLayout7.xml"/><Relationship Id="rId6" Type="http://schemas.openxmlformats.org/officeDocument/2006/relationships/hyperlink" Target="https://en.wikipedia.org/wiki/Abdul_Hamid_II" TargetMode="External"/><Relationship Id="rId5" Type="http://schemas.openxmlformats.org/officeDocument/2006/relationships/hyperlink" Target="https://en.wikipedia.org/wiki/Sword_of_Osman" TargetMode="External"/><Relationship Id="rId4" Type="http://schemas.openxmlformats.org/officeDocument/2006/relationships/hyperlink" Target="https://en.wikipedia.org/wiki/Padishah"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hyperlink" Target="https://en.wikipedia.org/wiki/King_of_Prussia" TargetMode="External"/><Relationship Id="rId3" Type="http://schemas.openxmlformats.org/officeDocument/2006/relationships/hyperlink" Target="https://en.wikipedia.org/wiki/Emperor" TargetMode="External"/><Relationship Id="rId7" Type="http://schemas.openxmlformats.org/officeDocument/2006/relationships/hyperlink" Target="https://en.wikipedia.org/wiki/German_Emperor" TargetMode="External"/><Relationship Id="rId2" Type="http://schemas.openxmlformats.org/officeDocument/2006/relationships/hyperlink" Target="https://en.wikipedia.org/wiki/German_language" TargetMode="External"/><Relationship Id="rId1" Type="http://schemas.openxmlformats.org/officeDocument/2006/relationships/slideLayout" Target="../slideLayouts/slideLayout7.xml"/><Relationship Id="rId6" Type="http://schemas.openxmlformats.org/officeDocument/2006/relationships/hyperlink" Target="https://en.wikipedia.org/wiki/German_Empire" TargetMode="External"/><Relationship Id="rId5" Type="http://schemas.openxmlformats.org/officeDocument/2006/relationships/hyperlink" Target="https://en.wikipedia.org/wiki/English_language" TargetMode="External"/><Relationship Id="rId10" Type="http://schemas.openxmlformats.org/officeDocument/2006/relationships/image" Target="../media/image42.jpg"/><Relationship Id="rId4" Type="http://schemas.openxmlformats.org/officeDocument/2006/relationships/hyperlink" Target="https://en.wikipedia.org/wiki/King" TargetMode="External"/><Relationship Id="rId9" Type="http://schemas.openxmlformats.org/officeDocument/2006/relationships/hyperlink" Target="https://en.wikipedia.org/wiki/Frederick_III,_German_Emperor"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hyperlink" Target="https://en.wikipedia.org/wiki/Eastern_world" TargetMode="External"/><Relationship Id="rId13" Type="http://schemas.openxmlformats.org/officeDocument/2006/relationships/hyperlink" Target="https://en.wikipedia.org/wiki/Orientalism_(book)" TargetMode="External"/><Relationship Id="rId3" Type="http://schemas.openxmlformats.org/officeDocument/2006/relationships/hyperlink" Target="https://en.wikipedia.org/wiki/Louvre" TargetMode="External"/><Relationship Id="rId7" Type="http://schemas.openxmlformats.org/officeDocument/2006/relationships/hyperlink" Target="https://en.wikipedia.org/wiki/Cultural_studies" TargetMode="External"/><Relationship Id="rId12" Type="http://schemas.openxmlformats.org/officeDocument/2006/relationships/hyperlink" Target="https://en.wikipedia.org/wiki/Edward_Said" TargetMode="External"/><Relationship Id="rId2" Type="http://schemas.openxmlformats.org/officeDocument/2006/relationships/image" Target="../media/image44.jpg"/><Relationship Id="rId16" Type="http://schemas.openxmlformats.org/officeDocument/2006/relationships/hyperlink" Target="https://en.wikipedia.org/wiki/Orientalism#cite_note-2" TargetMode="External"/><Relationship Id="rId1" Type="http://schemas.openxmlformats.org/officeDocument/2006/relationships/slideLayout" Target="../slideLayouts/slideLayout7.xml"/><Relationship Id="rId6" Type="http://schemas.openxmlformats.org/officeDocument/2006/relationships/hyperlink" Target="https://en.wikipedia.org/wiki/Literature" TargetMode="External"/><Relationship Id="rId11" Type="http://schemas.openxmlformats.org/officeDocument/2006/relationships/hyperlink" Target="https://en.wikipedia.org/wiki/Academic_art" TargetMode="External"/><Relationship Id="rId5" Type="http://schemas.openxmlformats.org/officeDocument/2006/relationships/hyperlink" Target="https://en.wikipedia.org/wiki/Art_history" TargetMode="External"/><Relationship Id="rId15" Type="http://schemas.openxmlformats.org/officeDocument/2006/relationships/hyperlink" Target="https://en.wikipedia.org/wiki/Imperialism" TargetMode="External"/><Relationship Id="rId10" Type="http://schemas.openxmlformats.org/officeDocument/2006/relationships/hyperlink" Target="https://en.wikipedia.org/wiki/Orientalism#cite_note-1" TargetMode="External"/><Relationship Id="rId4" Type="http://schemas.openxmlformats.org/officeDocument/2006/relationships/hyperlink" Target="https://en.wikipedia.org/wiki/Syria" TargetMode="External"/><Relationship Id="rId9" Type="http://schemas.openxmlformats.org/officeDocument/2006/relationships/hyperlink" Target="https://en.wikipedia.org/wiki/Middle_East" TargetMode="External"/><Relationship Id="rId14" Type="http://schemas.openxmlformats.org/officeDocument/2006/relationships/hyperlink" Target="https://en.wikipedia.org/wiki/Essentialism" TargetMode="External"/></Relationships>
</file>

<file path=ppt/slides/_rels/slide33.xml.rels><?xml version="1.0" encoding="UTF-8" standalone="yes"?>
<Relationships xmlns="http://schemas.openxmlformats.org/package/2006/relationships"><Relationship Id="rId13" Type="http://schemas.openxmlformats.org/officeDocument/2006/relationships/hyperlink" Target="https://en.wikipedia.org/wiki/Abdul_Hamid_II" TargetMode="External"/><Relationship Id="rId18" Type="http://schemas.openxmlformats.org/officeDocument/2006/relationships/hyperlink" Target="https://en.wikipedia.org/wiki/Ministry_of_War_(Ottoman_Empire)" TargetMode="External"/><Relationship Id="rId26" Type="http://schemas.openxmlformats.org/officeDocument/2006/relationships/hyperlink" Target="https://en.wikipedia.org/wiki/Enver_Pasha#cite_note-7" TargetMode="External"/><Relationship Id="rId39" Type="http://schemas.openxmlformats.org/officeDocument/2006/relationships/hyperlink" Target="https://en.wikipedia.org/wiki/Grand_Vizier" TargetMode="External"/><Relationship Id="rId21" Type="http://schemas.openxmlformats.org/officeDocument/2006/relationships/hyperlink" Target="https://en.wikipedia.org/wiki/Enver_Pasha#cite_note-3" TargetMode="External"/><Relationship Id="rId34" Type="http://schemas.openxmlformats.org/officeDocument/2006/relationships/image" Target="../media/image46.jpeg"/><Relationship Id="rId42" Type="http://schemas.openxmlformats.org/officeDocument/2006/relationships/hyperlink" Target="https://en.wikipedia.org/wiki/Operation_Nemesis" TargetMode="External"/><Relationship Id="rId7" Type="http://schemas.openxmlformats.org/officeDocument/2006/relationships/hyperlink" Target="https://en.wikipedia.org/wiki/Three_Pashas" TargetMode="External"/><Relationship Id="rId2" Type="http://schemas.openxmlformats.org/officeDocument/2006/relationships/hyperlink" Target="https://en.wikipedia.org/wiki/Imperial_Government_(Ottoman_Empire)#Ministers_of_War" TargetMode="External"/><Relationship Id="rId16" Type="http://schemas.openxmlformats.org/officeDocument/2006/relationships/hyperlink" Target="https://en.wikipedia.org/wiki/Ey%C3%BCp_Sabri_Akg%C3%B6l" TargetMode="External"/><Relationship Id="rId20" Type="http://schemas.openxmlformats.org/officeDocument/2006/relationships/hyperlink" Target="https://en.wikipedia.org/wiki/Enver_Pasha#cite_note-2" TargetMode="External"/><Relationship Id="rId29" Type="http://schemas.openxmlformats.org/officeDocument/2006/relationships/hyperlink" Target="https://en.wikipedia.org/wiki/Enver_Pasha#cite_note-Forsythe2009-10" TargetMode="External"/><Relationship Id="rId41" Type="http://schemas.openxmlformats.org/officeDocument/2006/relationships/hyperlink" Target="https://en.wikipedia.org/wiki/Arshavir_Shirakian" TargetMode="External"/><Relationship Id="rId1" Type="http://schemas.openxmlformats.org/officeDocument/2006/relationships/slideLayout" Target="../slideLayouts/slideLayout7.xml"/><Relationship Id="rId6" Type="http://schemas.openxmlformats.org/officeDocument/2006/relationships/hyperlink" Target="https://en.wikipedia.org/wiki/Turkish_language" TargetMode="External"/><Relationship Id="rId11" Type="http://schemas.openxmlformats.org/officeDocument/2006/relationships/hyperlink" Target="https://en.wikipedia.org/wiki/Committee_of_Union_and_Progress" TargetMode="External"/><Relationship Id="rId24" Type="http://schemas.openxmlformats.org/officeDocument/2006/relationships/hyperlink" Target="https://en.wikipedia.org/wiki/Enver_Pasha#cite_note-5" TargetMode="External"/><Relationship Id="rId32" Type="http://schemas.openxmlformats.org/officeDocument/2006/relationships/hyperlink" Target="https://en.wikipedia.org/wiki/Bey" TargetMode="External"/><Relationship Id="rId37" Type="http://schemas.openxmlformats.org/officeDocument/2006/relationships/hyperlink" Target="https://en.wikipedia.org/wiki/Egyptians" TargetMode="External"/><Relationship Id="rId40" Type="http://schemas.openxmlformats.org/officeDocument/2006/relationships/hyperlink" Target="https://en.wikipedia.org/wiki/Armenian_Genocide" TargetMode="External"/><Relationship Id="rId5" Type="http://schemas.openxmlformats.org/officeDocument/2006/relationships/hyperlink" Target="https://en.wikipedia.org/wiki/Ottoman_Turkish_language" TargetMode="External"/><Relationship Id="rId15" Type="http://schemas.openxmlformats.org/officeDocument/2006/relationships/hyperlink" Target="https://en.wikipedia.org/wiki/Ahmed_Niyazi_Bey" TargetMode="External"/><Relationship Id="rId23" Type="http://schemas.openxmlformats.org/officeDocument/2006/relationships/hyperlink" Target="https://en.wikipedia.org/wiki/Late_Ottoman_genocides" TargetMode="External"/><Relationship Id="rId28" Type="http://schemas.openxmlformats.org/officeDocument/2006/relationships/hyperlink" Target="https://en.wikipedia.org/wiki/Enver_Pasha#cite_note-Auron2000-9" TargetMode="External"/><Relationship Id="rId36" Type="http://schemas.openxmlformats.org/officeDocument/2006/relationships/image" Target="../media/image42.jpg"/><Relationship Id="rId10" Type="http://schemas.openxmlformats.org/officeDocument/2006/relationships/hyperlink" Target="https://en.wikipedia.org/wiki/Ottoman_Empire" TargetMode="External"/><Relationship Id="rId19" Type="http://schemas.openxmlformats.org/officeDocument/2006/relationships/hyperlink" Target="https://en.wikipedia.org/wiki/Sultan_of_the_Ottoman_Empire" TargetMode="External"/><Relationship Id="rId31" Type="http://schemas.openxmlformats.org/officeDocument/2006/relationships/hyperlink" Target="https://en.wikipedia.org/wiki/Efendi" TargetMode="External"/><Relationship Id="rId4" Type="http://schemas.openxmlformats.org/officeDocument/2006/relationships/image" Target="../media/image45.jpg"/><Relationship Id="rId9" Type="http://schemas.openxmlformats.org/officeDocument/2006/relationships/hyperlink" Target="https://en.wikipedia.org/wiki/Djemal_Pasha" TargetMode="External"/><Relationship Id="rId14" Type="http://schemas.openxmlformats.org/officeDocument/2006/relationships/hyperlink" Target="https://en.wikipedia.org/wiki/Young_Turk_Revolution" TargetMode="External"/><Relationship Id="rId22" Type="http://schemas.openxmlformats.org/officeDocument/2006/relationships/hyperlink" Target="https://en.wikipedia.org/wiki/Enver_Pasha#cite_note-4" TargetMode="External"/><Relationship Id="rId27" Type="http://schemas.openxmlformats.org/officeDocument/2006/relationships/hyperlink" Target="https://en.wikipedia.org/wiki/Enver_Pasha#cite_note-8" TargetMode="External"/><Relationship Id="rId30" Type="http://schemas.openxmlformats.org/officeDocument/2006/relationships/hyperlink" Target="https://en.wikipedia.org/wiki/Enver_Pasha#cite_note-ChalkJonassohn1990-11" TargetMode="External"/><Relationship Id="rId35" Type="http://schemas.openxmlformats.org/officeDocument/2006/relationships/hyperlink" Target="https://en.wikipedia.org/wiki/Grand_Vizier_of_the_Ottoman_Empire" TargetMode="External"/><Relationship Id="rId8" Type="http://schemas.openxmlformats.org/officeDocument/2006/relationships/hyperlink" Target="https://en.wikipedia.org/wiki/Talaat_Pasha" TargetMode="External"/><Relationship Id="rId3" Type="http://schemas.openxmlformats.org/officeDocument/2006/relationships/hyperlink" Target="https://en.wikipedia.org/wiki/Pasha" TargetMode="External"/><Relationship Id="rId12" Type="http://schemas.openxmlformats.org/officeDocument/2006/relationships/hyperlink" Target="https://en.wikipedia.org/wiki/Young_Turks" TargetMode="External"/><Relationship Id="rId17" Type="http://schemas.openxmlformats.org/officeDocument/2006/relationships/hyperlink" Target="https://en.wikipedia.org/wiki/1913_Ottoman_coup_d'%C3%A9tat" TargetMode="External"/><Relationship Id="rId25" Type="http://schemas.openxmlformats.org/officeDocument/2006/relationships/hyperlink" Target="https://en.wikipedia.org/wiki/Enver_Pasha#cite_note-6" TargetMode="External"/><Relationship Id="rId33" Type="http://schemas.openxmlformats.org/officeDocument/2006/relationships/hyperlink" Target="https://en.wikipedia.org/wiki/Mirliva" TargetMode="External"/><Relationship Id="rId38" Type="http://schemas.openxmlformats.org/officeDocument/2006/relationships/hyperlink" Target="https://en.wikipedia.org/wiki/Said_Halim_Pasha#cite_note-1" TargetMode="External"/></Relationships>
</file>

<file path=ppt/slides/_rels/slide34.xml.rels><?xml version="1.0" encoding="UTF-8" standalone="yes"?>
<Relationships xmlns="http://schemas.openxmlformats.org/package/2006/relationships"><Relationship Id="rId13" Type="http://schemas.openxmlformats.org/officeDocument/2006/relationships/hyperlink" Target="https://en.wikipedia.org/wiki/Ministry_of_the_Interior_(Ottoman_Empire)" TargetMode="External"/><Relationship Id="rId18" Type="http://schemas.openxmlformats.org/officeDocument/2006/relationships/hyperlink" Target="https://en.wikisource.org/wiki/Circular_on_April_24,_1915" TargetMode="External"/><Relationship Id="rId26" Type="http://schemas.openxmlformats.org/officeDocument/2006/relationships/hyperlink" Target="https://en.wikipedia.org/wiki/Talaat_Pasha#cite_note-7" TargetMode="External"/><Relationship Id="rId21" Type="http://schemas.openxmlformats.org/officeDocument/2006/relationships/hyperlink" Target="https://en.wikipedia.org/wiki/Istanbul" TargetMode="External"/><Relationship Id="rId34" Type="http://schemas.openxmlformats.org/officeDocument/2006/relationships/hyperlink" Target="https://en.wikipedia.org/wiki/Operation_Nemesis" TargetMode="External"/><Relationship Id="rId7" Type="http://schemas.openxmlformats.org/officeDocument/2006/relationships/hyperlink" Target="https://en.wikipedia.org/wiki/Three_Pashas" TargetMode="External"/><Relationship Id="rId12" Type="http://schemas.openxmlformats.org/officeDocument/2006/relationships/hyperlink" Target="https://en.wikipedia.org/wiki/Armenian_Genocide" TargetMode="External"/><Relationship Id="rId17" Type="http://schemas.openxmlformats.org/officeDocument/2006/relationships/hyperlink" Target="https://en.wikipedia.org/wiki/Grand_Vizier_of_the_Ottoman_Empire" TargetMode="External"/><Relationship Id="rId25" Type="http://schemas.openxmlformats.org/officeDocument/2006/relationships/hyperlink" Target="https://en.wikipedia.org/wiki/Talaat_Pasha#cite_note-6" TargetMode="External"/><Relationship Id="rId33" Type="http://schemas.openxmlformats.org/officeDocument/2006/relationships/hyperlink" Target="https://en.wikipedia.org/wiki/Armenian_Revolutionary_Federation" TargetMode="External"/><Relationship Id="rId38" Type="http://schemas.openxmlformats.org/officeDocument/2006/relationships/hyperlink" Target="https://en.wikipedia.org/wiki/Arab_world" TargetMode="External"/><Relationship Id="rId2" Type="http://schemas.openxmlformats.org/officeDocument/2006/relationships/hyperlink" Target="https://en.wikipedia.org/wiki/Pasha" TargetMode="External"/><Relationship Id="rId16" Type="http://schemas.openxmlformats.org/officeDocument/2006/relationships/hyperlink" Target="https://en.wikipedia.org/wiki/List_of_Ottoman_Ministers_of_Finance" TargetMode="External"/><Relationship Id="rId20" Type="http://schemas.openxmlformats.org/officeDocument/2006/relationships/hyperlink" Target="https://en.wikipedia.org/wiki/Ottoman_Constantinople" TargetMode="External"/><Relationship Id="rId29" Type="http://schemas.openxmlformats.org/officeDocument/2006/relationships/hyperlink" Target="https://en.wikipedia.org/wiki/Ottoman_Military_Tribunal" TargetMode="External"/><Relationship Id="rId1" Type="http://schemas.openxmlformats.org/officeDocument/2006/relationships/slideLayout" Target="../slideLayouts/slideLayout7.xml"/><Relationship Id="rId6" Type="http://schemas.openxmlformats.org/officeDocument/2006/relationships/hyperlink" Target="https://en.wikipedia.org/wiki/Talaat_Pasha#cite_note-2" TargetMode="External"/><Relationship Id="rId11" Type="http://schemas.openxmlformats.org/officeDocument/2006/relationships/hyperlink" Target="https://en.wikipedia.org/wiki/Committee_of_Union_and_Progress" TargetMode="External"/><Relationship Id="rId24" Type="http://schemas.openxmlformats.org/officeDocument/2006/relationships/hyperlink" Target="https://en.wikipedia.org/wiki/Talaat_Pasha#cite_note-5" TargetMode="External"/><Relationship Id="rId32" Type="http://schemas.openxmlformats.org/officeDocument/2006/relationships/hyperlink" Target="https://en.wikipedia.org/wiki/Soghomon_Tehlirian" TargetMode="External"/><Relationship Id="rId37" Type="http://schemas.openxmlformats.org/officeDocument/2006/relationships/hyperlink" Target="https://en.wikipedia.org/wiki/Ottoman_Turkish_language" TargetMode="External"/><Relationship Id="rId5" Type="http://schemas.openxmlformats.org/officeDocument/2006/relationships/hyperlink" Target="https://en.wikipedia.org/wiki/Talaat_Pasha#cite_note-1" TargetMode="External"/><Relationship Id="rId15" Type="http://schemas.openxmlformats.org/officeDocument/2006/relationships/hyperlink" Target="https://en.wikipedia.org/wiki/1908_Ottoman_general_election" TargetMode="External"/><Relationship Id="rId23" Type="http://schemas.openxmlformats.org/officeDocument/2006/relationships/hyperlink" Target="https://en.wikipedia.org/wiki/Talaat_Pasha#cite_note-4" TargetMode="External"/><Relationship Id="rId28" Type="http://schemas.openxmlformats.org/officeDocument/2006/relationships/hyperlink" Target="https://en.wikipedia.org/wiki/Ahmed_Izzet_Pasha" TargetMode="External"/><Relationship Id="rId36" Type="http://schemas.openxmlformats.org/officeDocument/2006/relationships/image" Target="../media/image48.png"/><Relationship Id="rId10" Type="http://schemas.openxmlformats.org/officeDocument/2006/relationships/hyperlink" Target="https://en.wikipedia.org/wiki/Talaat_Pasha#cite_note-Sylvia-3" TargetMode="External"/><Relationship Id="rId19" Type="http://schemas.openxmlformats.org/officeDocument/2006/relationships/hyperlink" Target="https://en.wikipedia.org/wiki/Deportation_of_Armenian_intellectuals_on_24_April_1915" TargetMode="External"/><Relationship Id="rId31" Type="http://schemas.openxmlformats.org/officeDocument/2006/relationships/hyperlink" Target="https://en.wikipedia.org/wiki/Assassination_of_Talat_Pasha" TargetMode="External"/><Relationship Id="rId4" Type="http://schemas.openxmlformats.org/officeDocument/2006/relationships/image" Target="../media/image47.jpeg"/><Relationship Id="rId9" Type="http://schemas.openxmlformats.org/officeDocument/2006/relationships/hyperlink" Target="https://en.wikipedia.org/wiki/World_War_I" TargetMode="External"/><Relationship Id="rId14" Type="http://schemas.openxmlformats.org/officeDocument/2006/relationships/hyperlink" Target="https://en.wikipedia.org/wiki/Edirne" TargetMode="External"/><Relationship Id="rId22" Type="http://schemas.openxmlformats.org/officeDocument/2006/relationships/hyperlink" Target="https://en.wikipedia.org/wiki/Tehcir_Law" TargetMode="External"/><Relationship Id="rId27" Type="http://schemas.openxmlformats.org/officeDocument/2006/relationships/hyperlink" Target="https://en.wikipedia.org/wiki/Talaat_Pasha#cite_note-Kieser2018-8" TargetMode="External"/><Relationship Id="rId30" Type="http://schemas.openxmlformats.org/officeDocument/2006/relationships/hyperlink" Target="https://en.wikipedia.org/wiki/In_absentia" TargetMode="External"/><Relationship Id="rId35" Type="http://schemas.openxmlformats.org/officeDocument/2006/relationships/hyperlink" Target="https://en.wikipedia.org/wiki/Talaat_Pasha#cite_note-9" TargetMode="External"/><Relationship Id="rId8" Type="http://schemas.openxmlformats.org/officeDocument/2006/relationships/hyperlink" Target="https://en.wikipedia.org/wiki/Ottoman_Empire" TargetMode="External"/><Relationship Id="rId3" Type="http://schemas.openxmlformats.org/officeDocument/2006/relationships/hyperlink" Target="https://en.wikipedia.org/wiki/List_of_Ottoman_Grand_Viziers"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en.wikipedia.org/wiki/Secret_treaty" TargetMode="External"/><Relationship Id="rId13" Type="http://schemas.openxmlformats.org/officeDocument/2006/relationships/hyperlink" Target="https://en.wikipedia.org/wiki/Talat_Pasha" TargetMode="External"/><Relationship Id="rId18" Type="http://schemas.openxmlformats.org/officeDocument/2006/relationships/hyperlink" Target="https://en.wikipedia.org/wiki/Three_Pashas" TargetMode="External"/><Relationship Id="rId3" Type="http://schemas.openxmlformats.org/officeDocument/2006/relationships/hyperlink" Target="https://en.wikipedia.org/wiki/Ottoman_Empire" TargetMode="External"/><Relationship Id="rId21" Type="http://schemas.openxmlformats.org/officeDocument/2006/relationships/hyperlink" Target="https://en.wikipedia.org/wiki/Black_Sea_Raid" TargetMode="External"/><Relationship Id="rId7" Type="http://schemas.openxmlformats.org/officeDocument/2006/relationships/hyperlink" Target="https://en.wikipedia.org/wiki/Ottoman%E2%80%93German_alliance#cite_note-1" TargetMode="External"/><Relationship Id="rId12" Type="http://schemas.openxmlformats.org/officeDocument/2006/relationships/hyperlink" Target="https://en.wikipedia.org/wiki/Enver_Pasha" TargetMode="External"/><Relationship Id="rId17" Type="http://schemas.openxmlformats.org/officeDocument/2006/relationships/hyperlink" Target="https://en.wikipedia.org/wiki/Mehmed_V" TargetMode="External"/><Relationship Id="rId2" Type="http://schemas.openxmlformats.org/officeDocument/2006/relationships/hyperlink" Target="https://en.wikipedia.org/wiki/German_Empire" TargetMode="External"/><Relationship Id="rId16" Type="http://schemas.openxmlformats.org/officeDocument/2006/relationships/hyperlink" Target="https://en.wikipedia.org/wiki/Austria-Hungary" TargetMode="External"/><Relationship Id="rId20" Type="http://schemas.openxmlformats.org/officeDocument/2006/relationships/hyperlink" Target="https://en.wikipedia.org/wiki/Ottoman%E2%80%93German_alliance#cite_note-8" TargetMode="External"/><Relationship Id="rId1" Type="http://schemas.openxmlformats.org/officeDocument/2006/relationships/slideLayout" Target="../slideLayouts/slideLayout7.xml"/><Relationship Id="rId6" Type="http://schemas.openxmlformats.org/officeDocument/2006/relationships/hyperlink" Target="https://en.wikipedia.org/wiki/United_Kingdom_of_Great_Britain_and_Ireland" TargetMode="External"/><Relationship Id="rId11" Type="http://schemas.openxmlformats.org/officeDocument/2006/relationships/hyperlink" Target="https://en.wikipedia.org/wiki/Said_Halim_Pasha" TargetMode="External"/><Relationship Id="rId5" Type="http://schemas.openxmlformats.org/officeDocument/2006/relationships/hyperlink" Target="https://en.wikipedia.org/wiki/Ottoman_Army_(1861%E2%80%931922)" TargetMode="External"/><Relationship Id="rId15" Type="http://schemas.openxmlformats.org/officeDocument/2006/relationships/hyperlink" Target="https://en.wikipedia.org/wiki/Ottoman%E2%80%93German_alliance#cite_note-7" TargetMode="External"/><Relationship Id="rId23" Type="http://schemas.openxmlformats.org/officeDocument/2006/relationships/hyperlink" Target="https://en.wikipedia.org/wiki/Ottoman%E2%80%93German_alliance#cite_note-10" TargetMode="External"/><Relationship Id="rId10" Type="http://schemas.openxmlformats.org/officeDocument/2006/relationships/hyperlink" Target="https://en.wikipedia.org/wiki/Ottoman%E2%80%93German_alliance#cite_note-6" TargetMode="External"/><Relationship Id="rId19" Type="http://schemas.openxmlformats.org/officeDocument/2006/relationships/hyperlink" Target="https://en.wikipedia.org/wiki/Djemal_Pasha" TargetMode="External"/><Relationship Id="rId4" Type="http://schemas.openxmlformats.org/officeDocument/2006/relationships/hyperlink" Target="https://en.wikipedia.org/wiki/World_War_I" TargetMode="External"/><Relationship Id="rId9" Type="http://schemas.openxmlformats.org/officeDocument/2006/relationships/hyperlink" Target="https://en.wikipedia.org/wiki/Central_Powers" TargetMode="External"/><Relationship Id="rId14" Type="http://schemas.openxmlformats.org/officeDocument/2006/relationships/hyperlink" Target="https://en.wikipedia.org/wiki/Halil_Mente%C5%9Fe" TargetMode="External"/><Relationship Id="rId22" Type="http://schemas.openxmlformats.org/officeDocument/2006/relationships/hyperlink" Target="https://en.wikipedia.org/wiki/Ottoman%E2%80%93German_alliance#cite_note-9"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13" Type="http://schemas.openxmlformats.org/officeDocument/2006/relationships/hyperlink" Target="https://en.wikipedia.org/wiki/Palestine_(region)" TargetMode="External"/><Relationship Id="rId18" Type="http://schemas.openxmlformats.org/officeDocument/2006/relationships/hyperlink" Target="https://en.wikipedia.org/wiki/Yildirim_Army_Group" TargetMode="External"/><Relationship Id="rId26" Type="http://schemas.openxmlformats.org/officeDocument/2006/relationships/hyperlink" Target="https://en.wikipedia.org/wiki/T._E._Lawrence" TargetMode="External"/><Relationship Id="rId3" Type="http://schemas.openxmlformats.org/officeDocument/2006/relationships/hyperlink" Target="https://en.wikipedia.org/wiki/Field_marshal_(United_Kingdom)" TargetMode="External"/><Relationship Id="rId21" Type="http://schemas.openxmlformats.org/officeDocument/2006/relationships/hyperlink" Target="https://en.wikipedia.org/wiki/Fourth_Army_(Ottoman_Empire)" TargetMode="External"/><Relationship Id="rId7" Type="http://schemas.openxmlformats.org/officeDocument/2006/relationships/hyperlink" Target="https://en.wikipedia.org/wiki/Second_Boer_War" TargetMode="External"/><Relationship Id="rId12" Type="http://schemas.openxmlformats.org/officeDocument/2006/relationships/hyperlink" Target="https://en.wikipedia.org/wiki/Ottoman_Empire" TargetMode="External"/><Relationship Id="rId17" Type="http://schemas.openxmlformats.org/officeDocument/2006/relationships/hyperlink" Target="https://en.wikipedia.org/wiki/Jordan_Valley_(Middle_East)" TargetMode="External"/><Relationship Id="rId25" Type="http://schemas.openxmlformats.org/officeDocument/2006/relationships/hyperlink" Target="https://en.wikipedia.org/wiki/Syria" TargetMode="External"/><Relationship Id="rId33" Type="http://schemas.openxmlformats.org/officeDocument/2006/relationships/hyperlink" Target="https://en.wikipedia.org/wiki/Sudan" TargetMode="External"/><Relationship Id="rId2" Type="http://schemas.openxmlformats.org/officeDocument/2006/relationships/image" Target="../media/image59.jpg"/><Relationship Id="rId16" Type="http://schemas.openxmlformats.org/officeDocument/2006/relationships/hyperlink" Target="https://en.wikipedia.org/wiki/Jerusalem" TargetMode="External"/><Relationship Id="rId20" Type="http://schemas.openxmlformats.org/officeDocument/2006/relationships/hyperlink" Target="https://en.wikipedia.org/wiki/Battle_of_Megiddo_(1918)" TargetMode="External"/><Relationship Id="rId29" Type="http://schemas.openxmlformats.org/officeDocument/2006/relationships/hyperlink" Target="https://en.wikipedia.org/wiki/Battle_of_Aleppo_(1918)" TargetMode="External"/><Relationship Id="rId1" Type="http://schemas.openxmlformats.org/officeDocument/2006/relationships/slideLayout" Target="../slideLayouts/slideLayout7.xml"/><Relationship Id="rId6" Type="http://schemas.openxmlformats.org/officeDocument/2006/relationships/hyperlink" Target="https://en.wikipedia.org/wiki/Knight_Grand_Cross_of_the_Royal_Victorian_Order" TargetMode="External"/><Relationship Id="rId11" Type="http://schemas.openxmlformats.org/officeDocument/2006/relationships/hyperlink" Target="https://en.wikipedia.org/wiki/Sinai_and_Palestine_Campaign" TargetMode="External"/><Relationship Id="rId24" Type="http://schemas.openxmlformats.org/officeDocument/2006/relationships/hyperlink" Target="https://en.wikipedia.org/wiki/Damascus" TargetMode="External"/><Relationship Id="rId32" Type="http://schemas.openxmlformats.org/officeDocument/2006/relationships/hyperlink" Target="https://en.wikipedia.org/wiki/Egypt" TargetMode="External"/><Relationship Id="rId5" Type="http://schemas.openxmlformats.org/officeDocument/2006/relationships/hyperlink" Target="https://en.wikipedia.org/wiki/Knight_Grand_Cross_of_the_Order_of_St_Michael_and_St_George" TargetMode="External"/><Relationship Id="rId15" Type="http://schemas.openxmlformats.org/officeDocument/2006/relationships/hyperlink" Target="https://en.wikipedia.org/wiki/Jaffa" TargetMode="External"/><Relationship Id="rId23" Type="http://schemas.openxmlformats.org/officeDocument/2006/relationships/hyperlink" Target="https://en.wikipedia.org/wiki/Desert_Mounted_Corps" TargetMode="External"/><Relationship Id="rId28" Type="http://schemas.openxmlformats.org/officeDocument/2006/relationships/hyperlink" Target="https://en.wikipedia.org/wiki/Sharifian_Army" TargetMode="External"/><Relationship Id="rId10" Type="http://schemas.openxmlformats.org/officeDocument/2006/relationships/hyperlink" Target="https://en.wikipedia.org/wiki/Egyptian_Expeditionary_Force" TargetMode="External"/><Relationship Id="rId19" Type="http://schemas.openxmlformats.org/officeDocument/2006/relationships/hyperlink" Target="https://en.wikipedia.org/wiki/Eighth_Army_(Ottoman_Empire)" TargetMode="External"/><Relationship Id="rId31" Type="http://schemas.openxmlformats.org/officeDocument/2006/relationships/hyperlink" Target="https://en.wikipedia.org/wiki/High_Commissioner" TargetMode="External"/><Relationship Id="rId4" Type="http://schemas.openxmlformats.org/officeDocument/2006/relationships/hyperlink" Target="https://en.wikipedia.org/wiki/Knight_Grand_Cross_of_the_Order_of_the_Bath" TargetMode="External"/><Relationship Id="rId9" Type="http://schemas.openxmlformats.org/officeDocument/2006/relationships/hyperlink" Target="https://en.wikipedia.org/wiki/British_Empire" TargetMode="External"/><Relationship Id="rId14" Type="http://schemas.openxmlformats.org/officeDocument/2006/relationships/hyperlink" Target="https://en.wikipedia.org/wiki/Beersheba" TargetMode="External"/><Relationship Id="rId22" Type="http://schemas.openxmlformats.org/officeDocument/2006/relationships/hyperlink" Target="https://en.wikipedia.org/wiki/Seventh_Army_(Ottoman_Empire)" TargetMode="External"/><Relationship Id="rId27" Type="http://schemas.openxmlformats.org/officeDocument/2006/relationships/hyperlink" Target="https://en.wikipedia.org/wiki/Faisal_I_of_Iraq" TargetMode="External"/><Relationship Id="rId30" Type="http://schemas.openxmlformats.org/officeDocument/2006/relationships/hyperlink" Target="https://en.wikipedia.org/wiki/Armistice_of_Mudros" TargetMode="External"/><Relationship Id="rId8" Type="http://schemas.openxmlformats.org/officeDocument/2006/relationships/hyperlink" Target="https://en.wikipedia.org/wiki/First_World_War" TargetMode="External"/></Relationships>
</file>

<file path=ppt/slides/_rels/slide42.xml.rels><?xml version="1.0" encoding="UTF-8" standalone="yes"?>
<Relationships xmlns="http://schemas.openxmlformats.org/package/2006/relationships"><Relationship Id="rId13" Type="http://schemas.openxmlformats.org/officeDocument/2006/relationships/hyperlink" Target="https://en.wikipedia.org/wiki/Anglo-Irish" TargetMode="External"/><Relationship Id="rId18" Type="http://schemas.openxmlformats.org/officeDocument/2006/relationships/hyperlink" Target="https://en.wikipedia.org/wiki/British_Museum" TargetMode="External"/><Relationship Id="rId26" Type="http://schemas.openxmlformats.org/officeDocument/2006/relationships/hyperlink" Target="https://en.wikipedia.org/wiki/Damascus" TargetMode="External"/><Relationship Id="rId3" Type="http://schemas.openxmlformats.org/officeDocument/2006/relationships/hyperlink" Target="https://en.wikipedia.org/wiki/Colonel_(UK)" TargetMode="External"/><Relationship Id="rId21" Type="http://schemas.openxmlformats.org/officeDocument/2006/relationships/hyperlink" Target="https://en.wikipedia.org/wiki/British_Army_during_World_War_I" TargetMode="External"/><Relationship Id="rId7" Type="http://schemas.openxmlformats.org/officeDocument/2006/relationships/hyperlink" Target="https://en.wikipedia.org/wiki/Sinai_and_Palestine_Campaign" TargetMode="External"/><Relationship Id="rId12" Type="http://schemas.openxmlformats.org/officeDocument/2006/relationships/hyperlink" Target="https://en.wikipedia.org/wiki/Sir_Thomas_Chapman,_7th_Baronet" TargetMode="External"/><Relationship Id="rId17" Type="http://schemas.openxmlformats.org/officeDocument/2006/relationships/hyperlink" Target="https://en.wikipedia.org/wiki/Jesus_College,_Oxford" TargetMode="External"/><Relationship Id="rId25" Type="http://schemas.openxmlformats.org/officeDocument/2006/relationships/hyperlink" Target="https://en.wikipedia.org/wiki/Ottoman_Armed_Forces" TargetMode="External"/><Relationship Id="rId33" Type="http://schemas.openxmlformats.org/officeDocument/2006/relationships/hyperlink" Target="https://en.wikipedia.org/wiki/Dorset" TargetMode="External"/><Relationship Id="rId2" Type="http://schemas.openxmlformats.org/officeDocument/2006/relationships/image" Target="../media/image60.jpg"/><Relationship Id="rId16" Type="http://schemas.openxmlformats.org/officeDocument/2006/relationships/hyperlink" Target="https://en.wikipedia.org/wiki/City_of_Oxford_High_School_for_Boys" TargetMode="External"/><Relationship Id="rId20" Type="http://schemas.openxmlformats.org/officeDocument/2006/relationships/hyperlink" Target="https://en.wikipedia.org/wiki/Ottoman_Syria" TargetMode="External"/><Relationship Id="rId29" Type="http://schemas.openxmlformats.org/officeDocument/2006/relationships/hyperlink" Target="https://en.wikipedia.org/wiki/Seven_Pillars_of_Wisdom" TargetMode="External"/><Relationship Id="rId1" Type="http://schemas.openxmlformats.org/officeDocument/2006/relationships/slideLayout" Target="../slideLayouts/slideLayout7.xml"/><Relationship Id="rId6" Type="http://schemas.openxmlformats.org/officeDocument/2006/relationships/hyperlink" Target="https://en.wikipedia.org/wiki/Arab_Revolt" TargetMode="External"/><Relationship Id="rId11" Type="http://schemas.openxmlformats.org/officeDocument/2006/relationships/hyperlink" Target="https://en.wikipedia.org/wiki/Legitimacy_(family_law)" TargetMode="External"/><Relationship Id="rId24" Type="http://schemas.openxmlformats.org/officeDocument/2006/relationships/hyperlink" Target="https://en.wikipedia.org/wiki/Faisal_I_of_Iraq" TargetMode="External"/><Relationship Id="rId32" Type="http://schemas.openxmlformats.org/officeDocument/2006/relationships/hyperlink" Target="https://en.wikipedia.org/wiki/Lowell_Thomas" TargetMode="External"/><Relationship Id="rId5" Type="http://schemas.openxmlformats.org/officeDocument/2006/relationships/hyperlink" Target="https://en.wikipedia.org/wiki/Distinguished_Service_Order" TargetMode="External"/><Relationship Id="rId15" Type="http://schemas.openxmlformats.org/officeDocument/2006/relationships/hyperlink" Target="https://en.wikipedia.org/wiki/Oxford" TargetMode="External"/><Relationship Id="rId23" Type="http://schemas.openxmlformats.org/officeDocument/2006/relationships/hyperlink" Target="https://en.wikipedia.org/wiki/Kingdom_of_Hejaz" TargetMode="External"/><Relationship Id="rId28" Type="http://schemas.openxmlformats.org/officeDocument/2006/relationships/hyperlink" Target="https://en.wikipedia.org/wiki/Royal_Air_Force" TargetMode="External"/><Relationship Id="rId10" Type="http://schemas.openxmlformats.org/officeDocument/2006/relationships/hyperlink" Target="https://en.wikipedia.org/wiki/Lawrence_of_Arabia_(film)" TargetMode="External"/><Relationship Id="rId19" Type="http://schemas.openxmlformats.org/officeDocument/2006/relationships/hyperlink" Target="https://en.wikipedia.org/wiki/Carchemish" TargetMode="External"/><Relationship Id="rId31" Type="http://schemas.openxmlformats.org/officeDocument/2006/relationships/hyperlink" Target="https://en.wikipedia.org/wiki/Aircraftman" TargetMode="External"/><Relationship Id="rId4" Type="http://schemas.openxmlformats.org/officeDocument/2006/relationships/hyperlink" Target="https://en.wikipedia.org/wiki/Companion_of_the_Order_of_the_Bath" TargetMode="External"/><Relationship Id="rId9" Type="http://schemas.openxmlformats.org/officeDocument/2006/relationships/hyperlink" Target="https://en.wikipedia.org/wiki/First_World_War" TargetMode="External"/><Relationship Id="rId14" Type="http://schemas.openxmlformats.org/officeDocument/2006/relationships/hyperlink" Target="https://en.wikipedia.org/wiki/T._E._Lawrence#cite_note-5" TargetMode="External"/><Relationship Id="rId22" Type="http://schemas.openxmlformats.org/officeDocument/2006/relationships/hyperlink" Target="https://en.wikipedia.org/wiki/Arab_Bureau" TargetMode="External"/><Relationship Id="rId27" Type="http://schemas.openxmlformats.org/officeDocument/2006/relationships/hyperlink" Target="https://en.wikipedia.org/wiki/Foreign_and_Commonwealth_Office" TargetMode="External"/><Relationship Id="rId30" Type="http://schemas.openxmlformats.org/officeDocument/2006/relationships/hyperlink" Target="https://en.wikipedia.org/wiki/The_Mint_(book)" TargetMode="External"/><Relationship Id="rId8" Type="http://schemas.openxmlformats.org/officeDocument/2006/relationships/hyperlink" Target="https://en.wikipedia.org/wiki/Ottoman_Empire"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g"/><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44.xml.rels><?xml version="1.0" encoding="UTF-8" standalone="yes"?>
<Relationships xmlns="http://schemas.openxmlformats.org/package/2006/relationships"><Relationship Id="rId3" Type="http://schemas.openxmlformats.org/officeDocument/2006/relationships/hyperlink" Target="https://en.wikipedia.org/wiki/Mediterranean_Sea" TargetMode="External"/><Relationship Id="rId2" Type="http://schemas.openxmlformats.org/officeDocument/2006/relationships/image" Target="../media/image64.jpg"/><Relationship Id="rId1" Type="http://schemas.openxmlformats.org/officeDocument/2006/relationships/slideLayout" Target="../slideLayouts/slideLayout7.xml"/><Relationship Id="rId6" Type="http://schemas.openxmlformats.org/officeDocument/2006/relationships/hyperlink" Target="https://en.wikipedia.org/wiki/Jerusalem" TargetMode="External"/><Relationship Id="rId5" Type="http://schemas.openxmlformats.org/officeDocument/2006/relationships/hyperlink" Target="https://en.wikipedia.org/wiki/Judean_Hills" TargetMode="External"/><Relationship Id="rId4" Type="http://schemas.openxmlformats.org/officeDocument/2006/relationships/hyperlink" Target="https://en.wikipedia.org/wiki/Jaffa"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hyperlink" Target="https://en.wikipedia.org/wiki/British_Indian_Army" TargetMode="External"/><Relationship Id="rId13" Type="http://schemas.openxmlformats.org/officeDocument/2006/relationships/hyperlink" Target="https://en.wikipedia.org/wiki/List_of_Chief_Commissioners_of_Baluchistan" TargetMode="External"/><Relationship Id="rId18" Type="http://schemas.openxmlformats.org/officeDocument/2006/relationships/hyperlink" Target="https://en.wikipedia.org/wiki/McMahon_Line" TargetMode="External"/><Relationship Id="rId26" Type="http://schemas.openxmlformats.org/officeDocument/2006/relationships/hyperlink" Target="https://en.wikipedia.org/wiki/Arab_Revolt" TargetMode="External"/><Relationship Id="rId3" Type="http://schemas.openxmlformats.org/officeDocument/2006/relationships/hyperlink" Target="https://en.wikipedia.org/wiki/Knight_Grand_Cross_of_the_Order_of_St_Michael_and_St_George" TargetMode="External"/><Relationship Id="rId21" Type="http://schemas.openxmlformats.org/officeDocument/2006/relationships/hyperlink" Target="https://en.wikipedia.org/wiki/Sykes-Picot_Agreement" TargetMode="External"/><Relationship Id="rId7" Type="http://schemas.openxmlformats.org/officeDocument/2006/relationships/hyperlink" Target="https://en.wikipedia.org/wiki/Knight_of_Justice_of_the_Order_of_St_John" TargetMode="External"/><Relationship Id="rId12" Type="http://schemas.openxmlformats.org/officeDocument/2006/relationships/hyperlink" Target="https://en.wikipedia.org/wiki/British_Raj" TargetMode="External"/><Relationship Id="rId17" Type="http://schemas.openxmlformats.org/officeDocument/2006/relationships/hyperlink" Target="https://en.wikipedia.org/wiki/Hussein_bin_Ali,_Sharif_of_Mecca" TargetMode="External"/><Relationship Id="rId25" Type="http://schemas.openxmlformats.org/officeDocument/2006/relationships/hyperlink" Target="https://en.wikipedia.org/wiki/T._E._Lawrence" TargetMode="External"/><Relationship Id="rId2" Type="http://schemas.openxmlformats.org/officeDocument/2006/relationships/hyperlink" Target="https://en.wikipedia.org/wiki/Lieutenant_colonel_(United_Kingdom)" TargetMode="External"/><Relationship Id="rId16" Type="http://schemas.openxmlformats.org/officeDocument/2006/relationships/hyperlink" Target="https://en.wikipedia.org/wiki/McMahon-Hussein_Correspondence" TargetMode="External"/><Relationship Id="rId20" Type="http://schemas.openxmlformats.org/officeDocument/2006/relationships/hyperlink" Target="https://en.wikipedia.org/wiki/Declaration_to_the_Seven" TargetMode="External"/><Relationship Id="rId29"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hyperlink" Target="https://en.wikipedia.org/wiki/Companion_of_the_Order_of_the_Star_of_India" TargetMode="External"/><Relationship Id="rId11" Type="http://schemas.openxmlformats.org/officeDocument/2006/relationships/hyperlink" Target="https://en.wikipedia.org/wiki/Henry_McMahon#cite_note-2" TargetMode="External"/><Relationship Id="rId24" Type="http://schemas.openxmlformats.org/officeDocument/2006/relationships/hyperlink" Target="https://en.wikipedia.org/wiki/Seven_Pillars_of_Wisdom" TargetMode="External"/><Relationship Id="rId5" Type="http://schemas.openxmlformats.org/officeDocument/2006/relationships/hyperlink" Target="https://en.wikipedia.org/wiki/Knight_Commander_of_the_Order_of_the_Indian_Empire" TargetMode="External"/><Relationship Id="rId15" Type="http://schemas.openxmlformats.org/officeDocument/2006/relationships/hyperlink" Target="https://en.wikipedia.org/wiki/Henry_McMahon#cite_note-3" TargetMode="External"/><Relationship Id="rId23" Type="http://schemas.openxmlformats.org/officeDocument/2006/relationships/hyperlink" Target="https://en.wikipedia.org/wiki/Henry_McMahon#cite_note-4" TargetMode="External"/><Relationship Id="rId28" Type="http://schemas.openxmlformats.org/officeDocument/2006/relationships/hyperlink" Target="https://en.wikipedia.org/wiki/World_War_I" TargetMode="External"/><Relationship Id="rId10" Type="http://schemas.openxmlformats.org/officeDocument/2006/relationships/hyperlink" Target="https://en.wikipedia.org/wiki/Egypt" TargetMode="External"/><Relationship Id="rId19" Type="http://schemas.openxmlformats.org/officeDocument/2006/relationships/hyperlink" Target="https://en.wikipedia.org/wiki/Tibet" TargetMode="External"/><Relationship Id="rId4" Type="http://schemas.openxmlformats.org/officeDocument/2006/relationships/hyperlink" Target="https://en.wikipedia.org/wiki/Knight_Grand_Cross_of_the_Royal_Victorian_Order" TargetMode="External"/><Relationship Id="rId9" Type="http://schemas.openxmlformats.org/officeDocument/2006/relationships/hyperlink" Target="https://en.wikipedia.org/wiki/High_Commissioner_(Commonwealth)" TargetMode="External"/><Relationship Id="rId14" Type="http://schemas.openxmlformats.org/officeDocument/2006/relationships/hyperlink" Target="https://en.wikipedia.org/wiki/Balochistan_(Pakistan)" TargetMode="External"/><Relationship Id="rId22" Type="http://schemas.openxmlformats.org/officeDocument/2006/relationships/hyperlink" Target="https://en.wikipedia.org/wiki/Bolshevik" TargetMode="External"/><Relationship Id="rId27" Type="http://schemas.openxmlformats.org/officeDocument/2006/relationships/hyperlink" Target="https://en.wikipedia.org/wiki/Ottoman_Empire" TargetMode="External"/></Relationships>
</file>

<file path=ppt/slides/_rels/slide49.xml.rels><?xml version="1.0" encoding="UTF-8" standalone="yes"?>
<Relationships xmlns="http://schemas.openxmlformats.org/package/2006/relationships"><Relationship Id="rId13" Type="http://schemas.openxmlformats.org/officeDocument/2006/relationships/hyperlink" Target="https://en.wikipedia.org/wiki/Hashemite" TargetMode="External"/><Relationship Id="rId18" Type="http://schemas.openxmlformats.org/officeDocument/2006/relationships/hyperlink" Target="https://en.wikipedia.org/wiki/Committee_of_Union_and_Progress" TargetMode="External"/><Relationship Id="rId26" Type="http://schemas.openxmlformats.org/officeDocument/2006/relationships/hyperlink" Target="https://en.wikipedia.org/wiki/Mandatory_Palestine" TargetMode="External"/><Relationship Id="rId3" Type="http://schemas.openxmlformats.org/officeDocument/2006/relationships/hyperlink" Target="https://en.wikipedia.org/wiki/Arabic_language" TargetMode="External"/><Relationship Id="rId21" Type="http://schemas.openxmlformats.org/officeDocument/2006/relationships/hyperlink" Target="https://en.wikipedia.org/wiki/Treaty_of_Versailles" TargetMode="External"/><Relationship Id="rId7" Type="http://schemas.openxmlformats.org/officeDocument/2006/relationships/hyperlink" Target="https://en.wikipedia.org/wiki/Arab_Revolt" TargetMode="External"/><Relationship Id="rId12" Type="http://schemas.openxmlformats.org/officeDocument/2006/relationships/hyperlink" Target="https://en.wikipedia.org/wiki/Muhammad" TargetMode="External"/><Relationship Id="rId17" Type="http://schemas.openxmlformats.org/officeDocument/2006/relationships/hyperlink" Target="https://en.wikipedia.org/wiki/Abdul_Hamid_II" TargetMode="External"/><Relationship Id="rId25" Type="http://schemas.openxmlformats.org/officeDocument/2006/relationships/hyperlink" Target="https://en.wikipedia.org/wiki/Mandatory_Iraq" TargetMode="External"/><Relationship Id="rId33" Type="http://schemas.openxmlformats.org/officeDocument/2006/relationships/hyperlink" Target="https://en.wikipedia.org/wiki/Emirate_of_Transjordan" TargetMode="External"/><Relationship Id="rId2" Type="http://schemas.openxmlformats.org/officeDocument/2006/relationships/image" Target="../media/image68.jpg"/><Relationship Id="rId16" Type="http://schemas.openxmlformats.org/officeDocument/2006/relationships/hyperlink" Target="https://en.wikipedia.org/wiki/Sultan_of_Turkey" TargetMode="External"/><Relationship Id="rId20" Type="http://schemas.openxmlformats.org/officeDocument/2006/relationships/hyperlink" Target="https://en.wikipedia.org/wiki/World_War_I" TargetMode="External"/><Relationship Id="rId29" Type="http://schemas.openxmlformats.org/officeDocument/2006/relationships/hyperlink" Target="https://en.wikipedia.org/wiki/Muslim" TargetMode="External"/><Relationship Id="rId1" Type="http://schemas.openxmlformats.org/officeDocument/2006/relationships/slideLayout" Target="../slideLayouts/slideLayout7.xml"/><Relationship Id="rId6" Type="http://schemas.openxmlformats.org/officeDocument/2006/relationships/hyperlink" Target="https://en.wikipedia.org/wiki/Sharif_and_Emir_of_Mecca" TargetMode="External"/><Relationship Id="rId11" Type="http://schemas.openxmlformats.org/officeDocument/2006/relationships/hyperlink" Target="https://en.wikipedia.org/wiki/Hashemites#Family_tree" TargetMode="External"/><Relationship Id="rId24" Type="http://schemas.openxmlformats.org/officeDocument/2006/relationships/hyperlink" Target="https://en.wikipedia.org/wiki/Mandatory_Syria" TargetMode="External"/><Relationship Id="rId32" Type="http://schemas.openxmlformats.org/officeDocument/2006/relationships/hyperlink" Target="https://en.wikipedia.org/wiki/Abdullah_I_of_Jordan" TargetMode="External"/><Relationship Id="rId5" Type="http://schemas.openxmlformats.org/officeDocument/2006/relationships/hyperlink" Target="https://en.wikipedia.org/wiki/Banu_Hashim" TargetMode="External"/><Relationship Id="rId15" Type="http://schemas.openxmlformats.org/officeDocument/2006/relationships/hyperlink" Target="https://en.wikipedia.org/wiki/Young_Turk_Revolution" TargetMode="External"/><Relationship Id="rId23" Type="http://schemas.openxmlformats.org/officeDocument/2006/relationships/hyperlink" Target="https://en.wikipedia.org/wiki/League_of_Nations_mandate" TargetMode="External"/><Relationship Id="rId28" Type="http://schemas.openxmlformats.org/officeDocument/2006/relationships/hyperlink" Target="https://en.wikipedia.org/wiki/Ottoman_Caliphate#Abolition" TargetMode="External"/><Relationship Id="rId10" Type="http://schemas.openxmlformats.org/officeDocument/2006/relationships/hyperlink" Target="https://en.wikipedia.org/wiki/Sharifian_Caliphate" TargetMode="External"/><Relationship Id="rId19" Type="http://schemas.openxmlformats.org/officeDocument/2006/relationships/hyperlink" Target="https://en.wikipedia.org/wiki/Allies_of_World_War_I" TargetMode="External"/><Relationship Id="rId31" Type="http://schemas.openxmlformats.org/officeDocument/2006/relationships/hyperlink" Target="https://en.wikipedia.org/wiki/Faisal_I_of_Iraq" TargetMode="External"/><Relationship Id="rId4" Type="http://schemas.openxmlformats.org/officeDocument/2006/relationships/hyperlink" Target="https://en.wikipedia.org/wiki/Arab" TargetMode="External"/><Relationship Id="rId9" Type="http://schemas.openxmlformats.org/officeDocument/2006/relationships/hyperlink" Target="https://en.wikipedia.org/wiki/King_of_the_Hejaz" TargetMode="External"/><Relationship Id="rId14" Type="http://schemas.openxmlformats.org/officeDocument/2006/relationships/hyperlink" Target="https://en.wikipedia.org/wiki/Qatadid" TargetMode="External"/><Relationship Id="rId22" Type="http://schemas.openxmlformats.org/officeDocument/2006/relationships/hyperlink" Target="https://en.wikipedia.org/wiki/Balfour_Declaration" TargetMode="External"/><Relationship Id="rId27" Type="http://schemas.openxmlformats.org/officeDocument/2006/relationships/hyperlink" Target="https://en.wikipedia.org/wiki/Ibn_Saud" TargetMode="External"/><Relationship Id="rId30" Type="http://schemas.openxmlformats.org/officeDocument/2006/relationships/hyperlink" Target="https://en.wikipedia.org/wiki/Ali_of_Hejaz" TargetMode="External"/><Relationship Id="rId8" Type="http://schemas.openxmlformats.org/officeDocument/2006/relationships/hyperlink" Target="https://en.wikipedia.org/wiki/Ottoman_Empire"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hyperlink" Target="https://en.wikipedia.org/wiki/Jerusalem" TargetMode="External"/><Relationship Id="rId3" Type="http://schemas.openxmlformats.org/officeDocument/2006/relationships/hyperlink" Target="https://en.wikipedia.org/wiki/Western_Front_(World_War_I)" TargetMode="External"/><Relationship Id="rId7" Type="http://schemas.openxmlformats.org/officeDocument/2006/relationships/hyperlink" Target="https://en.wikipedia.org/wiki/T._E._Lawrence" TargetMode="External"/><Relationship Id="rId12" Type="http://schemas.openxmlformats.org/officeDocument/2006/relationships/hyperlink" Target="https://en.wikipedia.org/wiki/Lowell_Thomas#cite_note-3" TargetMode="External"/><Relationship Id="rId2" Type="http://schemas.openxmlformats.org/officeDocument/2006/relationships/image" Target="../media/image71.jpg"/><Relationship Id="rId1" Type="http://schemas.openxmlformats.org/officeDocument/2006/relationships/slideLayout" Target="../slideLayouts/slideLayout7.xml"/><Relationship Id="rId6" Type="http://schemas.openxmlformats.org/officeDocument/2006/relationships/hyperlink" Target="https://en.wikipedia.org/wiki/Mandatory_Palestine" TargetMode="External"/><Relationship Id="rId11" Type="http://schemas.openxmlformats.org/officeDocument/2006/relationships/hyperlink" Target="https://en.wikipedia.org/wiki/Wikipedia:Manual_of_Style/Words_to_watch#Unsupported_attributions" TargetMode="External"/><Relationship Id="rId5" Type="http://schemas.openxmlformats.org/officeDocument/2006/relationships/hyperlink" Target="https://en.wikipedia.org/wiki/Ottoman_Empire" TargetMode="External"/><Relationship Id="rId10" Type="http://schemas.openxmlformats.org/officeDocument/2006/relationships/hyperlink" Target="https://en.wikipedia.org/wiki/Wikipedia:Citation_needed" TargetMode="External"/><Relationship Id="rId4" Type="http://schemas.openxmlformats.org/officeDocument/2006/relationships/hyperlink" Target="https://en.wikipedia.org/wiki/Edmund_Allenby,_1st_Viscount_Allenby" TargetMode="External"/><Relationship Id="rId9" Type="http://schemas.openxmlformats.org/officeDocument/2006/relationships/hyperlink" Target="https://en.wikipedia.org/wiki/Faisal_I_of_Iraq"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hyperlink" Target="https://en.wikipedia.org/wiki/Soviet_Union" TargetMode="External"/><Relationship Id="rId13" Type="http://schemas.openxmlformats.org/officeDocument/2006/relationships/hyperlink" Target="https://en.wikipedia.org/wiki/Soviet_Socialist_Republics" TargetMode="External"/><Relationship Id="rId18" Type="http://schemas.openxmlformats.org/officeDocument/2006/relationships/hyperlink" Target="https://en.wikipedia.org/wiki/Second_Polish_Republic" TargetMode="External"/><Relationship Id="rId3" Type="http://schemas.openxmlformats.org/officeDocument/2006/relationships/hyperlink" Target="https://en.wikipedia.org/wiki/Social_revolution" TargetMode="External"/><Relationship Id="rId21" Type="http://schemas.openxmlformats.org/officeDocument/2006/relationships/hyperlink" Target="https://en.wikipedia.org/wiki/Treaty_of_Brest-Litovsk" TargetMode="External"/><Relationship Id="rId7" Type="http://schemas.openxmlformats.org/officeDocument/2006/relationships/hyperlink" Target="https://en.wikipedia.org/wiki/Treaty_on_the_Creation_of_the_USSR" TargetMode="External"/><Relationship Id="rId12" Type="http://schemas.openxmlformats.org/officeDocument/2006/relationships/hyperlink" Target="https://en.wikipedia.org/wiki/Communist_Party_of_the_Soviet_Union" TargetMode="External"/><Relationship Id="rId17" Type="http://schemas.openxmlformats.org/officeDocument/2006/relationships/hyperlink" Target="https://en.wikipedia.org/wiki/Transcaucasia" TargetMode="External"/><Relationship Id="rId2" Type="http://schemas.openxmlformats.org/officeDocument/2006/relationships/hyperlink" Target="https://en.wikipedia.org/wiki/Political_revolution" TargetMode="External"/><Relationship Id="rId16" Type="http://schemas.openxmlformats.org/officeDocument/2006/relationships/hyperlink" Target="https://en.wikipedia.org/wiki/Central_Asia" TargetMode="External"/><Relationship Id="rId20" Type="http://schemas.openxmlformats.org/officeDocument/2006/relationships/hyperlink" Target="https://en.wikipedia.org/wiki/Baltic_states" TargetMode="External"/><Relationship Id="rId1" Type="http://schemas.openxmlformats.org/officeDocument/2006/relationships/slideLayout" Target="../slideLayouts/slideLayout7.xml"/><Relationship Id="rId6" Type="http://schemas.openxmlformats.org/officeDocument/2006/relationships/hyperlink" Target="https://en.wikipedia.org/wiki/Bolshevik" TargetMode="External"/><Relationship Id="rId11" Type="http://schemas.openxmlformats.org/officeDocument/2006/relationships/hyperlink" Target="https://en.wikipedia.org/wiki/Russian_Republic" TargetMode="External"/><Relationship Id="rId5" Type="http://schemas.openxmlformats.org/officeDocument/2006/relationships/hyperlink" Target="https://en.wikipedia.org/wiki/List_of_Russian_rulers" TargetMode="External"/><Relationship Id="rId15" Type="http://schemas.openxmlformats.org/officeDocument/2006/relationships/hyperlink" Target="https://en.wikipedia.org/wiki/Belarus" TargetMode="External"/><Relationship Id="rId10" Type="http://schemas.openxmlformats.org/officeDocument/2006/relationships/hyperlink" Target="https://en.wikipedia.org/wiki/Russian_monarchy" TargetMode="External"/><Relationship Id="rId19" Type="http://schemas.openxmlformats.org/officeDocument/2006/relationships/hyperlink" Target="https://en.wikipedia.org/wiki/Finland" TargetMode="External"/><Relationship Id="rId4" Type="http://schemas.openxmlformats.org/officeDocument/2006/relationships/hyperlink" Target="https://en.wikipedia.org/wiki/Russian_Empire" TargetMode="External"/><Relationship Id="rId9" Type="http://schemas.openxmlformats.org/officeDocument/2006/relationships/hyperlink" Target="https://en.wikipedia.org/wiki/Russian_Civil_War" TargetMode="External"/><Relationship Id="rId14" Type="http://schemas.openxmlformats.org/officeDocument/2006/relationships/hyperlink" Target="https://en.wikipedia.org/wiki/Ukraine" TargetMode="External"/><Relationship Id="rId22" Type="http://schemas.openxmlformats.org/officeDocument/2006/relationships/hyperlink" Target="https://en.wikipedia.org/wiki/World_War_I"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en.wikipedia.org/wiki/The_Manchester_Guardian" TargetMode="External"/><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s://en.wikipedia.org/wiki/Der_Judenstaat" TargetMode="External"/><Relationship Id="rId2" Type="http://schemas.openxmlformats.org/officeDocument/2006/relationships/hyperlink" Target="https://en.wikipedia.org/wiki/Theodor_Herzl" TargetMode="External"/><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60.xml.rels><?xml version="1.0" encoding="UTF-8" standalone="yes"?>
<Relationships xmlns="http://schemas.openxmlformats.org/package/2006/relationships"><Relationship Id="rId8" Type="http://schemas.openxmlformats.org/officeDocument/2006/relationships/hyperlink" Target="https://en.wikipedia.org/wiki/President_of_Israel" TargetMode="External"/><Relationship Id="rId13" Type="http://schemas.openxmlformats.org/officeDocument/2006/relationships/hyperlink" Target="https://en.wikipedia.org/wiki/Acetone%E2%80%93butanol%E2%80%93ethanol_fermentation" TargetMode="External"/><Relationship Id="rId18" Type="http://schemas.openxmlformats.org/officeDocument/2006/relationships/hyperlink" Target="https://en.wikipedia.org/wiki/Cordite" TargetMode="External"/><Relationship Id="rId3" Type="http://schemas.openxmlformats.org/officeDocument/2006/relationships/hyperlink" Target="https://en.wikipedia.org/wiki/Russian_language" TargetMode="External"/><Relationship Id="rId21" Type="http://schemas.openxmlformats.org/officeDocument/2006/relationships/hyperlink" Target="https://en.wikipedia.org/wiki/Weizmann_Institute_of_Science" TargetMode="External"/><Relationship Id="rId7" Type="http://schemas.openxmlformats.org/officeDocument/2006/relationships/hyperlink" Target="https://en.wikipedia.org/wiki/List_of_Presidents_of_Israel" TargetMode="External"/><Relationship Id="rId12" Type="http://schemas.openxmlformats.org/officeDocument/2006/relationships/hyperlink" Target="https://en.wikipedia.org/wiki/Industrial_fermentation" TargetMode="External"/><Relationship Id="rId17" Type="http://schemas.openxmlformats.org/officeDocument/2006/relationships/hyperlink" Target="https://en.wikipedia.org/wiki/Fermentation" TargetMode="External"/><Relationship Id="rId2" Type="http://schemas.openxmlformats.org/officeDocument/2006/relationships/hyperlink" Target="https://en.wikipedia.org/wiki/Hebrew_language" TargetMode="External"/><Relationship Id="rId16" Type="http://schemas.openxmlformats.org/officeDocument/2006/relationships/hyperlink" Target="https://en.wikipedia.org/wiki/Ethanol" TargetMode="External"/><Relationship Id="rId20" Type="http://schemas.openxmlformats.org/officeDocument/2006/relationships/hyperlink" Target="https://en.wikipedia.org/wiki/Rehovot" TargetMode="External"/><Relationship Id="rId1" Type="http://schemas.openxmlformats.org/officeDocument/2006/relationships/slideLayout" Target="../slideLayouts/slideLayout7.xml"/><Relationship Id="rId6" Type="http://schemas.openxmlformats.org/officeDocument/2006/relationships/hyperlink" Target="https://en.wikipedia.org/wiki/World_Zionist_Organization" TargetMode="External"/><Relationship Id="rId11" Type="http://schemas.openxmlformats.org/officeDocument/2006/relationships/hyperlink" Target="https://en.wikipedia.org/wiki/Biochemist" TargetMode="External"/><Relationship Id="rId5" Type="http://schemas.openxmlformats.org/officeDocument/2006/relationships/hyperlink" Target="https://en.wikipedia.org/wiki/Israel" TargetMode="External"/><Relationship Id="rId15" Type="http://schemas.openxmlformats.org/officeDocument/2006/relationships/hyperlink" Target="https://en.wikipedia.org/wiki/N-Butanol" TargetMode="External"/><Relationship Id="rId23" Type="http://schemas.openxmlformats.org/officeDocument/2006/relationships/image" Target="../media/image78.jpg"/><Relationship Id="rId10" Type="http://schemas.openxmlformats.org/officeDocument/2006/relationships/hyperlink" Target="https://en.wikipedia.org/wiki/United_States-Israeli_relations#Recognition_of_the_state_of_Israel" TargetMode="External"/><Relationship Id="rId19" Type="http://schemas.openxmlformats.org/officeDocument/2006/relationships/hyperlink" Target="https://en.wikipedia.org/wiki/World_War_I" TargetMode="External"/><Relationship Id="rId4" Type="http://schemas.openxmlformats.org/officeDocument/2006/relationships/hyperlink" Target="https://en.wikipedia.org/wiki/Zionism" TargetMode="External"/><Relationship Id="rId9" Type="http://schemas.openxmlformats.org/officeDocument/2006/relationships/hyperlink" Target="https://en.wikipedia.org/wiki/1949_Israeli_presidential_election" TargetMode="External"/><Relationship Id="rId14" Type="http://schemas.openxmlformats.org/officeDocument/2006/relationships/hyperlink" Target="https://en.wikipedia.org/wiki/Acetone" TargetMode="External"/><Relationship Id="rId22" Type="http://schemas.openxmlformats.org/officeDocument/2006/relationships/hyperlink" Target="https://en.wikipedia.org/wiki/Hebrew_University_of_Jerusalem"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hyperlink" Target="https://en.wikipedia.org/wiki/Chemist" TargetMode="External"/><Relationship Id="rId13" Type="http://schemas.openxmlformats.org/officeDocument/2006/relationships/image" Target="../media/image79.png"/><Relationship Id="rId3" Type="http://schemas.openxmlformats.org/officeDocument/2006/relationships/hyperlink" Target="https://en.wikipedia.org/wiki/Acetone" TargetMode="External"/><Relationship Id="rId7" Type="http://schemas.openxmlformats.org/officeDocument/2006/relationships/hyperlink" Target="https://en.wikipedia.org/wiki/Glucose" TargetMode="External"/><Relationship Id="rId12" Type="http://schemas.openxmlformats.org/officeDocument/2006/relationships/hyperlink" Target="https://en.wikipedia.org/wiki/Acetone%E2%80%93butanol%E2%80%93ethanol_fermentation#cite_note-wilkins-1" TargetMode="External"/><Relationship Id="rId2" Type="http://schemas.openxmlformats.org/officeDocument/2006/relationships/hyperlink" Target="https://en.wikipedia.org/wiki/Fermentation_(biochemistry)" TargetMode="External"/><Relationship Id="rId1" Type="http://schemas.openxmlformats.org/officeDocument/2006/relationships/slideLayout" Target="../slideLayouts/slideLayout7.xml"/><Relationship Id="rId6" Type="http://schemas.openxmlformats.org/officeDocument/2006/relationships/hyperlink" Target="https://en.wikipedia.org/wiki/Starch" TargetMode="External"/><Relationship Id="rId11" Type="http://schemas.openxmlformats.org/officeDocument/2006/relationships/hyperlink" Target="https://en.wikipedia.org/wiki/World_War_I" TargetMode="External"/><Relationship Id="rId5" Type="http://schemas.openxmlformats.org/officeDocument/2006/relationships/hyperlink" Target="https://en.wikipedia.org/wiki/Ethanol" TargetMode="External"/><Relationship Id="rId10" Type="http://schemas.openxmlformats.org/officeDocument/2006/relationships/hyperlink" Target="https://en.wikipedia.org/wiki/Cordite" TargetMode="External"/><Relationship Id="rId4" Type="http://schemas.openxmlformats.org/officeDocument/2006/relationships/hyperlink" Target="https://en.wikipedia.org/wiki/N-Butanol" TargetMode="External"/><Relationship Id="rId9" Type="http://schemas.openxmlformats.org/officeDocument/2006/relationships/hyperlink" Target="https://en.wikipedia.org/wiki/Chaim_Weizmann"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8" Type="http://schemas.openxmlformats.org/officeDocument/2006/relationships/hyperlink" Target="https://en.wikipedia.org/wiki/Herbert_Samuel,_1st_Viscount_Samuel" TargetMode="External"/><Relationship Id="rId3" Type="http://schemas.openxmlformats.org/officeDocument/2006/relationships/hyperlink" Target="https://en.wikipedia.org/wiki/Her_Majesty's_Most_Honourable_Privy_Council" TargetMode="External"/><Relationship Id="rId7" Type="http://schemas.openxmlformats.org/officeDocument/2006/relationships/hyperlink" Target="https://en.wikipedia.org/wiki/Judaism" TargetMode="External"/><Relationship Id="rId2" Type="http://schemas.openxmlformats.org/officeDocument/2006/relationships/image" Target="../media/image81.jpeg"/><Relationship Id="rId1" Type="http://schemas.openxmlformats.org/officeDocument/2006/relationships/slideLayout" Target="../slideLayouts/slideLayout7.xml"/><Relationship Id="rId6" Type="http://schemas.openxmlformats.org/officeDocument/2006/relationships/hyperlink" Target="https://en.wikipedia.org/wiki/Edwin_Montagu#cite_note-1" TargetMode="External"/><Relationship Id="rId5" Type="http://schemas.openxmlformats.org/officeDocument/2006/relationships/hyperlink" Target="https://en.wikipedia.org/wiki/Secretary_of_State_for_India" TargetMode="External"/><Relationship Id="rId4" Type="http://schemas.openxmlformats.org/officeDocument/2006/relationships/hyperlink" Target="https://en.wikipedia.org/wiki/Liberal_Party_(UK)" TargetMode="External"/><Relationship Id="rId9" Type="http://schemas.openxmlformats.org/officeDocument/2006/relationships/hyperlink" Target="https://en.wikipedia.org/wiki/Rufus_Isaacs,_1st_Marquess_of_Reading"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en.wikipedia.org/w/index.php?title=Magda_Tania_Haroun&amp;action=edit&amp;redlink=1" TargetMode="External"/><Relationship Id="rId2" Type="http://schemas.openxmlformats.org/officeDocument/2006/relationships/image" Target="../media/image82.png"/><Relationship Id="rId1" Type="http://schemas.openxmlformats.org/officeDocument/2006/relationships/slideLayout" Target="../slideLayouts/slideLayout7.xml"/><Relationship Id="rId5" Type="http://schemas.openxmlformats.org/officeDocument/2006/relationships/hyperlink" Target="https://en.wikipedia.org/wiki/Synagogues_in_Cairo#cite_note-5left-1" TargetMode="External"/><Relationship Id="rId4" Type="http://schemas.openxmlformats.org/officeDocument/2006/relationships/hyperlink" Target="https://en.wikipedia.org/wiki/Synagogues_in_Cairo#cite_note-egyptindependent.com-3"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8" Type="http://schemas.openxmlformats.org/officeDocument/2006/relationships/hyperlink" Target="https://en.wikipedia.org/wiki/Zoology" TargetMode="External"/><Relationship Id="rId13" Type="http://schemas.openxmlformats.org/officeDocument/2006/relationships/hyperlink" Target="https://en.wikipedia.org/wiki/Board_of_Deputies_of_British_Jews" TargetMode="External"/><Relationship Id="rId3" Type="http://schemas.openxmlformats.org/officeDocument/2006/relationships/image" Target="../media/image85.jpg"/><Relationship Id="rId7" Type="http://schemas.openxmlformats.org/officeDocument/2006/relationships/hyperlink" Target="https://en.wikipedia.org/wiki/Walter_Rothschild,_2nd_Baron_Rothschild#cite_note-frs-3" TargetMode="External"/><Relationship Id="rId12" Type="http://schemas.openxmlformats.org/officeDocument/2006/relationships/hyperlink" Target="https://en.wikipedia.org/wiki/Palestine_(region)" TargetMode="External"/><Relationship Id="rId2" Type="http://schemas.openxmlformats.org/officeDocument/2006/relationships/image" Target="../media/image84.jpg"/><Relationship Id="rId1" Type="http://schemas.openxmlformats.org/officeDocument/2006/relationships/slideLayout" Target="../slideLayouts/slideLayout7.xml"/><Relationship Id="rId6" Type="http://schemas.openxmlformats.org/officeDocument/2006/relationships/hyperlink" Target="https://en.wikipedia.org/wiki/Walter_Rothschild,_2nd_Baron_Rothschild#cite_note-list_of_fellows-2" TargetMode="External"/><Relationship Id="rId11" Type="http://schemas.openxmlformats.org/officeDocument/2006/relationships/hyperlink" Target="https://en.wikipedia.org/wiki/Balfour_Declaration" TargetMode="External"/><Relationship Id="rId5" Type="http://schemas.openxmlformats.org/officeDocument/2006/relationships/hyperlink" Target="https://en.wikipedia.org/wiki/Fellow_of_the_Royal_Society" TargetMode="External"/><Relationship Id="rId10" Type="http://schemas.openxmlformats.org/officeDocument/2006/relationships/hyperlink" Target="https://en.wikipedia.org/wiki/Zionist" TargetMode="External"/><Relationship Id="rId4" Type="http://schemas.openxmlformats.org/officeDocument/2006/relationships/hyperlink" Target="https://en.wikipedia.org/wiki/Walter_Rothschild,_2nd_Baron_Rothschild#cite_note-BSI-1" TargetMode="External"/><Relationship Id="rId9" Type="http://schemas.openxmlformats.org/officeDocument/2006/relationships/hyperlink" Target="https://en.wikipedia.org/wiki/Rothschild_family"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en.wikipedia.org/wiki/Nathan_Rothschild,_1st_Baron_Rothschild" TargetMode="External"/><Relationship Id="rId2" Type="http://schemas.openxmlformats.org/officeDocument/2006/relationships/hyperlink" Target="https://en.wikipedia.org/w/index.php?title=Baron_Rothschild&amp;action=edit&amp;section=3" TargetMode="External"/><Relationship Id="rId1" Type="http://schemas.openxmlformats.org/officeDocument/2006/relationships/slideLayout" Target="../slideLayouts/slideLayout7.xml"/><Relationship Id="rId6" Type="http://schemas.openxmlformats.org/officeDocument/2006/relationships/hyperlink" Target="https://en.wikipedia.org/wiki/Jacob_Rothschild,_4th_Baron_Rothschild" TargetMode="External"/><Relationship Id="rId5" Type="http://schemas.openxmlformats.org/officeDocument/2006/relationships/hyperlink" Target="https://en.wikipedia.org/wiki/Victor_Rothschild,_3rd_Baron_Rothschild" TargetMode="External"/><Relationship Id="rId4" Type="http://schemas.openxmlformats.org/officeDocument/2006/relationships/hyperlink" Target="https://en.wikipedia.org/wiki/Walter_Rothschild,_2nd_Baron_Rothschild"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en.wikipedia.org/wiki/Arthur_Balfour" TargetMode="External"/><Relationship Id="rId3" Type="http://schemas.openxmlformats.org/officeDocument/2006/relationships/hyperlink" Target="https://en.wikipedia.org/wiki/First_World_War" TargetMode="External"/><Relationship Id="rId7" Type="http://schemas.openxmlformats.org/officeDocument/2006/relationships/hyperlink" Target="https://en.wikipedia.org/wiki/Secretary_of_State_for_Foreign_Affairs" TargetMode="Externa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hyperlink" Target="https://en.wikipedia.org/wiki/Jewish" TargetMode="External"/><Relationship Id="rId11" Type="http://schemas.openxmlformats.org/officeDocument/2006/relationships/hyperlink" Target="https://en.wikipedia.org/wiki/Zionist_Federation_of_Great_Britain_and_Ireland" TargetMode="External"/><Relationship Id="rId5" Type="http://schemas.openxmlformats.org/officeDocument/2006/relationships/hyperlink" Target="https://en.wikipedia.org/wiki/Ottoman_Empire" TargetMode="External"/><Relationship Id="rId10" Type="http://schemas.openxmlformats.org/officeDocument/2006/relationships/hyperlink" Target="https://en.wikipedia.org/wiki/British_Jews" TargetMode="External"/><Relationship Id="rId4" Type="http://schemas.openxmlformats.org/officeDocument/2006/relationships/hyperlink" Target="https://en.wikipedia.org/wiki/Palestine_(region)" TargetMode="External"/><Relationship Id="rId9" Type="http://schemas.openxmlformats.org/officeDocument/2006/relationships/hyperlink" Target="https://en.wikipedia.org/wiki/Walter_Rothschild,_2nd_Baron_Rothschild"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8" Type="http://schemas.openxmlformats.org/officeDocument/2006/relationships/hyperlink" Target="https://en.wikipedia.org/wiki/Allies_of_World_War_I" TargetMode="External"/><Relationship Id="rId13" Type="http://schemas.openxmlformats.org/officeDocument/2006/relationships/hyperlink" Target="https://en.wikipedia.org/wiki/League_of_Nations_mandate" TargetMode="External"/><Relationship Id="rId18" Type="http://schemas.openxmlformats.org/officeDocument/2006/relationships/hyperlink" Target="https://en.wikipedia.org/wiki/French_Third_Republic" TargetMode="External"/><Relationship Id="rId26" Type="http://schemas.openxmlformats.org/officeDocument/2006/relationships/hyperlink" Target="https://en.wikipedia.org/wiki/US_President" TargetMode="External"/><Relationship Id="rId3" Type="http://schemas.openxmlformats.org/officeDocument/2006/relationships/hyperlink" Target="https://en.wikipedia.org/wiki/David_Lloyd_George" TargetMode="External"/><Relationship Id="rId21" Type="http://schemas.openxmlformats.org/officeDocument/2006/relationships/hyperlink" Target="https://en.wikipedia.org/wiki/Empire_of_Japan" TargetMode="External"/><Relationship Id="rId7" Type="http://schemas.openxmlformats.org/officeDocument/2006/relationships/hyperlink" Target="https://en.wikipedia.org/wiki/Paris_Peace_Conference_(1919%E2%80%931920)#cite_note-Rene_Albrecht-Carrie_1958_p._363-1" TargetMode="External"/><Relationship Id="rId12" Type="http://schemas.openxmlformats.org/officeDocument/2006/relationships/hyperlink" Target="https://en.wikipedia.org/wiki/League_of_Nations" TargetMode="External"/><Relationship Id="rId17" Type="http://schemas.openxmlformats.org/officeDocument/2006/relationships/hyperlink" Target="https://en.wikipedia.org/wiki/Article_231" TargetMode="External"/><Relationship Id="rId25" Type="http://schemas.openxmlformats.org/officeDocument/2006/relationships/hyperlink" Target="https://en.wikipedia.org/wiki/British_Prime_Minister" TargetMode="External"/><Relationship Id="rId2" Type="http://schemas.openxmlformats.org/officeDocument/2006/relationships/image" Target="../media/image89.jpg"/><Relationship Id="rId16" Type="http://schemas.openxmlformats.org/officeDocument/2006/relationships/hyperlink" Target="https://en.wikipedia.org/wiki/Treaty_of_Versailles" TargetMode="External"/><Relationship Id="rId20" Type="http://schemas.openxmlformats.org/officeDocument/2006/relationships/hyperlink" Target="https://en.wikipedia.org/wiki/Kingdom_of_Italy" TargetMode="External"/><Relationship Id="rId1" Type="http://schemas.openxmlformats.org/officeDocument/2006/relationships/slideLayout" Target="../slideLayouts/slideLayout7.xml"/><Relationship Id="rId6" Type="http://schemas.openxmlformats.org/officeDocument/2006/relationships/hyperlink" Target="https://en.wikipedia.org/wiki/Woodrow_Wilson" TargetMode="External"/><Relationship Id="rId11" Type="http://schemas.openxmlformats.org/officeDocument/2006/relationships/hyperlink" Target="https://en.wikipedia.org/wiki/List_of_participants_to_Paris_Peace_Conference,_1919" TargetMode="External"/><Relationship Id="rId24" Type="http://schemas.openxmlformats.org/officeDocument/2006/relationships/hyperlink" Target="https://en.wikipedia.org/wiki/French_Prime_Minister" TargetMode="External"/><Relationship Id="rId5" Type="http://schemas.openxmlformats.org/officeDocument/2006/relationships/hyperlink" Target="https://en.wikipedia.org/wiki/Georges_Clemenceau" TargetMode="External"/><Relationship Id="rId15" Type="http://schemas.openxmlformats.org/officeDocument/2006/relationships/hyperlink" Target="https://en.wikipedia.org/wiki/Plebiscites" TargetMode="External"/><Relationship Id="rId23" Type="http://schemas.openxmlformats.org/officeDocument/2006/relationships/hyperlink" Target="https://en.wikipedia.org/wiki/Big_Four_(World_War_I)" TargetMode="External"/><Relationship Id="rId10" Type="http://schemas.openxmlformats.org/officeDocument/2006/relationships/hyperlink" Target="https://en.wikipedia.org/wiki/Central_Powers" TargetMode="External"/><Relationship Id="rId19" Type="http://schemas.openxmlformats.org/officeDocument/2006/relationships/hyperlink" Target="https://en.wikipedia.org/wiki/British_Empire" TargetMode="External"/><Relationship Id="rId4" Type="http://schemas.openxmlformats.org/officeDocument/2006/relationships/hyperlink" Target="https://en.wikipedia.org/wiki/Vittorio_Emanuele_Orlando" TargetMode="External"/><Relationship Id="rId9" Type="http://schemas.openxmlformats.org/officeDocument/2006/relationships/hyperlink" Target="https://en.wikipedia.org/wiki/World_War_I" TargetMode="External"/><Relationship Id="rId14" Type="http://schemas.openxmlformats.org/officeDocument/2006/relationships/hyperlink" Target="https://en.wikipedia.org/wiki/World_War_I_reparations" TargetMode="External"/><Relationship Id="rId22" Type="http://schemas.openxmlformats.org/officeDocument/2006/relationships/hyperlink" Target="https://en.wikipedia.org/wiki/United_States" TargetMode="External"/><Relationship Id="rId27" Type="http://schemas.openxmlformats.org/officeDocument/2006/relationships/hyperlink" Target="https://en.wikipedia.org/wiki/Italian_Prime_Minister" TargetMode="External"/></Relationships>
</file>

<file path=ppt/slides/_rels/slide74.xml.rels><?xml version="1.0" encoding="UTF-8" standalone="yes"?>
<Relationships xmlns="http://schemas.openxmlformats.org/package/2006/relationships"><Relationship Id="rId8" Type="http://schemas.openxmlformats.org/officeDocument/2006/relationships/hyperlink" Target="https://en.wikipedia.org/wiki/League_of_Nations" TargetMode="External"/><Relationship Id="rId13" Type="http://schemas.openxmlformats.org/officeDocument/2006/relationships/image" Target="../media/image90.jpg"/><Relationship Id="rId3" Type="http://schemas.openxmlformats.org/officeDocument/2006/relationships/hyperlink" Target="https://en.wikipedia.org/wiki/Democratic_Party_(United_States)" TargetMode="External"/><Relationship Id="rId7" Type="http://schemas.openxmlformats.org/officeDocument/2006/relationships/hyperlink" Target="https://en.wikipedia.org/wiki/World_War_I" TargetMode="External"/><Relationship Id="rId12" Type="http://schemas.openxmlformats.org/officeDocument/2006/relationships/hyperlink" Target="https://en.wikipedia.org/wiki/White_supremacy" TargetMode="External"/><Relationship Id="rId2" Type="http://schemas.openxmlformats.org/officeDocument/2006/relationships/hyperlink" Target="https://en.wikipedia.org/wiki/President_of_the_United_States" TargetMode="External"/><Relationship Id="rId1" Type="http://schemas.openxmlformats.org/officeDocument/2006/relationships/slideLayout" Target="../slideLayouts/slideLayout7.xml"/><Relationship Id="rId6" Type="http://schemas.openxmlformats.org/officeDocument/2006/relationships/hyperlink" Target="https://en.wikipedia.org/wiki/1912_United_States_presidential_election" TargetMode="External"/><Relationship Id="rId11" Type="http://schemas.openxmlformats.org/officeDocument/2006/relationships/hyperlink" Target="https://en.wikipedia.org/wiki/Racial_segregation_in_the_United_States" TargetMode="External"/><Relationship Id="rId5" Type="http://schemas.openxmlformats.org/officeDocument/2006/relationships/hyperlink" Target="https://en.wikipedia.org/wiki/Governor_of_New_Jersey" TargetMode="External"/><Relationship Id="rId10" Type="http://schemas.openxmlformats.org/officeDocument/2006/relationships/hyperlink" Target="https://en.wikipedia.org/wiki/Historical_rankings_of_Presidents_of_the_United_States" TargetMode="External"/><Relationship Id="rId4" Type="http://schemas.openxmlformats.org/officeDocument/2006/relationships/hyperlink" Target="https://en.wikipedia.org/wiki/President_of_Princeton_University" TargetMode="External"/><Relationship Id="rId9" Type="http://schemas.openxmlformats.org/officeDocument/2006/relationships/hyperlink" Target="https://en.wikipedia.org/wiki/Wilsonianism" TargetMode="External"/></Relationships>
</file>

<file path=ppt/slides/_rels/slide75.xml.rels><?xml version="1.0" encoding="UTF-8" standalone="yes"?>
<Relationships xmlns="http://schemas.openxmlformats.org/package/2006/relationships"><Relationship Id="rId8" Type="http://schemas.openxmlformats.org/officeDocument/2006/relationships/hyperlink" Target="https://en.wikipedia.org/wiki/King%E2%80%93Crane_Commission#cite_note-1" TargetMode="External"/><Relationship Id="rId13" Type="http://schemas.openxmlformats.org/officeDocument/2006/relationships/image" Target="../media/image91.jpg"/><Relationship Id="rId3" Type="http://schemas.openxmlformats.org/officeDocument/2006/relationships/hyperlink" Target="https://en.wikipedia.org/wiki/Paris_Peace_Conference,_1919" TargetMode="External"/><Relationship Id="rId7" Type="http://schemas.openxmlformats.org/officeDocument/2006/relationships/hyperlink" Target="https://en.wikipedia.org/wiki/Anatolia" TargetMode="External"/><Relationship Id="rId12" Type="http://schemas.openxmlformats.org/officeDocument/2006/relationships/hyperlink" Target="https://en.wikipedia.org/wiki/King%E2%80%93Crane_Commission#cite_note-4" TargetMode="External"/><Relationship Id="rId2" Type="http://schemas.openxmlformats.org/officeDocument/2006/relationships/hyperlink" Target="https://en.wikipedia.org/wiki/Ottoman_Empire" TargetMode="External"/><Relationship Id="rId1" Type="http://schemas.openxmlformats.org/officeDocument/2006/relationships/slideLayout" Target="../slideLayouts/slideLayout7.xml"/><Relationship Id="rId6" Type="http://schemas.openxmlformats.org/officeDocument/2006/relationships/hyperlink" Target="https://en.wikipedia.org/wiki/Lebanon" TargetMode="External"/><Relationship Id="rId11" Type="http://schemas.openxmlformats.org/officeDocument/2006/relationships/hyperlink" Target="https://en.wikipedia.org/wiki/King%E2%80%93Crane_Commission#cite_note-3" TargetMode="External"/><Relationship Id="rId5" Type="http://schemas.openxmlformats.org/officeDocument/2006/relationships/hyperlink" Target="https://en.wikipedia.org/wiki/Syria" TargetMode="External"/><Relationship Id="rId10" Type="http://schemas.openxmlformats.org/officeDocument/2006/relationships/hyperlink" Target="https://en.wikipedia.org/wiki/Sykes%E2%80%93Picot_Agreement" TargetMode="External"/><Relationship Id="rId4" Type="http://schemas.openxmlformats.org/officeDocument/2006/relationships/hyperlink" Target="https://en.wikipedia.org/wiki/Palestine_(region)" TargetMode="External"/><Relationship Id="rId9" Type="http://schemas.openxmlformats.org/officeDocument/2006/relationships/hyperlink" Target="https://en.wikipedia.org/wiki/King%E2%80%93Crane_Commission#cite_note-hri-2" TargetMode="External"/><Relationship Id="rId14" Type="http://schemas.openxmlformats.org/officeDocument/2006/relationships/image" Target="../media/image92.jpg"/></Relationships>
</file>

<file path=ppt/slides/_rels/slide76.xml.rels><?xml version="1.0" encoding="UTF-8" standalone="yes"?>
<Relationships xmlns="http://schemas.openxmlformats.org/package/2006/relationships"><Relationship Id="rId3" Type="http://schemas.openxmlformats.org/officeDocument/2006/relationships/hyperlink" Target="https://en.wikipedia.org/wiki/Treaty_of_Versailles" TargetMode="External"/><Relationship Id="rId2" Type="http://schemas.openxmlformats.org/officeDocument/2006/relationships/hyperlink" Target="https://en.wikipedia.org/wiki/League_of_Nations" TargetMode="External"/><Relationship Id="rId1" Type="http://schemas.openxmlformats.org/officeDocument/2006/relationships/slideLayout" Target="../slideLayouts/slideLayout7.xml"/><Relationship Id="rId4" Type="http://schemas.openxmlformats.org/officeDocument/2006/relationships/hyperlink" Target="https://en.wikipedia.org/wiki/Treaty_of_S%C3%A8vres" TargetMode="External"/></Relationships>
</file>

<file path=ppt/slides/_rels/slide77.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8" Type="http://schemas.openxmlformats.org/officeDocument/2006/relationships/hyperlink" Target="https://en.wikipedia.org/wiki/Christianity_in_Lebanon" TargetMode="External"/><Relationship Id="rId13" Type="http://schemas.openxmlformats.org/officeDocument/2006/relationships/hyperlink" Target="https://en.wikipedia.org/wiki/Maronite" TargetMode="External"/><Relationship Id="rId18" Type="http://schemas.openxmlformats.org/officeDocument/2006/relationships/hyperlink" Target="https://en.wikipedia.org/wiki/National_Pact" TargetMode="External"/><Relationship Id="rId3" Type="http://schemas.openxmlformats.org/officeDocument/2006/relationships/hyperlink" Target="https://en.wikipedia.org/wiki/Arabic_language" TargetMode="External"/><Relationship Id="rId7" Type="http://schemas.openxmlformats.org/officeDocument/2006/relationships/hyperlink" Target="https://en.wikipedia.org/wiki/Lebanon" TargetMode="External"/><Relationship Id="rId12" Type="http://schemas.openxmlformats.org/officeDocument/2006/relationships/hyperlink" Target="https://en.wikipedia.org/wiki/Lebanese_Maronite_Christians#cite_note-Incorporated2009-2" TargetMode="External"/><Relationship Id="rId17" Type="http://schemas.openxmlformats.org/officeDocument/2006/relationships/hyperlink" Target="https://en.wikipedia.org/wiki/Lebanese_Maronite_Christians#cite_note-3" TargetMode="External"/><Relationship Id="rId2" Type="http://schemas.openxmlformats.org/officeDocument/2006/relationships/image" Target="../media/image94.png"/><Relationship Id="rId16" Type="http://schemas.openxmlformats.org/officeDocument/2006/relationships/hyperlink" Target="https://en.wikipedia.org/wiki/Mount_Lebanon_Mutasarrifate" TargetMode="External"/><Relationship Id="rId20" Type="http://schemas.openxmlformats.org/officeDocument/2006/relationships/hyperlink" Target="https://en.wikipedia.org/wiki/Lebanese_Maronite_Christians#cite_note-4" TargetMode="External"/><Relationship Id="rId1" Type="http://schemas.openxmlformats.org/officeDocument/2006/relationships/slideLayout" Target="../slideLayouts/slideLayout7.xml"/><Relationship Id="rId6" Type="http://schemas.openxmlformats.org/officeDocument/2006/relationships/hyperlink" Target="https://en.wikipedia.org/wiki/Maronite_Church" TargetMode="External"/><Relationship Id="rId11" Type="http://schemas.openxmlformats.org/officeDocument/2006/relationships/hyperlink" Target="https://en.wikipedia.org/wiki/Lebanese_Maronite_Christians#cite_note-freedom-1" TargetMode="External"/><Relationship Id="rId5" Type="http://schemas.openxmlformats.org/officeDocument/2006/relationships/hyperlink" Target="https://en.wikipedia.org/wiki/Lebanese_people" TargetMode="External"/><Relationship Id="rId15" Type="http://schemas.openxmlformats.org/officeDocument/2006/relationships/hyperlink" Target="https://en.wikipedia.org/wiki/Druze" TargetMode="External"/><Relationship Id="rId10" Type="http://schemas.openxmlformats.org/officeDocument/2006/relationships/hyperlink" Target="https://en.wikipedia.org/wiki/Catholic_Church" TargetMode="External"/><Relationship Id="rId19" Type="http://schemas.openxmlformats.org/officeDocument/2006/relationships/hyperlink" Target="https://en.wikipedia.org/wiki/List_of_Presidents_of_Lebanon" TargetMode="External"/><Relationship Id="rId4" Type="http://schemas.openxmlformats.org/officeDocument/2006/relationships/hyperlink" Target="https://en.wikipedia.org/wiki/Classical_Syriac_language" TargetMode="External"/><Relationship Id="rId9" Type="http://schemas.openxmlformats.org/officeDocument/2006/relationships/hyperlink" Target="https://en.wikipedia.org/wiki/Eastern_Catholic_Churches" TargetMode="External"/><Relationship Id="rId14" Type="http://schemas.openxmlformats.org/officeDocument/2006/relationships/hyperlink" Target="https://en.wikipedia.org/wiki/Catholic" TargetMode="External"/></Relationships>
</file>

<file path=ppt/slides/_rels/slide79.xml.rels><?xml version="1.0" encoding="UTF-8" standalone="yes"?>
<Relationships xmlns="http://schemas.openxmlformats.org/package/2006/relationships"><Relationship Id="rId8" Type="http://schemas.openxmlformats.org/officeDocument/2006/relationships/hyperlink" Target="https://en.wikipedia.org/wiki/World_War_I" TargetMode="External"/><Relationship Id="rId13" Type="http://schemas.openxmlformats.org/officeDocument/2006/relationships/hyperlink" Target="https://en.wikipedia.org/wiki/Alawite_State#cite_note-K-3" TargetMode="External"/><Relationship Id="rId3" Type="http://schemas.openxmlformats.org/officeDocument/2006/relationships/hyperlink" Target="https://en.wikipedia.org/wiki/French_language" TargetMode="External"/><Relationship Id="rId7" Type="http://schemas.openxmlformats.org/officeDocument/2006/relationships/hyperlink" Target="https://en.wikipedia.org/wiki/Syria" TargetMode="External"/><Relationship Id="rId12" Type="http://schemas.openxmlformats.org/officeDocument/2006/relationships/hyperlink" Target="https://en.wikipedia.org/wiki/Alawite_State#cite_note-P-2" TargetMode="External"/><Relationship Id="rId2" Type="http://schemas.openxmlformats.org/officeDocument/2006/relationships/hyperlink" Target="https://en.wikipedia.org/wiki/Arabic_language" TargetMode="External"/><Relationship Id="rId1" Type="http://schemas.openxmlformats.org/officeDocument/2006/relationships/slideLayout" Target="../slideLayouts/slideLayout7.xml"/><Relationship Id="rId6" Type="http://schemas.openxmlformats.org/officeDocument/2006/relationships/hyperlink" Target="https://en.wikipedia.org/wiki/Mandate_territory" TargetMode="External"/><Relationship Id="rId11" Type="http://schemas.openxmlformats.org/officeDocument/2006/relationships/hyperlink" Target="https://en.wikipedia.org/wiki/League_of_Nations" TargetMode="External"/><Relationship Id="rId5" Type="http://schemas.openxmlformats.org/officeDocument/2006/relationships/hyperlink" Target="https://en.wikipedia.org/wiki/Syrian_Federation" TargetMode="External"/><Relationship Id="rId10" Type="http://schemas.openxmlformats.org/officeDocument/2006/relationships/hyperlink" Target="https://en.wikipedia.org/wiki/French_Mandate" TargetMode="External"/><Relationship Id="rId4" Type="http://schemas.openxmlformats.org/officeDocument/2006/relationships/hyperlink" Target="https://en.wikipedia.org/wiki/Alawites" TargetMode="External"/><Relationship Id="rId9" Type="http://schemas.openxmlformats.org/officeDocument/2006/relationships/hyperlink" Target="https://en.wikipedia.org/wiki/Alawite_State#cite_note-blag-1" TargetMode="External"/><Relationship Id="rId14" Type="http://schemas.openxmlformats.org/officeDocument/2006/relationships/image" Target="../media/image9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8" Type="http://schemas.openxmlformats.org/officeDocument/2006/relationships/hyperlink" Target="https://en.wikipedia.org/wiki/Abdullah_I_of_Jordan#cite_note-Hussein-2" TargetMode="External"/><Relationship Id="rId13" Type="http://schemas.openxmlformats.org/officeDocument/2006/relationships/hyperlink" Target="https://en.wikipedia.org/wiki/Hejaz" TargetMode="External"/><Relationship Id="rId18" Type="http://schemas.openxmlformats.org/officeDocument/2006/relationships/hyperlink" Target="https://en.wikipedia.org/wiki/Arab_Revolt" TargetMode="External"/><Relationship Id="rId3" Type="http://schemas.openxmlformats.org/officeDocument/2006/relationships/hyperlink" Target="https://en.wikipedia.org/wiki/Arabic_language" TargetMode="External"/><Relationship Id="rId21" Type="http://schemas.openxmlformats.org/officeDocument/2006/relationships/hyperlink" Target="https://en.wikipedia.org/wiki/Abdullah_I_of_Jordan#cite_note-6" TargetMode="External"/><Relationship Id="rId7" Type="http://schemas.openxmlformats.org/officeDocument/2006/relationships/hyperlink" Target="https://en.wikipedia.org/wiki/Abdullah_I_of_Jordan#cite_note-Salibi1998-1" TargetMode="External"/><Relationship Id="rId12" Type="http://schemas.openxmlformats.org/officeDocument/2006/relationships/hyperlink" Target="https://en.wikipedia.org/wiki/Mecca" TargetMode="External"/><Relationship Id="rId17" Type="http://schemas.openxmlformats.org/officeDocument/2006/relationships/hyperlink" Target="https://en.wikipedia.org/wiki/Istanbul" TargetMode="External"/><Relationship Id="rId2" Type="http://schemas.openxmlformats.org/officeDocument/2006/relationships/image" Target="../media/image96.gif"/><Relationship Id="rId16" Type="http://schemas.openxmlformats.org/officeDocument/2006/relationships/hyperlink" Target="https://en.wikipedia.org/wiki/Sharif_of_Mecca" TargetMode="External"/><Relationship Id="rId20" Type="http://schemas.openxmlformats.org/officeDocument/2006/relationships/hyperlink" Target="https://en.wikipedia.org/wiki/Al-Aqsa_mosque" TargetMode="External"/><Relationship Id="rId1" Type="http://schemas.openxmlformats.org/officeDocument/2006/relationships/slideLayout" Target="../slideLayouts/slideLayout7.xml"/><Relationship Id="rId6" Type="http://schemas.openxmlformats.org/officeDocument/2006/relationships/hyperlink" Target="https://en.wikipedia.org/wiki/British_protectorate" TargetMode="External"/><Relationship Id="rId11" Type="http://schemas.openxmlformats.org/officeDocument/2006/relationships/hyperlink" Target="https://en.wikipedia.org/wiki/Hashemite" TargetMode="External"/><Relationship Id="rId5" Type="http://schemas.openxmlformats.org/officeDocument/2006/relationships/hyperlink" Target="https://en.wikipedia.org/wiki/Emir_of_Transjordan" TargetMode="External"/><Relationship Id="rId15" Type="http://schemas.openxmlformats.org/officeDocument/2006/relationships/hyperlink" Target="https://en.wikipedia.org/wiki/Hussein_bin_Ali,_Sharif_of_Mecca" TargetMode="External"/><Relationship Id="rId23" Type="http://schemas.openxmlformats.org/officeDocument/2006/relationships/image" Target="../media/image97.jpg"/><Relationship Id="rId10" Type="http://schemas.openxmlformats.org/officeDocument/2006/relationships/hyperlink" Target="https://en.wikipedia.org/wiki/Muhammad" TargetMode="External"/><Relationship Id="rId19" Type="http://schemas.openxmlformats.org/officeDocument/2006/relationships/hyperlink" Target="https://en.wikipedia.org/wiki/Abdullah_I_of_Jordan#cite_note-5" TargetMode="External"/><Relationship Id="rId4" Type="http://schemas.openxmlformats.org/officeDocument/2006/relationships/hyperlink" Target="https://en.wikipedia.org/wiki/Jordan" TargetMode="External"/><Relationship Id="rId9" Type="http://schemas.openxmlformats.org/officeDocument/2006/relationships/hyperlink" Target="https://en.wikipedia.org/wiki/Hashemites#Family_tree" TargetMode="External"/><Relationship Id="rId14" Type="http://schemas.openxmlformats.org/officeDocument/2006/relationships/hyperlink" Target="https://en.wikipedia.org/wiki/Ottoman_Empire" TargetMode="External"/><Relationship Id="rId22" Type="http://schemas.openxmlformats.org/officeDocument/2006/relationships/hyperlink" Target="https://en.wikipedia.org/wiki/Talal_of_Jordan"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8" Type="http://schemas.openxmlformats.org/officeDocument/2006/relationships/hyperlink" Target="https://en.wikipedia.org/wiki/Greater_Syria" TargetMode="External"/><Relationship Id="rId13" Type="http://schemas.openxmlformats.org/officeDocument/2006/relationships/hyperlink" Target="https://en.wikipedia.org/wiki/Hashemites#Family_tree" TargetMode="External"/><Relationship Id="rId18" Type="http://schemas.openxmlformats.org/officeDocument/2006/relationships/hyperlink" Target="https://en.wikipedia.org/wiki/Muslim" TargetMode="External"/><Relationship Id="rId3" Type="http://schemas.openxmlformats.org/officeDocument/2006/relationships/hyperlink" Target="https://en.wikipedia.org/wiki/Faisal_I_of_Iraq#cite_note-birth-1" TargetMode="External"/><Relationship Id="rId21" Type="http://schemas.openxmlformats.org/officeDocument/2006/relationships/hyperlink" Target="https://en.wikipedia.org/wiki/Fertile_Crescent" TargetMode="External"/><Relationship Id="rId7" Type="http://schemas.openxmlformats.org/officeDocument/2006/relationships/hyperlink" Target="https://en.wikipedia.org/wiki/Arab_Kingdom_of_Syria" TargetMode="External"/><Relationship Id="rId12" Type="http://schemas.openxmlformats.org/officeDocument/2006/relationships/hyperlink" Target="https://en.wikipedia.org/wiki/Sharifian_Caliphate" TargetMode="External"/><Relationship Id="rId17" Type="http://schemas.openxmlformats.org/officeDocument/2006/relationships/hyperlink" Target="https://en.wikipedia.org/wiki/Shia_Islam" TargetMode="External"/><Relationship Id="rId25" Type="http://schemas.openxmlformats.org/officeDocument/2006/relationships/hyperlink" Target="https://en.wikipedia.org/wiki/Switzerland" TargetMode="External"/><Relationship Id="rId2" Type="http://schemas.openxmlformats.org/officeDocument/2006/relationships/hyperlink" Target="https://en.wikipedia.org/wiki/Arabic_language" TargetMode="External"/><Relationship Id="rId16" Type="http://schemas.openxmlformats.org/officeDocument/2006/relationships/hyperlink" Target="https://en.wikipedia.org/wiki/Sunni_Islam" TargetMode="External"/><Relationship Id="rId20" Type="http://schemas.openxmlformats.org/officeDocument/2006/relationships/hyperlink" Target="https://en.wikipedia.org/wiki/Iraq" TargetMode="External"/><Relationship Id="rId1" Type="http://schemas.openxmlformats.org/officeDocument/2006/relationships/slideLayout" Target="../slideLayouts/slideLayout7.xml"/><Relationship Id="rId6" Type="http://schemas.openxmlformats.org/officeDocument/2006/relationships/hyperlink" Target="https://en.wikipedia.org/wiki/List_of_Syrian_monarchs" TargetMode="External"/><Relationship Id="rId11" Type="http://schemas.openxmlformats.org/officeDocument/2006/relationships/hyperlink" Target="https://en.wikipedia.org/wiki/Sharif_of_Mecca" TargetMode="External"/><Relationship Id="rId24" Type="http://schemas.openxmlformats.org/officeDocument/2006/relationships/hyperlink" Target="https://en.wikipedia.org/wiki/Bern" TargetMode="External"/><Relationship Id="rId5" Type="http://schemas.openxmlformats.org/officeDocument/2006/relationships/hyperlink" Target="https://en.wikipedia.org/wiki/Faisal_I_of_Iraq#cite_note-4" TargetMode="External"/><Relationship Id="rId15" Type="http://schemas.openxmlformats.org/officeDocument/2006/relationships/hyperlink" Target="https://en.wikipedia.org/wiki/Hashemite" TargetMode="External"/><Relationship Id="rId23" Type="http://schemas.openxmlformats.org/officeDocument/2006/relationships/image" Target="../media/image100.jpg"/><Relationship Id="rId10" Type="http://schemas.openxmlformats.org/officeDocument/2006/relationships/hyperlink" Target="https://en.wikipedia.org/wiki/Hussein_bin_Ali,_Sharif_of_Mecca" TargetMode="External"/><Relationship Id="rId19" Type="http://schemas.openxmlformats.org/officeDocument/2006/relationships/hyperlink" Target="https://en.wikipedia.org/wiki/Pan-Arabism" TargetMode="External"/><Relationship Id="rId4" Type="http://schemas.openxmlformats.org/officeDocument/2006/relationships/hyperlink" Target="https://en.wikipedia.org/wiki/Faisal_I_of_Iraq#cite_note-birth1-2" TargetMode="External"/><Relationship Id="rId9" Type="http://schemas.openxmlformats.org/officeDocument/2006/relationships/hyperlink" Target="https://en.wikipedia.org/wiki/King_of_Iraq" TargetMode="External"/><Relationship Id="rId14" Type="http://schemas.openxmlformats.org/officeDocument/2006/relationships/hyperlink" Target="https://en.wikipedia.org/wiki/Muhammad" TargetMode="External"/><Relationship Id="rId22" Type="http://schemas.openxmlformats.org/officeDocument/2006/relationships/hyperlink" Target="https://en.wikipedia.org/wiki/Arab_nationalism" TargetMode="External"/></Relationships>
</file>

<file path=ppt/slides/_rels/slide84.xml.rels><?xml version="1.0" encoding="UTF-8" standalone="yes"?>
<Relationships xmlns="http://schemas.openxmlformats.org/package/2006/relationships"><Relationship Id="rId8" Type="http://schemas.openxmlformats.org/officeDocument/2006/relationships/hyperlink" Target="https://en.wikipedia.org/wiki/King_Hussein_bin_Ali" TargetMode="External"/><Relationship Id="rId13" Type="http://schemas.openxmlformats.org/officeDocument/2006/relationships/image" Target="../media/image102.jpg"/><Relationship Id="rId3" Type="http://schemas.openxmlformats.org/officeDocument/2006/relationships/hyperlink" Target="https://en.wikipedia.org/wiki/Order_of_the_British_Empire" TargetMode="External"/><Relationship Id="rId7" Type="http://schemas.openxmlformats.org/officeDocument/2006/relationships/hyperlink" Target="https://en.wikipedia.org/wiki/Ibn_Saud" TargetMode="External"/><Relationship Id="rId12" Type="http://schemas.openxmlformats.org/officeDocument/2006/relationships/hyperlink" Target="https://en.wikipedia.org/wiki/Kingdom_of_Iraq" TargetMode="External"/><Relationship Id="rId2" Type="http://schemas.openxmlformats.org/officeDocument/2006/relationships/image" Target="../media/image101.jpg"/><Relationship Id="rId1" Type="http://schemas.openxmlformats.org/officeDocument/2006/relationships/slideLayout" Target="../slideLayouts/slideLayout7.xml"/><Relationship Id="rId6" Type="http://schemas.openxmlformats.org/officeDocument/2006/relationships/hyperlink" Target="https://en.wikipedia.org/wiki/Grand_Sharif_of_Mecca" TargetMode="External"/><Relationship Id="rId11" Type="http://schemas.openxmlformats.org/officeDocument/2006/relationships/hyperlink" Target="https://en.wikipedia.org/wiki/Baghdad" TargetMode="External"/><Relationship Id="rId5" Type="http://schemas.openxmlformats.org/officeDocument/2006/relationships/hyperlink" Target="https://en.wikipedia.org/wiki/King_of_Hejaz" TargetMode="External"/><Relationship Id="rId10" Type="http://schemas.openxmlformats.org/officeDocument/2006/relationships/hyperlink" Target="https://en.wikipedia.org/wiki/Sharifian_Caliphate" TargetMode="External"/><Relationship Id="rId4" Type="http://schemas.openxmlformats.org/officeDocument/2006/relationships/hyperlink" Target="https://en.wikipedia.org/wiki/Arabic_language" TargetMode="External"/><Relationship Id="rId9" Type="http://schemas.openxmlformats.org/officeDocument/2006/relationships/hyperlink" Target="https://en.wikipedia.org/wiki/Hashemite" TargetMode="External"/></Relationships>
</file>

<file path=ppt/slides/_rels/slide85.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openxmlformats.org/officeDocument/2006/relationships/hyperlink" Target="https://en.wikipedia.org/wiki/Emirate_of_Nejd" TargetMode="External"/><Relationship Id="rId13" Type="http://schemas.openxmlformats.org/officeDocument/2006/relationships/hyperlink" Target="https://en.wikipedia.org/wiki/Arabia" TargetMode="External"/><Relationship Id="rId18" Type="http://schemas.openxmlformats.org/officeDocument/2006/relationships/hyperlink" Target="https://en.wikipedia.org/wiki/Ibn_Saud#cite_note-4" TargetMode="External"/><Relationship Id="rId3" Type="http://schemas.openxmlformats.org/officeDocument/2006/relationships/hyperlink" Target="https://en.wikipedia.org/wiki/Ibn_Saud#cite_note-1" TargetMode="External"/><Relationship Id="rId7" Type="http://schemas.openxmlformats.org/officeDocument/2006/relationships/hyperlink" Target="https://en.wikipedia.org/wiki/Ibn_Saud#cite_note-3" TargetMode="External"/><Relationship Id="rId12" Type="http://schemas.openxmlformats.org/officeDocument/2006/relationships/hyperlink" Target="https://en.wikipedia.org/wiki/Riyadh" TargetMode="External"/><Relationship Id="rId17" Type="http://schemas.openxmlformats.org/officeDocument/2006/relationships/hyperlink" Target="https://en.wikipedia.org/wiki/World_War_II" TargetMode="External"/><Relationship Id="rId2" Type="http://schemas.openxmlformats.org/officeDocument/2006/relationships/hyperlink" Target="https://en.wikipedia.org/wiki/Arabic" TargetMode="External"/><Relationship Id="rId16" Type="http://schemas.openxmlformats.org/officeDocument/2006/relationships/hyperlink" Target="https://en.wikipedia.org/wiki/History_of_the_oil_industry_in_Saudi_Arabia" TargetMode="External"/><Relationship Id="rId1" Type="http://schemas.openxmlformats.org/officeDocument/2006/relationships/slideLayout" Target="../slideLayouts/slideLayout7.xml"/><Relationship Id="rId6" Type="http://schemas.openxmlformats.org/officeDocument/2006/relationships/hyperlink" Target="https://en.wikipedia.org/wiki/King_of_Saudi_Arabia" TargetMode="External"/><Relationship Id="rId11" Type="http://schemas.openxmlformats.org/officeDocument/2006/relationships/hyperlink" Target="https://en.wikipedia.org/wiki/King_of_Hejaz" TargetMode="External"/><Relationship Id="rId5" Type="http://schemas.openxmlformats.org/officeDocument/2006/relationships/hyperlink" Target="https://en.wikipedia.org/wiki/Ibn_Saud#cite_note-2" TargetMode="External"/><Relationship Id="rId15" Type="http://schemas.openxmlformats.org/officeDocument/2006/relationships/hyperlink" Target="https://en.wikipedia.org/wiki/Hejaz" TargetMode="External"/><Relationship Id="rId10" Type="http://schemas.openxmlformats.org/officeDocument/2006/relationships/hyperlink" Target="https://en.wikipedia.org/wiki/King_of_Nejd" TargetMode="External"/><Relationship Id="rId19" Type="http://schemas.openxmlformats.org/officeDocument/2006/relationships/image" Target="../media/image104.png"/><Relationship Id="rId4" Type="http://schemas.openxmlformats.org/officeDocument/2006/relationships/hyperlink" Target="https://en.wikipedia.org/wiki/Western_world" TargetMode="External"/><Relationship Id="rId9" Type="http://schemas.openxmlformats.org/officeDocument/2006/relationships/hyperlink" Target="https://en.wikipedia.org/wiki/Sultanate_of_Nejd" TargetMode="External"/><Relationship Id="rId14" Type="http://schemas.openxmlformats.org/officeDocument/2006/relationships/hyperlink" Target="https://en.wikipedia.org/wiki/Nejd"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en.wikipedia.org/wiki/History_of_Saudi_Arabia#cite_note-9" TargetMode="External"/><Relationship Id="rId13" Type="http://schemas.openxmlformats.org/officeDocument/2006/relationships/hyperlink" Target="https://en.wikipedia.org/wiki/Great_Mosque_of_Mecca" TargetMode="External"/><Relationship Id="rId3" Type="http://schemas.openxmlformats.org/officeDocument/2006/relationships/hyperlink" Target="https://en.wikipedia.org/wiki/Hejaz" TargetMode="External"/><Relationship Id="rId7" Type="http://schemas.openxmlformats.org/officeDocument/2006/relationships/hyperlink" Target="https://en.wikipedia.org/wiki/'Asir_Region" TargetMode="External"/><Relationship Id="rId12" Type="http://schemas.openxmlformats.org/officeDocument/2006/relationships/hyperlink" Target="https://en.wikipedia.org/wiki/Islamism" TargetMode="External"/><Relationship Id="rId2" Type="http://schemas.openxmlformats.org/officeDocument/2006/relationships/image" Target="../media/image105.png"/><Relationship Id="rId16" Type="http://schemas.openxmlformats.org/officeDocument/2006/relationships/hyperlink" Target="https://en.wikipedia.org/wiki/Medina" TargetMode="External"/><Relationship Id="rId1" Type="http://schemas.openxmlformats.org/officeDocument/2006/relationships/slideLayout" Target="../slideLayouts/slideLayout7.xml"/><Relationship Id="rId6" Type="http://schemas.openxmlformats.org/officeDocument/2006/relationships/hyperlink" Target="https://en.wikipedia.org/wiki/Southern_Arabia" TargetMode="External"/><Relationship Id="rId11" Type="http://schemas.openxmlformats.org/officeDocument/2006/relationships/hyperlink" Target="https://en.wikipedia.org/wiki/Absolute_monarchy" TargetMode="External"/><Relationship Id="rId5" Type="http://schemas.openxmlformats.org/officeDocument/2006/relationships/hyperlink" Target="https://en.wikipedia.org/wiki/Eastern_Arabia" TargetMode="External"/><Relationship Id="rId15" Type="http://schemas.openxmlformats.org/officeDocument/2006/relationships/hyperlink" Target="https://en.wikipedia.org/wiki/Al-Masjid_an-Nabawi" TargetMode="External"/><Relationship Id="rId10" Type="http://schemas.openxmlformats.org/officeDocument/2006/relationships/hyperlink" Target="https://en.wikipedia.org/wiki/Riyadh" TargetMode="External"/><Relationship Id="rId4" Type="http://schemas.openxmlformats.org/officeDocument/2006/relationships/hyperlink" Target="https://en.wikipedia.org/wiki/Najd" TargetMode="External"/><Relationship Id="rId9" Type="http://schemas.openxmlformats.org/officeDocument/2006/relationships/hyperlink" Target="https://en.wikipedia.org/wiki/Ibn_Saud" TargetMode="External"/><Relationship Id="rId14" Type="http://schemas.openxmlformats.org/officeDocument/2006/relationships/hyperlink" Target="https://en.wikipedia.org/wiki/Mecca"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s://en.wikipedia.org/wiki/Big_Four_(World_War_I)" TargetMode="External"/><Relationship Id="rId13" Type="http://schemas.openxmlformats.org/officeDocument/2006/relationships/hyperlink" Target="https://en.wikipedia.org/wiki/France" TargetMode="External"/><Relationship Id="rId18" Type="http://schemas.openxmlformats.org/officeDocument/2006/relationships/hyperlink" Target="https://en.wikipedia.org/wiki/Eastern_Mediterranean" TargetMode="External"/><Relationship Id="rId26" Type="http://schemas.openxmlformats.org/officeDocument/2006/relationships/hyperlink" Target="https://en.wikipedia.org/wiki/Turkish_War_of_Independence" TargetMode="External"/><Relationship Id="rId3" Type="http://schemas.openxmlformats.org/officeDocument/2006/relationships/hyperlink" Target="https://en.wikipedia.org/wiki/French_language" TargetMode="External"/><Relationship Id="rId21" Type="http://schemas.openxmlformats.org/officeDocument/2006/relationships/hyperlink" Target="https://en.wikipedia.org/wiki/Treaty_of_S%C3%A8vres#cite_note-7" TargetMode="External"/><Relationship Id="rId7" Type="http://schemas.openxmlformats.org/officeDocument/2006/relationships/hyperlink" Target="https://en.wikipedia.org/wiki/Central_Powers" TargetMode="External"/><Relationship Id="rId12" Type="http://schemas.openxmlformats.org/officeDocument/2006/relationships/hyperlink" Target="https://en.wikipedia.org/wiki/S%C3%A8vres" TargetMode="External"/><Relationship Id="rId17" Type="http://schemas.openxmlformats.org/officeDocument/2006/relationships/hyperlink" Target="https://en.wikipedia.org/wiki/Treaty_of_S%C3%A8vres#cite_note-6" TargetMode="External"/><Relationship Id="rId25" Type="http://schemas.openxmlformats.org/officeDocument/2006/relationships/hyperlink" Target="https://en.wikipedia.org/wiki/Treaty_of_S%C3%A8vres#cite_note-8" TargetMode="External"/><Relationship Id="rId2" Type="http://schemas.openxmlformats.org/officeDocument/2006/relationships/image" Target="../media/image106.png"/><Relationship Id="rId16" Type="http://schemas.openxmlformats.org/officeDocument/2006/relationships/hyperlink" Target="https://en.wikipedia.org/wiki/Turkish_people" TargetMode="External"/><Relationship Id="rId20" Type="http://schemas.openxmlformats.org/officeDocument/2006/relationships/hyperlink" Target="https://en.wikipedia.org/wiki/French_Mandate_for_Syria_and_the_Lebanon" TargetMode="External"/><Relationship Id="rId1" Type="http://schemas.openxmlformats.org/officeDocument/2006/relationships/slideLayout" Target="../slideLayouts/slideLayout7.xml"/><Relationship Id="rId6" Type="http://schemas.openxmlformats.org/officeDocument/2006/relationships/hyperlink" Target="https://en.wikipedia.org/wiki/Treaty_of_S%C3%A8vres#cite_note-3" TargetMode="External"/><Relationship Id="rId11" Type="http://schemas.openxmlformats.org/officeDocument/2006/relationships/hyperlink" Target="https://en.wikipedia.org/wiki/Treaty_of_S%C3%A8vres#cite_note-4" TargetMode="External"/><Relationship Id="rId24" Type="http://schemas.openxmlformats.org/officeDocument/2006/relationships/hyperlink" Target="https://en.wikipedia.org/wiki/Mustafa_Kemal_Atat%C3%BCrk" TargetMode="External"/><Relationship Id="rId5" Type="http://schemas.openxmlformats.org/officeDocument/2006/relationships/hyperlink" Target="https://en.wikipedia.org/wiki/Ottoman_Empire" TargetMode="External"/><Relationship Id="rId15" Type="http://schemas.openxmlformats.org/officeDocument/2006/relationships/hyperlink" Target="https://en.wikipedia.org/wiki/Partition_of_the_Ottoman_Empire" TargetMode="External"/><Relationship Id="rId23" Type="http://schemas.openxmlformats.org/officeDocument/2006/relationships/hyperlink" Target="https://en.wikipedia.org/wiki/Government_of_the_Grand_National_Assembly" TargetMode="External"/><Relationship Id="rId28" Type="http://schemas.openxmlformats.org/officeDocument/2006/relationships/hyperlink" Target="https://en.wikipedia.org/wiki/Republic_of_Turkey" TargetMode="External"/><Relationship Id="rId10" Type="http://schemas.openxmlformats.org/officeDocument/2006/relationships/hyperlink" Target="https://en.wikipedia.org/wiki/Manufacture_nationale_de_S%C3%A8vres" TargetMode="External"/><Relationship Id="rId19" Type="http://schemas.openxmlformats.org/officeDocument/2006/relationships/hyperlink" Target="https://en.wikipedia.org/wiki/Mandate_for_Palestine" TargetMode="External"/><Relationship Id="rId4" Type="http://schemas.openxmlformats.org/officeDocument/2006/relationships/hyperlink" Target="https://en.wikipedia.org/wiki/Allies_of_World_War_I" TargetMode="External"/><Relationship Id="rId9" Type="http://schemas.openxmlformats.org/officeDocument/2006/relationships/hyperlink" Target="https://en.wikipedia.org/wiki/Armistice_of_Mudros" TargetMode="External"/><Relationship Id="rId14" Type="http://schemas.openxmlformats.org/officeDocument/2006/relationships/hyperlink" Target="https://en.wikipedia.org/wiki/Treaty_of_S%C3%A8vres#cite_note-TEXT-5" TargetMode="External"/><Relationship Id="rId22" Type="http://schemas.openxmlformats.org/officeDocument/2006/relationships/hyperlink" Target="https://en.wikipedia.org/wiki/Turkish_nationalism" TargetMode="External"/><Relationship Id="rId27" Type="http://schemas.openxmlformats.org/officeDocument/2006/relationships/hyperlink" Target="https://en.wikipedia.org/wiki/Treaty_of_Lausanne_(1923)" TargetMode="External"/></Relationships>
</file>

<file path=ppt/slides/_rels/slide89.xml.rels><?xml version="1.0" encoding="UTF-8" standalone="yes"?>
<Relationships xmlns="http://schemas.openxmlformats.org/package/2006/relationships"><Relationship Id="rId8" Type="http://schemas.openxmlformats.org/officeDocument/2006/relationships/hyperlink" Target="https://en.wikipedia.org/wiki/Ibn_Saud#cite_note-22" TargetMode="External"/><Relationship Id="rId3" Type="http://schemas.openxmlformats.org/officeDocument/2006/relationships/hyperlink" Target="https://en.wikipedia.org/wiki/Ibn_Saud#cite_note-20" TargetMode="External"/><Relationship Id="rId7" Type="http://schemas.openxmlformats.org/officeDocument/2006/relationships/hyperlink" Target="https://en.wikipedia.org/wiki/Ibn_Saud#cite_note-21" TargetMode="External"/><Relationship Id="rId2" Type="http://schemas.openxmlformats.org/officeDocument/2006/relationships/hyperlink" Target="https://en.wikipedia.org/wiki/Percy_Cox" TargetMode="External"/><Relationship Id="rId1" Type="http://schemas.openxmlformats.org/officeDocument/2006/relationships/slideLayout" Target="../slideLayouts/slideLayout7.xml"/><Relationship Id="rId6" Type="http://schemas.openxmlformats.org/officeDocument/2006/relationships/hyperlink" Target="https://en.wikipedia.org/wiki/Hashemites" TargetMode="External"/><Relationship Id="rId5" Type="http://schemas.openxmlformats.org/officeDocument/2006/relationships/hyperlink" Target="https://en.wikipedia.org/wiki/Suez_Canal" TargetMode="External"/><Relationship Id="rId4" Type="http://schemas.openxmlformats.org/officeDocument/2006/relationships/hyperlink" Target="https://en.wikipedia.org/wiki/British_India" TargetMode="External"/><Relationship Id="rId9" Type="http://schemas.openxmlformats.org/officeDocument/2006/relationships/hyperlink" Target="https://en.wikipedia.org/wiki/Treaty_of_Jeddah_(1927)" TargetMode="External"/></Relationships>
</file>

<file path=ppt/slides/_rels/slide90.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hyperlink" Target="https://en.wikipedia.org/wiki/Al-Baqi'" TargetMode="External"/><Relationship Id="rId3" Type="http://schemas.openxmlformats.org/officeDocument/2006/relationships/hyperlink" Target="https://en.wikipedia.org/wiki/Paris" TargetMode="External"/><Relationship Id="rId7" Type="http://schemas.openxmlformats.org/officeDocument/2006/relationships/hyperlink" Target="https://en.wikipedia.org/wiki/Grand_Mosque_of_Paris" TargetMode="External"/><Relationship Id="rId2" Type="http://schemas.openxmlformats.org/officeDocument/2006/relationships/image" Target="../media/image108.jpg"/><Relationship Id="rId1" Type="http://schemas.openxmlformats.org/officeDocument/2006/relationships/slideLayout" Target="../slideLayouts/slideLayout7.xml"/><Relationship Id="rId6" Type="http://schemas.openxmlformats.org/officeDocument/2006/relationships/hyperlink" Target="https://en.wikipedia.org/wiki/Nazi_Germany" TargetMode="External"/><Relationship Id="rId5" Type="http://schemas.openxmlformats.org/officeDocument/2006/relationships/hyperlink" Target="https://en.wikipedia.org/wiki/Liberation_of_Paris" TargetMode="External"/><Relationship Id="rId4" Type="http://schemas.openxmlformats.org/officeDocument/2006/relationships/hyperlink" Target="https://en.wikipedia.org/wiki/Abdulmejid_II#cite_note-lale-27" TargetMode="External"/><Relationship Id="rId9" Type="http://schemas.openxmlformats.org/officeDocument/2006/relationships/hyperlink" Target="https://en.wikipedia.org/wiki/Medina" TargetMode="External"/></Relationships>
</file>

<file path=ppt/slides/_rels/slide92.xml.rels><?xml version="1.0" encoding="UTF-8" standalone="yes"?>
<Relationships xmlns="http://schemas.openxmlformats.org/package/2006/relationships"><Relationship Id="rId13" Type="http://schemas.openxmlformats.org/officeDocument/2006/relationships/hyperlink" Target="https://en.wikipedia.org/wiki/Mir_Osman_Ali_Khan#cite_note-78" TargetMode="External"/><Relationship Id="rId18" Type="http://schemas.openxmlformats.org/officeDocument/2006/relationships/hyperlink" Target="https://en.wikipedia.org/wiki/Emerald" TargetMode="External"/><Relationship Id="rId26" Type="http://schemas.openxmlformats.org/officeDocument/2006/relationships/hyperlink" Target="https://en.wikipedia.org/wiki/Armbands" TargetMode="External"/><Relationship Id="rId21" Type="http://schemas.openxmlformats.org/officeDocument/2006/relationships/hyperlink" Target="https://en.wikipedia.org/wiki/Gemstone" TargetMode="External"/><Relationship Id="rId34" Type="http://schemas.openxmlformats.org/officeDocument/2006/relationships/hyperlink" Target="https://en.wikipedia.org/wiki/Mir_Osman_Ali_Khan#cite_note-India_Today_2001-09-03-83" TargetMode="External"/><Relationship Id="rId7" Type="http://schemas.openxmlformats.org/officeDocument/2006/relationships/hyperlink" Target="https://en.wikipedia.org/wiki/Mir_Osman_Ali_Khan#cite_note-75" TargetMode="External"/><Relationship Id="rId12" Type="http://schemas.openxmlformats.org/officeDocument/2006/relationships/hyperlink" Target="https://en.wikipedia.org/wiki/Mir_Osman_Ali_Khan#cite_note-Time_1959-01-19-77" TargetMode="External"/><Relationship Id="rId17" Type="http://schemas.openxmlformats.org/officeDocument/2006/relationships/hyperlink" Target="https://en.wikipedia.org/wiki/Mir_Osman_Ali_Khan#cite_note-82" TargetMode="External"/><Relationship Id="rId25" Type="http://schemas.openxmlformats.org/officeDocument/2006/relationships/hyperlink" Target="https://en.wikipedia.org/wiki/Earrings" TargetMode="External"/><Relationship Id="rId33" Type="http://schemas.openxmlformats.org/officeDocument/2006/relationships/hyperlink" Target="https://en.wikipedia.org/wiki/Nose_piercing" TargetMode="External"/><Relationship Id="rId38" Type="http://schemas.openxmlformats.org/officeDocument/2006/relationships/image" Target="../media/image109.jpg"/><Relationship Id="rId2" Type="http://schemas.openxmlformats.org/officeDocument/2006/relationships/hyperlink" Target="https://en.wikipedia.org/wiki/Time_(magazine)" TargetMode="External"/><Relationship Id="rId16" Type="http://schemas.openxmlformats.org/officeDocument/2006/relationships/hyperlink" Target="https://en.wikipedia.org/wiki/Mir_Osman_Ali_Khan#cite_note-81" TargetMode="External"/><Relationship Id="rId20" Type="http://schemas.openxmlformats.org/officeDocument/2006/relationships/hyperlink" Target="https://en.wikipedia.org/wiki/Buddam_(unit)" TargetMode="External"/><Relationship Id="rId29" Type="http://schemas.openxmlformats.org/officeDocument/2006/relationships/hyperlink" Target="https://en.wikipedia.org/wiki/Cufflinks" TargetMode="External"/><Relationship Id="rId1" Type="http://schemas.openxmlformats.org/officeDocument/2006/relationships/slideLayout" Target="../slideLayouts/slideLayout7.xml"/><Relationship Id="rId6" Type="http://schemas.openxmlformats.org/officeDocument/2006/relationships/hyperlink" Target="https://en.wikipedia.org/wiki/Mir_Osman_Ali_Khan#cite_note-74" TargetMode="External"/><Relationship Id="rId11" Type="http://schemas.openxmlformats.org/officeDocument/2006/relationships/hyperlink" Target="https://en.wikipedia.org/wiki/List_of_wealthiest_historical_figures" TargetMode="External"/><Relationship Id="rId24" Type="http://schemas.openxmlformats.org/officeDocument/2006/relationships/hyperlink" Target="https://en.wikipedia.org/wiki/Belt_(clothing)" TargetMode="External"/><Relationship Id="rId32" Type="http://schemas.openxmlformats.org/officeDocument/2006/relationships/hyperlink" Target="https://en.wikipedia.org/wiki/Toe_ring" TargetMode="External"/><Relationship Id="rId37" Type="http://schemas.openxmlformats.org/officeDocument/2006/relationships/hyperlink" Target="https://en.wikipedia.org/wiki/Mir_Osman_Ali_Khan#cite_note-queensjewelvault_2013-02-11-84" TargetMode="External"/><Relationship Id="rId5" Type="http://schemas.openxmlformats.org/officeDocument/2006/relationships/hyperlink" Target="https://en.wikipedia.org/wiki/Mir_Osman_Ali_Khan#cite_note-73" TargetMode="External"/><Relationship Id="rId15" Type="http://schemas.openxmlformats.org/officeDocument/2006/relationships/hyperlink" Target="https://en.wikipedia.org/wiki/Mir_Osman_Ali_Khan#cite_note-inflation-UK-80" TargetMode="External"/><Relationship Id="rId23" Type="http://schemas.openxmlformats.org/officeDocument/2006/relationships/hyperlink" Target="https://en.wikipedia.org/wiki/Pendant" TargetMode="External"/><Relationship Id="rId28" Type="http://schemas.openxmlformats.org/officeDocument/2006/relationships/hyperlink" Target="https://en.wikipedia.org/wiki/Anklet" TargetMode="External"/><Relationship Id="rId36" Type="http://schemas.openxmlformats.org/officeDocument/2006/relationships/hyperlink" Target="https://en.wikipedia.org/wiki/Elizabeth_II's_jewels#Nizam_of_Hyderabad_Necklace" TargetMode="External"/><Relationship Id="rId10" Type="http://schemas.openxmlformats.org/officeDocument/2006/relationships/hyperlink" Target="https://en.wikipedia.org/wiki/Mir_Osman_Ali_Khan#cite_note-not_miser-76" TargetMode="External"/><Relationship Id="rId19" Type="http://schemas.openxmlformats.org/officeDocument/2006/relationships/hyperlink" Target="https://en.wikipedia.org/wiki/Pearls" TargetMode="External"/><Relationship Id="rId31" Type="http://schemas.openxmlformats.org/officeDocument/2006/relationships/hyperlink" Target="https://en.wikipedia.org/wiki/Watch_chain" TargetMode="External"/><Relationship Id="rId4" Type="http://schemas.openxmlformats.org/officeDocument/2006/relationships/hyperlink" Target="https://en.wikipedia.org/wiki/Mir_Osman_Ali_Khan#cite_note-72" TargetMode="External"/><Relationship Id="rId9" Type="http://schemas.openxmlformats.org/officeDocument/2006/relationships/hyperlink" Target="https://en.wikipedia.org/wiki/Jewels_of_the_Nizams" TargetMode="External"/><Relationship Id="rId14" Type="http://schemas.openxmlformats.org/officeDocument/2006/relationships/hyperlink" Target="https://en.wikipedia.org/wiki/Mir_Osman_Ali_Khan#cite_note-Economic_Times_2015-05-01-79" TargetMode="External"/><Relationship Id="rId22" Type="http://schemas.openxmlformats.org/officeDocument/2006/relationships/hyperlink" Target="https://en.wikipedia.org/wiki/Turban" TargetMode="External"/><Relationship Id="rId27" Type="http://schemas.openxmlformats.org/officeDocument/2006/relationships/hyperlink" Target="https://en.wikipedia.org/wiki/Bracelets" TargetMode="External"/><Relationship Id="rId30" Type="http://schemas.openxmlformats.org/officeDocument/2006/relationships/hyperlink" Target="https://en.wikipedia.org/wiki/Button" TargetMode="External"/><Relationship Id="rId35" Type="http://schemas.openxmlformats.org/officeDocument/2006/relationships/hyperlink" Target="https://en.wikipedia.org/wiki/Queen_Elizabeth_II" TargetMode="External"/><Relationship Id="rId8" Type="http://schemas.openxmlformats.org/officeDocument/2006/relationships/hyperlink" Target="https://en.wikipedia.org/wiki/Jacob_Diamond" TargetMode="External"/><Relationship Id="rId3" Type="http://schemas.openxmlformats.org/officeDocument/2006/relationships/hyperlink" Target="https://en.wikipedia.org/wiki/Mir_Osman_Ali_Khan#cite_note-71"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8" Type="http://schemas.openxmlformats.org/officeDocument/2006/relationships/hyperlink" Target="https://en.wikipedia.org/wiki/Nizam" TargetMode="External"/><Relationship Id="rId13" Type="http://schemas.openxmlformats.org/officeDocument/2006/relationships/hyperlink" Target="https://en.wikipedia.org/wiki/Indian_Independence_Act_1947" TargetMode="External"/><Relationship Id="rId18" Type="http://schemas.openxmlformats.org/officeDocument/2006/relationships/hyperlink" Target="https://en.wikipedia.org/wiki/Osman_Ali_Khan,_Asaf_Jah_VII" TargetMode="External"/><Relationship Id="rId26" Type="http://schemas.openxmlformats.org/officeDocument/2006/relationships/hyperlink" Target="https://en.wikipedia.org/wiki/Annexation_of_Hyderabad#cite_note-FOOTNOTEChandraMukherjeeMukherjee200896-17" TargetMode="External"/><Relationship Id="rId3" Type="http://schemas.openxmlformats.org/officeDocument/2006/relationships/hyperlink" Target="https://en.wikipedia.org/wiki/Annexation_of_Hyderabad#cite_note-9" TargetMode="External"/><Relationship Id="rId21" Type="http://schemas.openxmlformats.org/officeDocument/2006/relationships/hyperlink" Target="https://en.wikipedia.org/wiki/Telangana_Rebellion" TargetMode="External"/><Relationship Id="rId7" Type="http://schemas.openxmlformats.org/officeDocument/2006/relationships/hyperlink" Target="https://en.wikipedia.org/wiki/Indian_Armed_Forces" TargetMode="External"/><Relationship Id="rId12" Type="http://schemas.openxmlformats.org/officeDocument/2006/relationships/hyperlink" Target="https://en.wikipedia.org/wiki/Subsidiary_alliance" TargetMode="External"/><Relationship Id="rId17" Type="http://schemas.openxmlformats.org/officeDocument/2006/relationships/hyperlink" Target="https://en.wikipedia.org/wiki/Mir_(title)" TargetMode="External"/><Relationship Id="rId25" Type="http://schemas.openxmlformats.org/officeDocument/2006/relationships/hyperlink" Target="https://en.wikipedia.org/wiki/Annexation_of_Hyderabad#cite_note-ShermanLSE-3" TargetMode="External"/><Relationship Id="rId2" Type="http://schemas.openxmlformats.org/officeDocument/2006/relationships/hyperlink" Target="https://en.wikipedia.org/wiki/Police_action" TargetMode="External"/><Relationship Id="rId16" Type="http://schemas.openxmlformats.org/officeDocument/2006/relationships/hyperlink" Target="https://en.wikipedia.org/wiki/Instrument_of_accession" TargetMode="External"/><Relationship Id="rId20" Type="http://schemas.openxmlformats.org/officeDocument/2006/relationships/hyperlink" Target="https://en.wikipedia.org/wiki/Annexation_of_Hyderabad#cite_note-MetcalfMetcalf2006-14" TargetMode="External"/><Relationship Id="rId29" Type="http://schemas.openxmlformats.org/officeDocument/2006/relationships/hyperlink" Target="https://en.wikipedia.org/wiki/Annexation_of_Hyderabad#cite_note-Sunderlal-6" TargetMode="External"/><Relationship Id="rId1" Type="http://schemas.openxmlformats.org/officeDocument/2006/relationships/slideLayout" Target="../slideLayouts/slideLayout7.xml"/><Relationship Id="rId6" Type="http://schemas.openxmlformats.org/officeDocument/2006/relationships/hyperlink" Target="https://en.wikipedia.org/wiki/Annexation_of_Hyderabad#cite_note-10" TargetMode="External"/><Relationship Id="rId11" Type="http://schemas.openxmlformats.org/officeDocument/2006/relationships/hyperlink" Target="https://en.wikipedia.org/wiki/Princely_state" TargetMode="External"/><Relationship Id="rId24" Type="http://schemas.openxmlformats.org/officeDocument/2006/relationships/hyperlink" Target="https://en.wikipedia.org/wiki/Annexation_of_Hyderabad#cite_note-16" TargetMode="External"/><Relationship Id="rId5" Type="http://schemas.openxmlformats.org/officeDocument/2006/relationships/hyperlink" Target="https://en.wikipedia.org/wiki/Hyderabad_State" TargetMode="External"/><Relationship Id="rId15" Type="http://schemas.openxmlformats.org/officeDocument/2006/relationships/hyperlink" Target="https://en.wikipedia.org/wiki/Annexation_of_Hyderabad#cite_note-13" TargetMode="External"/><Relationship Id="rId23" Type="http://schemas.openxmlformats.org/officeDocument/2006/relationships/hyperlink" Target="https://en.wikipedia.org/wiki/Annexation_of_Hyderabad#cite_note-15" TargetMode="External"/><Relationship Id="rId28" Type="http://schemas.openxmlformats.org/officeDocument/2006/relationships/hyperlink" Target="https://en.wikipedia.org/wiki/Jawaharlal_Nehru" TargetMode="External"/><Relationship Id="rId10" Type="http://schemas.openxmlformats.org/officeDocument/2006/relationships/hyperlink" Target="https://en.wikipedia.org/wiki/Partition_of_India" TargetMode="External"/><Relationship Id="rId19" Type="http://schemas.openxmlformats.org/officeDocument/2006/relationships/hyperlink" Target="https://en.wikipedia.org/wiki/Razakars_(Hyderabad)" TargetMode="External"/><Relationship Id="rId31" Type="http://schemas.openxmlformats.org/officeDocument/2006/relationships/image" Target="../media/image111.jpg"/><Relationship Id="rId4" Type="http://schemas.openxmlformats.org/officeDocument/2006/relationships/hyperlink" Target="https://en.wikipedia.org/wiki/Dominion_of_India" TargetMode="External"/><Relationship Id="rId9" Type="http://schemas.openxmlformats.org/officeDocument/2006/relationships/hyperlink" Target="https://en.wikipedia.org/wiki/Annexation_of_Hyderabad#cite_note-11" TargetMode="External"/><Relationship Id="rId14" Type="http://schemas.openxmlformats.org/officeDocument/2006/relationships/hyperlink" Target="https://en.wikipedia.org/wiki/Annexation_of_Hyderabad#cite_note-Mehotra-12" TargetMode="External"/><Relationship Id="rId22" Type="http://schemas.openxmlformats.org/officeDocument/2006/relationships/hyperlink" Target="https://en.wikipedia.org/wiki/Standstill_agreement_(India)" TargetMode="External"/><Relationship Id="rId27" Type="http://schemas.openxmlformats.org/officeDocument/2006/relationships/hyperlink" Target="https://en.wikipedia.org/wiki/Annexation_of_Hyderabad#cite_note-BBC_Hyderabad_1948-18" TargetMode="External"/><Relationship Id="rId30" Type="http://schemas.openxmlformats.org/officeDocument/2006/relationships/hyperlink" Target="https://en.wikipedia.org/wiki/Annexation_of_Hyderabad#cite_note-FOOTNOTESmith195046-7" TargetMode="External"/></Relationships>
</file>

<file path=ppt/slides/_rels/slide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43980" y="1450043"/>
            <a:ext cx="10432473" cy="4524315"/>
          </a:xfrm>
          <a:prstGeom prst="rect">
            <a:avLst/>
          </a:prstGeom>
          <a:noFill/>
        </p:spPr>
        <p:txBody>
          <a:bodyPr wrap="square" rtlCol="0">
            <a:spAutoFit/>
          </a:bodyPr>
          <a:lstStyle/>
          <a:p>
            <a:r>
              <a:rPr lang="bn-IN" sz="2400" b="1" dirty="0"/>
              <a:t>আজ ১</a:t>
            </a:r>
            <a:r>
              <a:rPr lang="en-US" sz="2400" b="1" dirty="0"/>
              <a:t>৯</a:t>
            </a:r>
            <a:r>
              <a:rPr lang="bn-IN" sz="2400" b="1" dirty="0"/>
              <a:t> নভেম্বর, ২০২৩। আজ থেকে ১০</a:t>
            </a:r>
            <a:r>
              <a:rPr lang="en-US" sz="2400" b="1" dirty="0"/>
              <a:t>৮</a:t>
            </a:r>
            <a:r>
              <a:rPr lang="bn-IN" sz="2400" b="1" dirty="0"/>
              <a:t> বছর ৬ মাস আগে অর্থাৎ ১৮ জুলাই,১৯১৪ তে কি হইছিল আমরা অনেকেই জানি না। ১৯১৪ সালে যা ঘটে ছিল তার প্রভাব পড়ে ইউরোপে, আর সবচেয়ে বড় প্রভাব পড়ে মধ্যপ্রাচ্যে। </a:t>
            </a:r>
          </a:p>
          <a:p>
            <a:r>
              <a:rPr lang="bn-IN" sz="2400" b="1" dirty="0"/>
              <a:t>১৯১৪ সালের আগে ব্রিটিশরা পৃথিবীর প্রায় ৪ ভাগের ১ ভাগ শাসন করত, তাদের ভাষায় তাদের সম্রাজ্যে সুর্য্য কখনো অস্ত যেত না। ১৯১৪ সালের আগে আমেরিকা পৃথিবীতে গনার মত কোন শক্তি ছিল না। এটা প্রিথীবির রাজনীতিতে  ডুকার চেষ্টা করতেছিল। </a:t>
            </a:r>
          </a:p>
          <a:p>
            <a:r>
              <a:rPr lang="bn-IN" sz="2400" b="1" dirty="0"/>
              <a:t>১৯১৪ সালের আগে মুসলিম দের অনেক সমস্যা ছিল, তারা আগের মত পলিটিকেলি শক্তিশালি ছিল না এতে কোন সন্দেহ নাই, অনেক মুসলিম জনপদ ইউরোপিয়দের দখলে চলে যায়, কিন্তু মুসলিমদের ছিল ইউনিফাইড মুসলিম খেলাফত, যার রাজধানী ছিল আজকের তুরুস্কের রাজধানী ইস্তাম্বুল। তাই মুসলিমদের একটা আশার জায়গা ছিল। </a:t>
            </a:r>
            <a:endParaRPr lang="en-US" sz="2400" b="1" dirty="0"/>
          </a:p>
        </p:txBody>
      </p:sp>
    </p:spTree>
    <p:extLst>
      <p:ext uri="{BB962C8B-B14F-4D97-AF65-F5344CB8AC3E}">
        <p14:creationId xmlns:p14="http://schemas.microsoft.com/office/powerpoint/2010/main" val="2726817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0"/>
            <a:ext cx="3851565" cy="3028154"/>
          </a:xfrm>
        </p:spPr>
        <p:style>
          <a:lnRef idx="3">
            <a:schemeClr val="lt1"/>
          </a:lnRef>
          <a:fillRef idx="1">
            <a:schemeClr val="accent2"/>
          </a:fillRef>
          <a:effectRef idx="1">
            <a:schemeClr val="accent2"/>
          </a:effectRef>
          <a:fontRef idx="minor">
            <a:schemeClr val="lt1"/>
          </a:fontRef>
        </p:style>
        <p:txBody>
          <a:bodyPr>
            <a:normAutofit fontScale="90000"/>
          </a:bodyPr>
          <a:lstStyle/>
          <a:p>
            <a:r>
              <a:rPr lang="bn-IN" sz="3600" dirty="0"/>
              <a:t>১ম বিশ্বযুদ্ধঃ যেভাবে আজকের মুসলিম বিশ্ব সৃষ্টি হয়েছে।</a:t>
            </a:r>
            <a:br>
              <a:rPr lang="en-US" sz="4400" dirty="0"/>
            </a:br>
            <a:r>
              <a:rPr lang="en-US" sz="2700" dirty="0"/>
              <a:t>Speaker: Engr. Raise Uddin (</a:t>
            </a:r>
            <a:r>
              <a:rPr lang="en-US" sz="2700" dirty="0" err="1"/>
              <a:t>B.Sc</a:t>
            </a:r>
            <a:r>
              <a:rPr lang="en-US" sz="2700" dirty="0"/>
              <a:t> in IPE, KUET)</a:t>
            </a:r>
            <a:br>
              <a:rPr lang="en-US" sz="4400" dirty="0"/>
            </a:br>
            <a:endParaRPr lang="en-US" sz="4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982" y="3266428"/>
            <a:ext cx="4861384" cy="360445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3489" y="5095875"/>
            <a:ext cx="2590800" cy="17621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7301" y="3266428"/>
            <a:ext cx="2543175" cy="18002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4288" y="3266429"/>
            <a:ext cx="4687711" cy="35915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488665">
            <a:off x="3853185" y="433382"/>
            <a:ext cx="2630743" cy="2630743"/>
          </a:xfrm>
          <a:prstGeom prst="rect">
            <a:avLst/>
          </a:prstGeom>
          <a:ln w="228600" cap="sq" cmpd="thickThin">
            <a:solidFill>
              <a:srgbClr val="000000"/>
            </a:solidFill>
            <a:prstDash val="solid"/>
            <a:miter lim="800000"/>
          </a:ln>
          <a:effectLst>
            <a:innerShdw blurRad="76200">
              <a:srgbClr val="000000"/>
            </a:innerShdw>
          </a:effectLst>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3200" y="0"/>
            <a:ext cx="5638799" cy="3186588"/>
          </a:xfrm>
          <a:prstGeom prst="rect">
            <a:avLst/>
          </a:prstGeom>
        </p:spPr>
      </p:pic>
    </p:spTree>
    <p:extLst>
      <p:ext uri="{BB962C8B-B14F-4D97-AF65-F5344CB8AC3E}">
        <p14:creationId xmlns:p14="http://schemas.microsoft.com/office/powerpoint/2010/main" val="547033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384E46-520C-ACAE-106A-E24F6539E5C1}"/>
              </a:ext>
            </a:extLst>
          </p:cNvPr>
          <p:cNvSpPr txBox="1"/>
          <p:nvPr/>
        </p:nvSpPr>
        <p:spPr>
          <a:xfrm>
            <a:off x="1523999" y="1976284"/>
            <a:ext cx="9350477" cy="1200329"/>
          </a:xfrm>
          <a:prstGeom prst="rect">
            <a:avLst/>
          </a:prstGeom>
          <a:noFill/>
        </p:spPr>
        <p:txBody>
          <a:bodyPr wrap="square">
            <a:spAutoFit/>
          </a:bodyPr>
          <a:lstStyle/>
          <a:p>
            <a:r>
              <a:rPr lang="en-US" dirty="0" err="1"/>
              <a:t>তোমরা</a:t>
            </a:r>
            <a:r>
              <a:rPr lang="en-US" dirty="0"/>
              <a:t> </a:t>
            </a:r>
            <a:r>
              <a:rPr lang="en-US" dirty="0" err="1"/>
              <a:t>তাদের</a:t>
            </a:r>
            <a:r>
              <a:rPr lang="en-US" dirty="0"/>
              <a:t> </a:t>
            </a:r>
            <a:r>
              <a:rPr lang="en-US" dirty="0" err="1"/>
              <a:t>সাথে</a:t>
            </a:r>
            <a:r>
              <a:rPr lang="en-US" dirty="0"/>
              <a:t> </a:t>
            </a:r>
            <a:r>
              <a:rPr lang="en-US" dirty="0" err="1"/>
              <a:t>লড়াই</a:t>
            </a:r>
            <a:r>
              <a:rPr lang="en-US" dirty="0"/>
              <a:t> </a:t>
            </a:r>
            <a:r>
              <a:rPr lang="en-US" dirty="0" err="1"/>
              <a:t>কর</a:t>
            </a:r>
            <a:r>
              <a:rPr lang="en-US" dirty="0"/>
              <a:t>, </a:t>
            </a:r>
            <a:r>
              <a:rPr lang="en-US" dirty="0" err="1"/>
              <a:t>আল্লাহ</a:t>
            </a:r>
            <a:r>
              <a:rPr lang="en-US" dirty="0"/>
              <a:t> </a:t>
            </a:r>
            <a:r>
              <a:rPr lang="en-US" dirty="0" err="1"/>
              <a:t>তোমাদের</a:t>
            </a:r>
            <a:r>
              <a:rPr lang="en-US" dirty="0"/>
              <a:t> </a:t>
            </a:r>
            <a:r>
              <a:rPr lang="en-US" dirty="0" err="1"/>
              <a:t>হাতে</a:t>
            </a:r>
            <a:r>
              <a:rPr lang="en-US" dirty="0"/>
              <a:t> </a:t>
            </a:r>
            <a:r>
              <a:rPr lang="en-US" dirty="0" err="1"/>
              <a:t>তাদেরকে</a:t>
            </a:r>
            <a:r>
              <a:rPr lang="en-US" dirty="0"/>
              <a:t> </a:t>
            </a:r>
            <a:r>
              <a:rPr lang="en-US" dirty="0" err="1"/>
              <a:t>আযাব</a:t>
            </a:r>
            <a:r>
              <a:rPr lang="en-US" dirty="0"/>
              <a:t> </a:t>
            </a:r>
            <a:r>
              <a:rPr lang="en-US" dirty="0" err="1"/>
              <a:t>দেবেন</a:t>
            </a:r>
            <a:r>
              <a:rPr lang="en-US" dirty="0"/>
              <a:t> </a:t>
            </a:r>
            <a:r>
              <a:rPr lang="en-US" dirty="0" err="1"/>
              <a:t>এবং</a:t>
            </a:r>
            <a:r>
              <a:rPr lang="en-US" dirty="0"/>
              <a:t> </a:t>
            </a:r>
            <a:r>
              <a:rPr lang="en-US" dirty="0" err="1"/>
              <a:t>তাদেরকে</a:t>
            </a:r>
            <a:r>
              <a:rPr lang="en-US" dirty="0"/>
              <a:t> </a:t>
            </a:r>
            <a:r>
              <a:rPr lang="en-US" dirty="0" err="1"/>
              <a:t>অপদস্থ</a:t>
            </a:r>
            <a:r>
              <a:rPr lang="en-US" dirty="0"/>
              <a:t> </a:t>
            </a:r>
            <a:r>
              <a:rPr lang="en-US" dirty="0" err="1"/>
              <a:t>করবেন</a:t>
            </a:r>
            <a:r>
              <a:rPr lang="en-US" dirty="0"/>
              <a:t>, </a:t>
            </a:r>
            <a:r>
              <a:rPr lang="en-US" dirty="0" err="1"/>
              <a:t>আর</a:t>
            </a:r>
            <a:r>
              <a:rPr lang="en-US" dirty="0"/>
              <a:t> </a:t>
            </a:r>
            <a:r>
              <a:rPr lang="en-US" dirty="0" err="1"/>
              <a:t>তোমাদেরকে</a:t>
            </a:r>
            <a:r>
              <a:rPr lang="en-US" dirty="0"/>
              <a:t> </a:t>
            </a:r>
            <a:r>
              <a:rPr lang="en-US" dirty="0" err="1"/>
              <a:t>তাদের</a:t>
            </a:r>
            <a:r>
              <a:rPr lang="en-US" dirty="0"/>
              <a:t> </a:t>
            </a:r>
            <a:r>
              <a:rPr lang="en-US" dirty="0" err="1"/>
              <a:t>বিরুদ্ধে</a:t>
            </a:r>
            <a:r>
              <a:rPr lang="en-US" dirty="0"/>
              <a:t> </a:t>
            </a:r>
            <a:r>
              <a:rPr lang="en-US" dirty="0" err="1"/>
              <a:t>সাহায্য</a:t>
            </a:r>
            <a:r>
              <a:rPr lang="en-US" dirty="0"/>
              <a:t> </a:t>
            </a:r>
            <a:r>
              <a:rPr lang="en-US" dirty="0" err="1"/>
              <a:t>করবেন</a:t>
            </a:r>
            <a:r>
              <a:rPr lang="en-US" dirty="0"/>
              <a:t> </a:t>
            </a:r>
            <a:r>
              <a:rPr lang="en-US" dirty="0" err="1"/>
              <a:t>এবং</a:t>
            </a:r>
            <a:r>
              <a:rPr lang="en-US" dirty="0"/>
              <a:t> </a:t>
            </a:r>
            <a:r>
              <a:rPr lang="en-US" dirty="0" err="1"/>
              <a:t>মুমিন</a:t>
            </a:r>
            <a:r>
              <a:rPr lang="en-US" dirty="0"/>
              <a:t> </a:t>
            </a:r>
            <a:r>
              <a:rPr lang="en-US" dirty="0" err="1"/>
              <a:t>কওমের</a:t>
            </a:r>
            <a:r>
              <a:rPr lang="en-US" dirty="0"/>
              <a:t> </a:t>
            </a:r>
            <a:r>
              <a:rPr lang="en-US" dirty="0" err="1"/>
              <a:t>অন্তরসমূহকে</a:t>
            </a:r>
            <a:r>
              <a:rPr lang="en-US" dirty="0"/>
              <a:t> </a:t>
            </a:r>
            <a:r>
              <a:rPr lang="en-US" dirty="0" err="1"/>
              <a:t>চিন্তামুক্ত</a:t>
            </a:r>
            <a:r>
              <a:rPr lang="en-US" dirty="0"/>
              <a:t> </a:t>
            </a:r>
            <a:r>
              <a:rPr lang="en-US" dirty="0" err="1"/>
              <a:t>করবেন।At-Taubah</a:t>
            </a:r>
            <a:r>
              <a:rPr lang="en-US" dirty="0"/>
              <a:t> 9:14قَاتِلُوْهُمْ </a:t>
            </a:r>
            <a:r>
              <a:rPr lang="en-US" dirty="0" err="1"/>
              <a:t>يُعَذِّبْهُمُ</a:t>
            </a:r>
            <a:r>
              <a:rPr lang="en-US" dirty="0"/>
              <a:t> </a:t>
            </a:r>
            <a:r>
              <a:rPr lang="en-US" dirty="0" err="1"/>
              <a:t>اللّٰهُ</a:t>
            </a:r>
            <a:r>
              <a:rPr lang="en-US" dirty="0"/>
              <a:t> </a:t>
            </a:r>
            <a:r>
              <a:rPr lang="en-US" dirty="0" err="1"/>
              <a:t>بِاَيْدِيْكُمْ</a:t>
            </a:r>
            <a:r>
              <a:rPr lang="en-US" dirty="0"/>
              <a:t> </a:t>
            </a:r>
            <a:r>
              <a:rPr lang="en-US" dirty="0" err="1"/>
              <a:t>وَيُخْزِهِمْ</a:t>
            </a:r>
            <a:r>
              <a:rPr lang="en-US" dirty="0"/>
              <a:t> </a:t>
            </a:r>
            <a:r>
              <a:rPr lang="en-US" dirty="0" err="1"/>
              <a:t>وَيَنْصُرْكُمْ</a:t>
            </a:r>
            <a:r>
              <a:rPr lang="en-US" dirty="0"/>
              <a:t> </a:t>
            </a:r>
            <a:r>
              <a:rPr lang="en-US" dirty="0" err="1"/>
              <a:t>عَلَيْهِمْ</a:t>
            </a:r>
            <a:r>
              <a:rPr lang="en-US" dirty="0"/>
              <a:t> </a:t>
            </a:r>
            <a:r>
              <a:rPr lang="en-US" dirty="0" err="1"/>
              <a:t>وَيَشْفِ</a:t>
            </a:r>
            <a:r>
              <a:rPr lang="en-US" dirty="0"/>
              <a:t> </a:t>
            </a:r>
            <a:r>
              <a:rPr lang="en-US" dirty="0" err="1"/>
              <a:t>صُدُوْرَ</a:t>
            </a:r>
            <a:r>
              <a:rPr lang="en-US" dirty="0"/>
              <a:t> </a:t>
            </a:r>
            <a:r>
              <a:rPr lang="en-US" dirty="0" err="1"/>
              <a:t>قَوْمٍ</a:t>
            </a:r>
            <a:r>
              <a:rPr lang="en-US" dirty="0"/>
              <a:t> </a:t>
            </a:r>
            <a:r>
              <a:rPr lang="en-US" dirty="0" err="1"/>
              <a:t>مُّؤْمِنِيْنَ</a:t>
            </a:r>
            <a:endParaRPr lang="en-US" dirty="0"/>
          </a:p>
        </p:txBody>
      </p:sp>
    </p:spTree>
    <p:extLst>
      <p:ext uri="{BB962C8B-B14F-4D97-AF65-F5344CB8AC3E}">
        <p14:creationId xmlns:p14="http://schemas.microsoft.com/office/powerpoint/2010/main" val="1794610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43891" y="346587"/>
            <a:ext cx="6287812" cy="369332"/>
          </a:xfrm>
          <a:prstGeom prst="rect">
            <a:avLst/>
          </a:prstGeom>
        </p:spPr>
        <p:txBody>
          <a:bodyPr wrap="none">
            <a:spAutoFit/>
          </a:bodyPr>
          <a:lstStyle/>
          <a:p>
            <a:pPr algn="ctr"/>
            <a:r>
              <a:rPr lang="bn-IN" dirty="0"/>
              <a:t>১ম বিশ্ব</a:t>
            </a:r>
            <a:r>
              <a:rPr lang="en-US" dirty="0" err="1">
                <a:solidFill>
                  <a:srgbClr val="222222"/>
                </a:solidFill>
                <a:latin typeface="Google Sans"/>
              </a:rPr>
              <a:t>যুদ্ধের</a:t>
            </a:r>
            <a:r>
              <a:rPr lang="en-US" dirty="0">
                <a:solidFill>
                  <a:srgbClr val="222222"/>
                </a:solidFill>
                <a:latin typeface="Google Sans"/>
              </a:rPr>
              <a:t> </a:t>
            </a:r>
            <a:r>
              <a:rPr lang="en-US" dirty="0" err="1">
                <a:solidFill>
                  <a:srgbClr val="222222"/>
                </a:solidFill>
                <a:latin typeface="Google Sans"/>
              </a:rPr>
              <a:t>সময়কালঃ</a:t>
            </a:r>
            <a:r>
              <a:rPr lang="en-US" dirty="0">
                <a:solidFill>
                  <a:srgbClr val="222222"/>
                </a:solidFill>
                <a:latin typeface="Google Sans"/>
              </a:rPr>
              <a:t> July 28, 1914 – November 11, 1918</a:t>
            </a:r>
            <a:endParaRPr lang="en-US" dirty="0"/>
          </a:p>
        </p:txBody>
      </p:sp>
      <p:sp>
        <p:nvSpPr>
          <p:cNvPr id="3" name="Rectangle 2"/>
          <p:cNvSpPr/>
          <p:nvPr/>
        </p:nvSpPr>
        <p:spPr>
          <a:xfrm>
            <a:off x="1411081" y="1042047"/>
            <a:ext cx="10359439" cy="369332"/>
          </a:xfrm>
          <a:prstGeom prst="rect">
            <a:avLst/>
          </a:prstGeom>
        </p:spPr>
        <p:txBody>
          <a:bodyPr wrap="none">
            <a:spAutoFit/>
          </a:bodyPr>
          <a:lstStyle/>
          <a:p>
            <a:pPr algn="ctr"/>
            <a:r>
              <a:rPr lang="bn-IN" u="sng" dirty="0">
                <a:hlinkClick r:id="rId2" tooltip="United Kingdom"/>
              </a:rPr>
              <a:t>ইস্তাম্বুল </a:t>
            </a:r>
            <a:r>
              <a:rPr lang="en-US" u="sng" dirty="0">
                <a:hlinkClick r:id="rId2" tooltip="United Kingdom"/>
              </a:rPr>
              <a:t>British</a:t>
            </a:r>
            <a:r>
              <a:rPr lang="en-US" dirty="0"/>
              <a:t>, </a:t>
            </a:r>
            <a:r>
              <a:rPr lang="en-US" dirty="0">
                <a:hlinkClick r:id="rId3"/>
              </a:rPr>
              <a:t>French</a:t>
            </a:r>
            <a:r>
              <a:rPr lang="en-US" dirty="0"/>
              <a:t>, </a:t>
            </a:r>
            <a:r>
              <a:rPr lang="en-US" dirty="0">
                <a:hlinkClick r:id="rId4"/>
              </a:rPr>
              <a:t>Italian</a:t>
            </a:r>
            <a:r>
              <a:rPr lang="en-US" dirty="0"/>
              <a:t>, and </a:t>
            </a:r>
            <a:r>
              <a:rPr lang="en-US" dirty="0">
                <a:hlinkClick r:id="rId5" tooltip="Italy"/>
              </a:rPr>
              <a:t>Greek</a:t>
            </a:r>
            <a:r>
              <a:rPr lang="en-US" dirty="0"/>
              <a:t> forces</a:t>
            </a:r>
            <a:r>
              <a:rPr lang="bn-IN" dirty="0"/>
              <a:t> এর দখলে ছিলঃ </a:t>
            </a:r>
            <a:r>
              <a:rPr lang="en-US" dirty="0">
                <a:solidFill>
                  <a:srgbClr val="202122"/>
                </a:solidFill>
                <a:latin typeface="Arial" panose="020B0604020202020204" pitchFamily="34" charset="0"/>
              </a:rPr>
              <a:t>(November 13, 1918 – October 4, 1923)</a:t>
            </a:r>
            <a:endParaRPr lang="en-US"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65281" y="1750386"/>
            <a:ext cx="6667500" cy="4371975"/>
          </a:xfrm>
          <a:prstGeom prst="rect">
            <a:avLst/>
          </a:prstGeom>
        </p:spPr>
      </p:pic>
      <p:sp>
        <p:nvSpPr>
          <p:cNvPr id="5" name="TextBox 4"/>
          <p:cNvSpPr txBox="1"/>
          <p:nvPr/>
        </p:nvSpPr>
        <p:spPr>
          <a:xfrm>
            <a:off x="332389" y="6435610"/>
            <a:ext cx="11733284" cy="369332"/>
          </a:xfrm>
          <a:prstGeom prst="rect">
            <a:avLst/>
          </a:prstGeom>
          <a:noFill/>
        </p:spPr>
        <p:txBody>
          <a:bodyPr wrap="square" rtlCol="0">
            <a:spAutoFit/>
          </a:bodyPr>
          <a:lstStyle/>
          <a:p>
            <a:r>
              <a:rPr lang="en-US" dirty="0" err="1">
                <a:solidFill>
                  <a:srgbClr val="222222"/>
                </a:solidFill>
                <a:latin typeface="Google Sans"/>
              </a:rPr>
              <a:t>যুদ্ধের</a:t>
            </a:r>
            <a:r>
              <a:rPr lang="en-US" dirty="0">
                <a:solidFill>
                  <a:srgbClr val="222222"/>
                </a:solidFill>
                <a:latin typeface="Google Sans"/>
              </a:rPr>
              <a:t> </a:t>
            </a:r>
            <a:r>
              <a:rPr lang="bn-IN" dirty="0">
                <a:solidFill>
                  <a:srgbClr val="222222"/>
                </a:solidFill>
                <a:latin typeface="Google Sans"/>
              </a:rPr>
              <a:t> শেষে </a:t>
            </a:r>
            <a:r>
              <a:rPr lang="bn-IN" dirty="0"/>
              <a:t>আফগানিস্তান এবং ইরান ছাড়া সকল মুসলিম ভূখণ্ড </a:t>
            </a:r>
            <a:r>
              <a:rPr lang="en-US" u="sng" dirty="0">
                <a:hlinkClick r:id="rId2" tooltip="United Kingdom"/>
              </a:rPr>
              <a:t>British</a:t>
            </a:r>
            <a:r>
              <a:rPr lang="en-US" dirty="0"/>
              <a:t>, </a:t>
            </a:r>
            <a:r>
              <a:rPr lang="en-US" dirty="0">
                <a:hlinkClick r:id="rId3"/>
              </a:rPr>
              <a:t>French</a:t>
            </a:r>
            <a:r>
              <a:rPr lang="en-US" dirty="0"/>
              <a:t>, </a:t>
            </a:r>
            <a:r>
              <a:rPr lang="en-US" dirty="0">
                <a:hlinkClick r:id="rId4"/>
              </a:rPr>
              <a:t>Italian</a:t>
            </a:r>
            <a:r>
              <a:rPr lang="en-US" dirty="0"/>
              <a:t>, and </a:t>
            </a:r>
            <a:r>
              <a:rPr lang="en-US" dirty="0">
                <a:hlinkClick r:id="rId5" tooltip="Italy"/>
              </a:rPr>
              <a:t>Greek</a:t>
            </a:r>
            <a:r>
              <a:rPr lang="en-US" dirty="0"/>
              <a:t> forces</a:t>
            </a:r>
            <a:r>
              <a:rPr lang="bn-IN" dirty="0"/>
              <a:t> এর দখলে ছিল। </a:t>
            </a:r>
            <a:endParaRPr lang="en-US" dirty="0"/>
          </a:p>
        </p:txBody>
      </p:sp>
    </p:spTree>
    <p:extLst>
      <p:ext uri="{BB962C8B-B14F-4D97-AF65-F5344CB8AC3E}">
        <p14:creationId xmlns:p14="http://schemas.microsoft.com/office/powerpoint/2010/main" val="2483498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6473" y="98191"/>
            <a:ext cx="11790218" cy="1323439"/>
          </a:xfrm>
          <a:prstGeom prst="rect">
            <a:avLst/>
          </a:prstGeom>
        </p:spPr>
        <p:txBody>
          <a:bodyPr wrap="square">
            <a:spAutoFit/>
          </a:bodyPr>
          <a:lstStyle/>
          <a:p>
            <a:r>
              <a:rPr lang="ar-SA" sz="4000" b="1" dirty="0">
                <a:solidFill>
                  <a:srgbClr val="000000"/>
                </a:solidFill>
                <a:latin typeface="me_quran"/>
              </a:rPr>
              <a:t> سُبْحَانَ الَّذِي أَسْرَىٰ بِعَبْدِهِ لَيْلًا مِّنَ الْمَسْجِدِ الْحَرَامِ إِلَى الْمَسْجِدِ الْأَقْصَى الَّذِي بَارَكْنَا حَوْلَهُ</a:t>
            </a:r>
            <a:endParaRPr lang="en-US" sz="4000" b="1" dirty="0"/>
          </a:p>
        </p:txBody>
      </p:sp>
      <p:sp>
        <p:nvSpPr>
          <p:cNvPr id="3" name="Rectangle 2"/>
          <p:cNvSpPr/>
          <p:nvPr/>
        </p:nvSpPr>
        <p:spPr>
          <a:xfrm>
            <a:off x="344237" y="1421630"/>
            <a:ext cx="11852564" cy="646331"/>
          </a:xfrm>
          <a:prstGeom prst="rect">
            <a:avLst/>
          </a:prstGeom>
        </p:spPr>
        <p:txBody>
          <a:bodyPr wrap="square">
            <a:spAutoFit/>
          </a:bodyPr>
          <a:lstStyle/>
          <a:p>
            <a:r>
              <a:rPr lang="bn-IN" dirty="0">
                <a:solidFill>
                  <a:srgbClr val="000000"/>
                </a:solidFill>
                <a:latin typeface="Arial" panose="020B0604020202020204" pitchFamily="34" charset="0"/>
              </a:rPr>
              <a:t>পরম পবিত্র ও মহিমাময় সত্তা তিনি, যিনি স্বীয় বান্দাকে রাত্রি বেলায় ভ্রমণ করিয়েছিলেন মসজিদে হারাম থেকে মসজিদে আকসা পর্যন্ত-যার চার দিকে আমি পর্যাপ্ত বরকত দান করেছি</a:t>
            </a:r>
            <a:r>
              <a:rPr lang="en-US" dirty="0">
                <a:solidFill>
                  <a:srgbClr val="000000"/>
                </a:solidFill>
                <a:latin typeface="Arial" panose="020B0604020202020204" pitchFamily="34" charset="0"/>
              </a:rPr>
              <a:t>……….</a:t>
            </a:r>
            <a:r>
              <a:rPr lang="bn-IN" dirty="0">
                <a:solidFill>
                  <a:srgbClr val="000000"/>
                </a:solidFill>
                <a:latin typeface="Arial" panose="020B0604020202020204" pitchFamily="34" charset="0"/>
              </a:rPr>
              <a:t>সূরা আল ইসরা-১৭</a:t>
            </a:r>
            <a:r>
              <a:rPr lang="en-US" dirty="0">
                <a:solidFill>
                  <a:srgbClr val="000000"/>
                </a:solidFill>
                <a:latin typeface="Arial" panose="020B0604020202020204" pitchFamily="34" charset="0"/>
              </a:rPr>
              <a:t>:</a:t>
            </a:r>
            <a:r>
              <a:rPr lang="bn-IN" dirty="0">
                <a:solidFill>
                  <a:srgbClr val="000000"/>
                </a:solidFill>
                <a:latin typeface="Arial" panose="020B0604020202020204" pitchFamily="34" charset="0"/>
              </a:rPr>
              <a:t>১</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6432" y="2067961"/>
            <a:ext cx="6001750" cy="4773286"/>
          </a:xfrm>
          <a:prstGeom prst="rect">
            <a:avLst/>
          </a:prstGeom>
        </p:spPr>
      </p:pic>
    </p:spTree>
    <p:extLst>
      <p:ext uri="{BB962C8B-B14F-4D97-AF65-F5344CB8AC3E}">
        <p14:creationId xmlns:p14="http://schemas.microsoft.com/office/powerpoint/2010/main" val="937872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2129" y="837127"/>
            <a:ext cx="10058400" cy="5657850"/>
          </a:xfrm>
          <a:prstGeom prst="rect">
            <a:avLst/>
          </a:prstGeom>
        </p:spPr>
      </p:pic>
    </p:spTree>
    <p:extLst>
      <p:ext uri="{BB962C8B-B14F-4D97-AF65-F5344CB8AC3E}">
        <p14:creationId xmlns:p14="http://schemas.microsoft.com/office/powerpoint/2010/main" val="2995335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344997304"/>
              </p:ext>
            </p:extLst>
          </p:nvPr>
        </p:nvGraphicFramePr>
        <p:xfrm>
          <a:off x="127358" y="0"/>
          <a:ext cx="12064642" cy="2915016"/>
        </p:xfrm>
        <a:graphic>
          <a:graphicData uri="http://schemas.openxmlformats.org/drawingml/2006/table">
            <a:tbl>
              <a:tblPr firstRow="1" firstCol="1" bandRow="1">
                <a:tableStyleId>{5C22544A-7EE6-4342-B048-85BDC9FD1C3A}</a:tableStyleId>
              </a:tblPr>
              <a:tblGrid>
                <a:gridCol w="1787301">
                  <a:extLst>
                    <a:ext uri="{9D8B030D-6E8A-4147-A177-3AD203B41FA5}">
                      <a16:colId xmlns:a16="http://schemas.microsoft.com/office/drawing/2014/main" val="20000"/>
                    </a:ext>
                  </a:extLst>
                </a:gridCol>
                <a:gridCol w="2524259">
                  <a:extLst>
                    <a:ext uri="{9D8B030D-6E8A-4147-A177-3AD203B41FA5}">
                      <a16:colId xmlns:a16="http://schemas.microsoft.com/office/drawing/2014/main" val="20001"/>
                    </a:ext>
                  </a:extLst>
                </a:gridCol>
                <a:gridCol w="3322750">
                  <a:extLst>
                    <a:ext uri="{9D8B030D-6E8A-4147-A177-3AD203B41FA5}">
                      <a16:colId xmlns:a16="http://schemas.microsoft.com/office/drawing/2014/main" val="20002"/>
                    </a:ext>
                  </a:extLst>
                </a:gridCol>
                <a:gridCol w="4430332">
                  <a:extLst>
                    <a:ext uri="{9D8B030D-6E8A-4147-A177-3AD203B41FA5}">
                      <a16:colId xmlns:a16="http://schemas.microsoft.com/office/drawing/2014/main" val="20003"/>
                    </a:ext>
                  </a:extLst>
                </a:gridCol>
              </a:tblGrid>
              <a:tr h="1171977">
                <a:tc>
                  <a:txBody>
                    <a:bodyPr/>
                    <a:lstStyle/>
                    <a:p>
                      <a:pPr algn="ctr" rtl="0" fontAlgn="ctr"/>
                      <a:r>
                        <a:rPr lang="as-IN" sz="2000" b="1" u="none" strike="noStrike" dirty="0">
                          <a:solidFill>
                            <a:schemeClr val="tx1"/>
                          </a:solidFill>
                          <a:effectLst/>
                        </a:rPr>
                        <a:t>সাল</a:t>
                      </a:r>
                      <a:endParaRPr lang="as-IN" sz="2000" b="1" i="0" u="none" strike="noStrike" dirty="0">
                        <a:solidFill>
                          <a:schemeClr val="tx1"/>
                        </a:solidFill>
                        <a:effectLst/>
                        <a:latin typeface="Times New Roman" panose="02020603050405020304" pitchFamily="18"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2000" b="1" u="none" strike="noStrike">
                          <a:solidFill>
                            <a:schemeClr val="tx1"/>
                          </a:solidFill>
                          <a:effectLst/>
                        </a:rPr>
                        <a:t>প্যালেস্টাইন (২৮,১৬৫ বর্গ কিঃ)</a:t>
                      </a:r>
                      <a:endParaRPr lang="as-IN" sz="2000" b="1" i="0" u="none" strike="noStrike">
                        <a:solidFill>
                          <a:schemeClr val="tx1"/>
                        </a:solidFill>
                        <a:effectLst/>
                        <a:latin typeface="Times New Roman" panose="02020603050405020304" pitchFamily="18"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2000" b="1" u="none" strike="noStrike">
                          <a:solidFill>
                            <a:schemeClr val="tx1"/>
                          </a:solidFill>
                          <a:effectLst/>
                        </a:rPr>
                        <a:t>ইউরোপিয়ান/ ইসরাইল</a:t>
                      </a:r>
                      <a:endParaRPr lang="as-IN" sz="2000" b="1" i="0" u="none" strike="noStrike">
                        <a:solidFill>
                          <a:schemeClr val="tx1"/>
                        </a:solidFill>
                        <a:effectLst/>
                        <a:latin typeface="Times New Roman" panose="02020603050405020304" pitchFamily="18"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2000" b="1" u="none" strike="noStrike" dirty="0">
                          <a:solidFill>
                            <a:schemeClr val="tx1"/>
                          </a:solidFill>
                          <a:effectLst/>
                        </a:rPr>
                        <a:t>মন্তব্য </a:t>
                      </a:r>
                      <a:endParaRPr lang="as-IN" sz="2000" b="1" i="0" u="none" strike="noStrike" dirty="0">
                        <a:solidFill>
                          <a:schemeClr val="tx1"/>
                        </a:solidFill>
                        <a:effectLst/>
                        <a:latin typeface="Times New Roman" panose="02020603050405020304" pitchFamily="18"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669702">
                <a:tc>
                  <a:txBody>
                    <a:bodyPr/>
                    <a:lstStyle/>
                    <a:p>
                      <a:pPr algn="ctr" rtl="0" fontAlgn="ctr"/>
                      <a:r>
                        <a:rPr lang="as-IN" sz="1800" b="1" u="none" strike="noStrike">
                          <a:solidFill>
                            <a:schemeClr val="tx1"/>
                          </a:solidFill>
                          <a:effectLst/>
                        </a:rPr>
                        <a:t>১৯১৭</a:t>
                      </a:r>
                      <a:endParaRPr lang="as-IN" sz="1800" b="1" i="0" u="none" strike="noStrike">
                        <a:solidFill>
                          <a:schemeClr val="tx1"/>
                        </a:solidFill>
                        <a:effectLst/>
                        <a:latin typeface="Arial" panose="020B0604020202020204" pitchFamily="34"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1800" b="1" u="none" strike="noStrike">
                          <a:solidFill>
                            <a:schemeClr val="tx1"/>
                          </a:solidFill>
                          <a:effectLst/>
                        </a:rPr>
                        <a:t>১০০.০০%</a:t>
                      </a:r>
                      <a:endParaRPr lang="as-IN" sz="1800" b="1" i="0" u="none" strike="noStrike">
                        <a:solidFill>
                          <a:schemeClr val="tx1"/>
                        </a:solidFill>
                        <a:effectLst/>
                        <a:latin typeface="Arial" panose="020B0604020202020204" pitchFamily="34"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1800" b="1" u="none" strike="noStrike">
                          <a:solidFill>
                            <a:schemeClr val="tx1"/>
                          </a:solidFill>
                          <a:effectLst/>
                        </a:rPr>
                        <a:t>০.০০%</a:t>
                      </a:r>
                      <a:endParaRPr lang="as-IN" sz="1800" b="1" i="0" u="none" strike="noStrike">
                        <a:solidFill>
                          <a:schemeClr val="tx1"/>
                        </a:solidFill>
                        <a:effectLst/>
                        <a:latin typeface="Arial" panose="020B0604020202020204" pitchFamily="34"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1100" b="1" u="none" strike="noStrike">
                          <a:solidFill>
                            <a:schemeClr val="tx1"/>
                          </a:solidFill>
                          <a:effectLst/>
                        </a:rPr>
                        <a:t>(৩-৬% ইহুদির বসবাস)- </a:t>
                      </a:r>
                      <a:r>
                        <a:rPr lang="en-US" sz="1100" b="1" u="none" strike="noStrike">
                          <a:solidFill>
                            <a:schemeClr val="tx1"/>
                          </a:solidFill>
                          <a:effectLst/>
                        </a:rPr>
                        <a:t>Belfour Declaration</a:t>
                      </a:r>
                      <a:endParaRPr lang="en-US" sz="1100" b="1" i="0" u="none" strike="noStrike">
                        <a:solidFill>
                          <a:schemeClr val="tx1"/>
                        </a:solidFill>
                        <a:effectLst/>
                        <a:latin typeface="Times New Roman" panose="02020603050405020304" pitchFamily="18"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56280">
                <a:tc>
                  <a:txBody>
                    <a:bodyPr/>
                    <a:lstStyle/>
                    <a:p>
                      <a:pPr algn="ctr" rtl="0" fontAlgn="ctr"/>
                      <a:r>
                        <a:rPr lang="as-IN" sz="1800" b="1" u="none" strike="noStrike">
                          <a:solidFill>
                            <a:schemeClr val="tx1"/>
                          </a:solidFill>
                          <a:effectLst/>
                        </a:rPr>
                        <a:t>১৯৪৬</a:t>
                      </a:r>
                      <a:endParaRPr lang="as-IN" sz="1800" b="1" i="0" u="none" strike="noStrike">
                        <a:solidFill>
                          <a:schemeClr val="tx1"/>
                        </a:solidFill>
                        <a:effectLst/>
                        <a:latin typeface="Arial" panose="020B0604020202020204" pitchFamily="34"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1800" b="1" u="none" strike="noStrike">
                          <a:solidFill>
                            <a:schemeClr val="tx1"/>
                          </a:solidFill>
                          <a:effectLst/>
                        </a:rPr>
                        <a:t>৯৩.০০%</a:t>
                      </a:r>
                      <a:endParaRPr lang="as-IN" sz="1800" b="1" i="0" u="none" strike="noStrike">
                        <a:solidFill>
                          <a:schemeClr val="tx1"/>
                        </a:solidFill>
                        <a:effectLst/>
                        <a:latin typeface="Arial" panose="020B0604020202020204" pitchFamily="34"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1800" b="1" u="none" strike="noStrike">
                          <a:solidFill>
                            <a:schemeClr val="tx1"/>
                          </a:solidFill>
                          <a:effectLst/>
                        </a:rPr>
                        <a:t>৭.০০%</a:t>
                      </a:r>
                      <a:endParaRPr lang="as-IN" sz="1800" b="1" i="0" u="none" strike="noStrike">
                        <a:solidFill>
                          <a:schemeClr val="tx1"/>
                        </a:solidFill>
                        <a:effectLst/>
                        <a:latin typeface="Arial" panose="020B0604020202020204" pitchFamily="34"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b="1" u="none" strike="noStrike">
                          <a:solidFill>
                            <a:schemeClr val="tx1"/>
                          </a:solidFill>
                          <a:effectLst/>
                        </a:rPr>
                        <a:t> </a:t>
                      </a:r>
                      <a:endParaRPr lang="en-US" sz="1100" b="1" i="0" u="none" strike="noStrike">
                        <a:solidFill>
                          <a:schemeClr val="tx1"/>
                        </a:solidFill>
                        <a:effectLst/>
                        <a:latin typeface="Times New Roman" panose="02020603050405020304" pitchFamily="18"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17057">
                <a:tc>
                  <a:txBody>
                    <a:bodyPr/>
                    <a:lstStyle/>
                    <a:p>
                      <a:pPr algn="ctr" rtl="0" fontAlgn="ctr"/>
                      <a:r>
                        <a:rPr lang="as-IN" sz="1800" b="1" u="none" strike="noStrike">
                          <a:solidFill>
                            <a:schemeClr val="tx1"/>
                          </a:solidFill>
                          <a:effectLst/>
                        </a:rPr>
                        <a:t>১৯৪৭ (</a:t>
                      </a:r>
                      <a:r>
                        <a:rPr lang="en-US" sz="1800" b="1" u="none" strike="noStrike">
                          <a:solidFill>
                            <a:schemeClr val="tx1"/>
                          </a:solidFill>
                          <a:effectLst/>
                        </a:rPr>
                        <a:t>UN partition Plan)</a:t>
                      </a:r>
                      <a:endParaRPr lang="en-US" sz="1800" b="1" i="0" u="none" strike="noStrike">
                        <a:solidFill>
                          <a:schemeClr val="tx1"/>
                        </a:solidFill>
                        <a:effectLst/>
                        <a:latin typeface="Arial" panose="020B0604020202020204" pitchFamily="34"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2400" b="1" u="none" strike="noStrike">
                          <a:solidFill>
                            <a:schemeClr val="tx1"/>
                          </a:solidFill>
                          <a:effectLst/>
                        </a:rPr>
                        <a:t>৪৩.৫০%</a:t>
                      </a:r>
                      <a:endParaRPr lang="as-IN" sz="2400" b="1" i="0" u="none" strike="noStrike">
                        <a:solidFill>
                          <a:schemeClr val="tx1"/>
                        </a:solidFill>
                        <a:effectLst/>
                        <a:latin typeface="Arial" panose="020B0604020202020204" pitchFamily="34"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1800" b="1" u="none" strike="noStrike">
                          <a:solidFill>
                            <a:schemeClr val="tx1"/>
                          </a:solidFill>
                          <a:effectLst/>
                        </a:rPr>
                        <a:t>৫৬.৫০%</a:t>
                      </a:r>
                      <a:endParaRPr lang="as-IN" sz="1800" b="1" i="0" u="none" strike="noStrike">
                        <a:solidFill>
                          <a:schemeClr val="tx1"/>
                        </a:solidFill>
                        <a:effectLst/>
                        <a:latin typeface="Arial" panose="020B0604020202020204" pitchFamily="34"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b="1" u="none" strike="noStrike" dirty="0">
                          <a:solidFill>
                            <a:schemeClr val="tx1"/>
                          </a:solidFill>
                          <a:effectLst/>
                        </a:rPr>
                        <a:t>Jerusalem- UN control International zone.</a:t>
                      </a:r>
                      <a:endParaRPr lang="en-US" sz="1100" b="1" i="0" u="none" strike="noStrike" dirty="0">
                        <a:solidFill>
                          <a:schemeClr val="tx1"/>
                        </a:solidFill>
                        <a:effectLst/>
                        <a:latin typeface="Times New Roman" panose="02020603050405020304" pitchFamily="18" charset="0"/>
                      </a:endParaRPr>
                    </a:p>
                  </a:txBody>
                  <a:tcPr marL="7502" marR="7502" marT="75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50481"/>
          <a:stretch/>
        </p:blipFill>
        <p:spPr>
          <a:xfrm>
            <a:off x="5835333" y="2915016"/>
            <a:ext cx="2852195" cy="3942984"/>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6850" r="5506" b="7356"/>
          <a:stretch/>
        </p:blipFill>
        <p:spPr>
          <a:xfrm>
            <a:off x="3459472" y="2915016"/>
            <a:ext cx="2436674" cy="3942984"/>
          </a:xfrm>
          <a:prstGeom prst="rect">
            <a:avLst/>
          </a:prstGeom>
        </p:spPr>
      </p:pic>
    </p:spTree>
    <p:extLst>
      <p:ext uri="{BB962C8B-B14F-4D97-AF65-F5344CB8AC3E}">
        <p14:creationId xmlns:p14="http://schemas.microsoft.com/office/powerpoint/2010/main" val="63545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65919063"/>
              </p:ext>
            </p:extLst>
          </p:nvPr>
        </p:nvGraphicFramePr>
        <p:xfrm>
          <a:off x="0" y="0"/>
          <a:ext cx="12192000" cy="4579963"/>
        </p:xfrm>
        <a:graphic>
          <a:graphicData uri="http://schemas.openxmlformats.org/drawingml/2006/table">
            <a:tbl>
              <a:tblPr firstRow="1" firstCol="1" bandRow="1">
                <a:tableStyleId>{5C22544A-7EE6-4342-B048-85BDC9FD1C3A}</a:tableStyleId>
              </a:tblPr>
              <a:tblGrid>
                <a:gridCol w="1415207">
                  <a:extLst>
                    <a:ext uri="{9D8B030D-6E8A-4147-A177-3AD203B41FA5}">
                      <a16:colId xmlns:a16="http://schemas.microsoft.com/office/drawing/2014/main" val="20000"/>
                    </a:ext>
                  </a:extLst>
                </a:gridCol>
                <a:gridCol w="3171333">
                  <a:extLst>
                    <a:ext uri="{9D8B030D-6E8A-4147-A177-3AD203B41FA5}">
                      <a16:colId xmlns:a16="http://schemas.microsoft.com/office/drawing/2014/main" val="20001"/>
                    </a:ext>
                  </a:extLst>
                </a:gridCol>
                <a:gridCol w="1908541">
                  <a:extLst>
                    <a:ext uri="{9D8B030D-6E8A-4147-A177-3AD203B41FA5}">
                      <a16:colId xmlns:a16="http://schemas.microsoft.com/office/drawing/2014/main" val="20002"/>
                    </a:ext>
                  </a:extLst>
                </a:gridCol>
                <a:gridCol w="5696919">
                  <a:extLst>
                    <a:ext uri="{9D8B030D-6E8A-4147-A177-3AD203B41FA5}">
                      <a16:colId xmlns:a16="http://schemas.microsoft.com/office/drawing/2014/main" val="20003"/>
                    </a:ext>
                  </a:extLst>
                </a:gridCol>
              </a:tblGrid>
              <a:tr h="632064">
                <a:tc>
                  <a:txBody>
                    <a:bodyPr/>
                    <a:lstStyle/>
                    <a:p>
                      <a:pPr marL="0" marR="0" algn="ctr">
                        <a:lnSpc>
                          <a:spcPct val="107000"/>
                        </a:lnSpc>
                        <a:spcBef>
                          <a:spcPts val="0"/>
                        </a:spcBef>
                        <a:spcAft>
                          <a:spcPts val="0"/>
                        </a:spcAft>
                      </a:pPr>
                      <a:r>
                        <a:rPr lang="en-US" sz="1800" b="1" dirty="0" err="1">
                          <a:solidFill>
                            <a:schemeClr val="tx1"/>
                          </a:solidFill>
                          <a:effectLst/>
                          <a:latin typeface="Times New Roman" panose="02020603050405020304" pitchFamily="18" charset="0"/>
                          <a:cs typeface="Times New Roman" panose="02020603050405020304" pitchFamily="18" charset="0"/>
                        </a:rPr>
                        <a:t>সাল</a:t>
                      </a:r>
                      <a:endParaRPr lang="en-US" sz="1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800" b="1" dirty="0" err="1">
                          <a:solidFill>
                            <a:schemeClr val="tx1"/>
                          </a:solidFill>
                          <a:effectLst/>
                          <a:latin typeface="Times New Roman" panose="02020603050405020304" pitchFamily="18" charset="0"/>
                          <a:cs typeface="Times New Roman" panose="02020603050405020304" pitchFamily="18" charset="0"/>
                        </a:rPr>
                        <a:t>প্যালেস্টাইন</a:t>
                      </a:r>
                      <a:r>
                        <a:rPr lang="en-US" sz="1800" b="1" dirty="0">
                          <a:solidFill>
                            <a:schemeClr val="tx1"/>
                          </a:solidFill>
                          <a:effectLst/>
                          <a:latin typeface="Times New Roman" panose="02020603050405020304" pitchFamily="18" charset="0"/>
                          <a:cs typeface="Times New Roman" panose="02020603050405020304" pitchFamily="18" charset="0"/>
                        </a:rPr>
                        <a:t> </a:t>
                      </a:r>
                      <a:r>
                        <a:rPr lang="bn-IN" sz="1800" b="1" dirty="0">
                          <a:solidFill>
                            <a:schemeClr val="tx1"/>
                          </a:solidFill>
                          <a:effectLst/>
                          <a:latin typeface="Times New Roman" panose="02020603050405020304" pitchFamily="18" charset="0"/>
                          <a:cs typeface="Times New Roman" panose="02020603050405020304" pitchFamily="18" charset="0"/>
                        </a:rPr>
                        <a:t>(২৮,১৬৫</a:t>
                      </a:r>
                      <a:r>
                        <a:rPr lang="bn-IN" sz="1800" b="1" baseline="0" dirty="0">
                          <a:solidFill>
                            <a:schemeClr val="tx1"/>
                          </a:solidFill>
                          <a:effectLst/>
                          <a:latin typeface="Times New Roman" panose="02020603050405020304" pitchFamily="18" charset="0"/>
                          <a:cs typeface="Times New Roman" panose="02020603050405020304" pitchFamily="18" charset="0"/>
                        </a:rPr>
                        <a:t> বর্গ কিঃ)</a:t>
                      </a:r>
                      <a:endParaRPr lang="en-US" sz="1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800" b="1" baseline="0" dirty="0">
                          <a:solidFill>
                            <a:srgbClr val="FF0000"/>
                          </a:solidFill>
                          <a:effectLst/>
                          <a:latin typeface="Times New Roman" panose="02020603050405020304" pitchFamily="18" charset="0"/>
                          <a:cs typeface="Times New Roman" panose="02020603050405020304" pitchFamily="18" charset="0"/>
                        </a:rPr>
                        <a:t>ইউরোপিয়ান</a:t>
                      </a:r>
                      <a:r>
                        <a:rPr lang="bn-IN" sz="1800" b="1" baseline="0" dirty="0">
                          <a:solidFill>
                            <a:schemeClr val="tx1"/>
                          </a:solidFill>
                          <a:effectLst/>
                          <a:latin typeface="Times New Roman" panose="02020603050405020304" pitchFamily="18" charset="0"/>
                          <a:cs typeface="Times New Roman" panose="02020603050405020304" pitchFamily="18" charset="0"/>
                        </a:rPr>
                        <a:t>/ </a:t>
                      </a:r>
                      <a:r>
                        <a:rPr lang="en-US" sz="1800" b="1" dirty="0" err="1">
                          <a:solidFill>
                            <a:schemeClr val="tx1"/>
                          </a:solidFill>
                          <a:effectLst/>
                          <a:latin typeface="Times New Roman" panose="02020603050405020304" pitchFamily="18" charset="0"/>
                          <a:cs typeface="Times New Roman" panose="02020603050405020304" pitchFamily="18" charset="0"/>
                        </a:rPr>
                        <a:t>ইসরাইল</a:t>
                      </a:r>
                      <a:endParaRPr lang="en-US" sz="1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800" b="1" dirty="0" err="1">
                          <a:solidFill>
                            <a:schemeClr val="tx1"/>
                          </a:solidFill>
                          <a:effectLst/>
                          <a:latin typeface="Times New Roman" panose="02020603050405020304" pitchFamily="18" charset="0"/>
                          <a:cs typeface="Times New Roman" panose="02020603050405020304" pitchFamily="18" charset="0"/>
                        </a:rPr>
                        <a:t>মন্তব্য</a:t>
                      </a:r>
                      <a:r>
                        <a:rPr lang="en-US" sz="1800" b="1" dirty="0">
                          <a:solidFill>
                            <a:schemeClr val="tx1"/>
                          </a:solidFill>
                          <a:effectLst/>
                          <a:latin typeface="Times New Roman" panose="02020603050405020304" pitchFamily="18" charset="0"/>
                          <a:cs typeface="Times New Roman" panose="02020603050405020304" pitchFamily="18" charset="0"/>
                        </a:rPr>
                        <a:t> </a:t>
                      </a:r>
                      <a:endParaRPr lang="en-US" sz="1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20218">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১৯৪৮</a:t>
                      </a:r>
                    </a:p>
                    <a:p>
                      <a:pPr marL="0" marR="0" algn="ctr">
                        <a:lnSpc>
                          <a:spcPct val="107000"/>
                        </a:lnSpc>
                        <a:spcBef>
                          <a:spcPts val="0"/>
                        </a:spcBef>
                        <a:spcAft>
                          <a:spcPts val="0"/>
                        </a:spcAft>
                      </a:pPr>
                      <a:r>
                        <a:rPr lang="bn-IN" sz="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ইসরাইল</a:t>
                      </a:r>
                      <a:r>
                        <a:rPr lang="bn-IN" sz="12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রাষ্ট্রের জন্ম</a:t>
                      </a:r>
                      <a:endParaRPr lang="en-US" sz="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২২%</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৭৮%</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457200" algn="ctr">
                        <a:lnSpc>
                          <a:spcPct val="107000"/>
                        </a:lnSpc>
                        <a:spcBef>
                          <a:spcPts val="0"/>
                        </a:spcBef>
                        <a:spcAft>
                          <a:spcPts val="0"/>
                        </a:spcAft>
                      </a:pPr>
                      <a:r>
                        <a:rPr lang="bn-IN" sz="1200" b="1" dirty="0">
                          <a:solidFill>
                            <a:schemeClr val="tx1"/>
                          </a:solidFill>
                          <a:effectLst/>
                          <a:latin typeface="Times New Roman" panose="02020603050405020304" pitchFamily="18" charset="0"/>
                        </a:rPr>
                        <a:t>৭৫০,০০০ প্যালেস্টাইনিকে উচ্ছেদ করা হল। (১ম নাকবা)। </a:t>
                      </a:r>
                      <a:endParaRPr lang="en-US" sz="1200" b="1" dirty="0">
                        <a:solidFill>
                          <a:schemeClr val="tx1"/>
                        </a:solidFill>
                        <a:effectLst/>
                        <a:latin typeface="Times New Roman" panose="02020603050405020304" pitchFamily="18" charset="0"/>
                        <a:cs typeface="Times New Roman" panose="02020603050405020304" pitchFamily="18" charset="0"/>
                      </a:endParaRPr>
                    </a:p>
                    <a:p>
                      <a:pPr marL="0" marR="0" indent="457200" algn="ctr">
                        <a:lnSpc>
                          <a:spcPct val="107000"/>
                        </a:lnSpc>
                        <a:spcBef>
                          <a:spcPts val="0"/>
                        </a:spcBef>
                        <a:spcAft>
                          <a:spcPts val="0"/>
                        </a:spcAft>
                      </a:pPr>
                      <a:r>
                        <a:rPr lang="bn-IN" sz="1200" b="1" dirty="0">
                          <a:solidFill>
                            <a:schemeClr val="tx1"/>
                          </a:solidFill>
                          <a:effectLst/>
                          <a:latin typeface="Times New Roman" panose="02020603050405020304" pitchFamily="18" charset="0"/>
                        </a:rPr>
                        <a:t>পশ্চিম তীর-(৫,৬৫৫ </a:t>
                      </a:r>
                      <a:r>
                        <a:rPr lang="bn-IN" sz="1200" b="1" baseline="0" dirty="0">
                          <a:solidFill>
                            <a:schemeClr val="tx1"/>
                          </a:solidFill>
                          <a:effectLst/>
                          <a:latin typeface="Times New Roman" panose="02020603050405020304" pitchFamily="18" charset="0"/>
                          <a:cs typeface="Times New Roman" panose="02020603050405020304" pitchFamily="18" charset="0"/>
                        </a:rPr>
                        <a:t>বর্গ কিঃ</a:t>
                      </a:r>
                      <a:r>
                        <a:rPr lang="bn-IN" sz="1200" b="1" dirty="0">
                          <a:solidFill>
                            <a:schemeClr val="tx1"/>
                          </a:solidFill>
                          <a:effectLst/>
                          <a:latin typeface="Times New Roman" panose="02020603050405020304" pitchFamily="18" charset="0"/>
                        </a:rPr>
                        <a:t> ) আর গাজা-(৩৬৫ </a:t>
                      </a:r>
                      <a:r>
                        <a:rPr lang="bn-IN" sz="1200" b="1" baseline="0" dirty="0">
                          <a:solidFill>
                            <a:schemeClr val="tx1"/>
                          </a:solidFill>
                          <a:effectLst/>
                          <a:latin typeface="Times New Roman" panose="02020603050405020304" pitchFamily="18" charset="0"/>
                          <a:cs typeface="Times New Roman" panose="02020603050405020304" pitchFamily="18" charset="0"/>
                        </a:rPr>
                        <a:t>বর্গ )</a:t>
                      </a:r>
                      <a:r>
                        <a:rPr lang="bn-IN" sz="1200" b="1" dirty="0">
                          <a:solidFill>
                            <a:schemeClr val="tx1"/>
                          </a:solidFill>
                          <a:effectLst/>
                          <a:latin typeface="Times New Roman" panose="02020603050405020304" pitchFamily="18" charset="0"/>
                        </a:rPr>
                        <a:t>প্যালেস্টাইনিদের থাকলো।-৬,০২০ </a:t>
                      </a:r>
                      <a:r>
                        <a:rPr lang="bn-IN" sz="1200" b="1" baseline="0" dirty="0">
                          <a:solidFill>
                            <a:schemeClr val="tx1"/>
                          </a:solidFill>
                          <a:effectLst/>
                          <a:latin typeface="Times New Roman" panose="02020603050405020304" pitchFamily="18" charset="0"/>
                          <a:cs typeface="Times New Roman" panose="02020603050405020304" pitchFamily="18" charset="0"/>
                        </a:rPr>
                        <a:t>বর্গ কিঃ</a:t>
                      </a:r>
                      <a:r>
                        <a:rPr lang="bn-IN" sz="1200" b="1" dirty="0">
                          <a:solidFill>
                            <a:schemeClr val="tx1"/>
                          </a:solidFill>
                          <a:effectLst/>
                          <a:latin typeface="Times New Roman" panose="02020603050405020304" pitchFamily="18" charset="0"/>
                        </a:rPr>
                        <a:t> </a:t>
                      </a:r>
                      <a:endParaRPr lang="en-US" sz="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5615">
                <a:tc>
                  <a:txBody>
                    <a:bodyPr/>
                    <a:lstStyle/>
                    <a:p>
                      <a:pPr marL="0" marR="0" algn="ctr">
                        <a:lnSpc>
                          <a:spcPct val="107000"/>
                        </a:lnSpc>
                        <a:spcBef>
                          <a:spcPts val="0"/>
                        </a:spcBef>
                        <a:spcAft>
                          <a:spcPts val="0"/>
                        </a:spcAft>
                      </a:pPr>
                      <a:r>
                        <a:rPr lang="bn-IN" sz="1600" b="1">
                          <a:solidFill>
                            <a:schemeClr val="tx1"/>
                          </a:solidFill>
                          <a:effectLst/>
                          <a:latin typeface="Times New Roman" panose="02020603050405020304" pitchFamily="18" charset="0"/>
                        </a:rPr>
                        <a:t>১৯৬৭ </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০%</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১০০%</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200" b="1" dirty="0">
                          <a:solidFill>
                            <a:schemeClr val="tx1"/>
                          </a:solidFill>
                          <a:effectLst/>
                          <a:latin typeface="Times New Roman" panose="02020603050405020304" pitchFamily="18" charset="0"/>
                        </a:rPr>
                        <a:t>পশ্চিম তীর আর গাজাতে এসেও অবৈদ ভাবে দখল করা শুরু করল। তৈরি হল- </a:t>
                      </a:r>
                      <a:r>
                        <a:rPr lang="en-US" sz="1200" b="1" dirty="0">
                          <a:solidFill>
                            <a:schemeClr val="tx1"/>
                          </a:solidFill>
                          <a:effectLst/>
                          <a:latin typeface="Times New Roman" panose="02020603050405020304" pitchFamily="18" charset="0"/>
                          <a:cs typeface="Times New Roman" panose="02020603050405020304" pitchFamily="18" charset="0"/>
                        </a:rPr>
                        <a:t>PLO-</a:t>
                      </a:r>
                      <a:r>
                        <a:rPr lang="en-US" sz="1600" b="0" i="0" kern="1200" dirty="0">
                          <a:solidFill>
                            <a:schemeClr val="dk1"/>
                          </a:solidFill>
                          <a:effectLst/>
                          <a:latin typeface="+mn-lt"/>
                          <a:ea typeface="+mn-ea"/>
                          <a:cs typeface="+mn-cs"/>
                        </a:rPr>
                        <a:t>28 May 1964</a:t>
                      </a:r>
                      <a:endParaRPr lang="en-US" sz="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84404">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১৯৮৭</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হামাস এর জন্ম।</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 </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200" b="1" dirty="0">
                          <a:solidFill>
                            <a:schemeClr val="tx1"/>
                          </a:solidFill>
                          <a:effectLst/>
                          <a:latin typeface="Times New Roman" panose="02020603050405020304" pitchFamily="18" charset="0"/>
                        </a:rPr>
                        <a:t> </a:t>
                      </a:r>
                      <a:endParaRPr lang="en-US" sz="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38553">
                <a:tc>
                  <a:txBody>
                    <a:bodyPr/>
                    <a:lstStyle/>
                    <a:p>
                      <a:pPr marL="0" marR="0" algn="ctr">
                        <a:lnSpc>
                          <a:spcPct val="107000"/>
                        </a:lnSpc>
                        <a:spcBef>
                          <a:spcPts val="0"/>
                        </a:spcBef>
                        <a:spcAft>
                          <a:spcPts val="0"/>
                        </a:spcAft>
                      </a:pPr>
                      <a:r>
                        <a:rPr lang="bn-IN" sz="1600" b="1">
                          <a:solidFill>
                            <a:schemeClr val="tx1"/>
                          </a:solidFill>
                          <a:effectLst/>
                          <a:latin typeface="Times New Roman" panose="02020603050405020304" pitchFamily="18" charset="0"/>
                        </a:rPr>
                        <a:t>১৯৯৩ এবং ১৯৯৫</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OSLO Accords</a:t>
                      </a:r>
                      <a:r>
                        <a:rPr lang="bn-IN" sz="2000" b="1" dirty="0">
                          <a:solidFill>
                            <a:schemeClr val="tx1"/>
                          </a:solidFill>
                          <a:effectLst/>
                          <a:latin typeface="Times New Roman" panose="02020603050405020304" pitchFamily="18" charset="0"/>
                        </a:rPr>
                        <a:t> (</a:t>
                      </a:r>
                      <a:r>
                        <a:rPr lang="en-US" sz="1600" b="1" dirty="0">
                          <a:solidFill>
                            <a:schemeClr val="tx1"/>
                          </a:solidFill>
                          <a:effectLst/>
                          <a:latin typeface="Times New Roman" panose="02020603050405020304" pitchFamily="18" charset="0"/>
                          <a:cs typeface="Times New Roman" panose="02020603050405020304" pitchFamily="18" charset="0"/>
                        </a:rPr>
                        <a:t> Sign PLO and Israel)</a:t>
                      </a:r>
                      <a:endParaRPr lang="b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৩.৬১%</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 </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100" b="1" dirty="0">
                          <a:solidFill>
                            <a:schemeClr val="tx1"/>
                          </a:solidFill>
                          <a:effectLst/>
                          <a:latin typeface="Times New Roman" panose="02020603050405020304" pitchFamily="18" charset="0"/>
                        </a:rPr>
                        <a:t>পশ্চিম তীর</a:t>
                      </a:r>
                      <a:r>
                        <a:rPr lang="en-US" sz="1100" b="1" dirty="0" err="1">
                          <a:solidFill>
                            <a:schemeClr val="tx1"/>
                          </a:solidFill>
                          <a:effectLst/>
                          <a:latin typeface="Times New Roman" panose="02020603050405020304" pitchFamily="18" charset="0"/>
                          <a:cs typeface="Times New Roman" panose="02020603050405020304" pitchFamily="18" charset="0"/>
                        </a:rPr>
                        <a:t>কে</a:t>
                      </a:r>
                      <a:r>
                        <a:rPr lang="en-US" sz="1100" b="1" dirty="0">
                          <a:solidFill>
                            <a:schemeClr val="tx1"/>
                          </a:solidFill>
                          <a:effectLst/>
                          <a:latin typeface="Times New Roman" panose="02020603050405020304" pitchFamily="18" charset="0"/>
                          <a:cs typeface="Times New Roman" panose="02020603050405020304" pitchFamily="18" charset="0"/>
                        </a:rPr>
                        <a:t> ৩ </a:t>
                      </a:r>
                      <a:r>
                        <a:rPr lang="en-US" sz="1100" b="1" dirty="0" err="1">
                          <a:solidFill>
                            <a:schemeClr val="tx1"/>
                          </a:solidFill>
                          <a:effectLst/>
                          <a:latin typeface="Times New Roman" panose="02020603050405020304" pitchFamily="18" charset="0"/>
                          <a:cs typeface="Times New Roman" panose="02020603050405020304" pitchFamily="18" charset="0"/>
                        </a:rPr>
                        <a:t>ভাগে</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ভাগ</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করা</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হল</a:t>
                      </a:r>
                      <a:r>
                        <a:rPr lang="en-US" sz="1100" b="1" dirty="0">
                          <a:solidFill>
                            <a:schemeClr val="tx1"/>
                          </a:solidFill>
                          <a:effectLst/>
                          <a:latin typeface="Times New Roman" panose="02020603050405020304" pitchFamily="18" charset="0"/>
                          <a:cs typeface="Times New Roman" panose="02020603050405020304" pitchFamily="18" charset="0"/>
                        </a:rPr>
                        <a:t>। </a:t>
                      </a:r>
                    </a:p>
                    <a:p>
                      <a:pPr marL="342900" marR="0" lvl="0" indent="-342900" algn="ctr">
                        <a:lnSpc>
                          <a:spcPct val="107000"/>
                        </a:lnSpc>
                        <a:spcBef>
                          <a:spcPts val="0"/>
                        </a:spcBef>
                        <a:spcAft>
                          <a:spcPts val="0"/>
                        </a:spcAft>
                        <a:buFont typeface="+mj-lt"/>
                        <a:buAutoNum type="alphaUcPeriod"/>
                      </a:pPr>
                      <a:r>
                        <a:rPr lang="en-US" sz="1100" b="1" dirty="0">
                          <a:solidFill>
                            <a:schemeClr val="tx1"/>
                          </a:solidFill>
                          <a:effectLst/>
                          <a:latin typeface="Times New Roman" panose="02020603050405020304" pitchFamily="18" charset="0"/>
                          <a:cs typeface="Times New Roman" panose="02020603050405020304" pitchFamily="18" charset="0"/>
                        </a:rPr>
                        <a:t>১৮% </a:t>
                      </a:r>
                      <a:r>
                        <a:rPr lang="en-US" sz="1100" b="1" dirty="0" err="1">
                          <a:solidFill>
                            <a:schemeClr val="tx1"/>
                          </a:solidFill>
                          <a:effectLst/>
                          <a:latin typeface="Times New Roman" panose="02020603050405020304" pitchFamily="18" charset="0"/>
                          <a:cs typeface="Times New Roman" panose="02020603050405020304" pitchFamily="18" charset="0"/>
                        </a:rPr>
                        <a:t>প্যালেস্টাইন</a:t>
                      </a:r>
                      <a:r>
                        <a:rPr lang="en-US" sz="1100" b="1" dirty="0">
                          <a:solidFill>
                            <a:schemeClr val="tx1"/>
                          </a:solidFill>
                          <a:effectLst/>
                          <a:latin typeface="Times New Roman" panose="02020603050405020304" pitchFamily="18" charset="0"/>
                          <a:cs typeface="Times New Roman" panose="02020603050405020304" pitchFamily="18" charset="0"/>
                        </a:rPr>
                        <a:t>, </a:t>
                      </a:r>
                      <a:r>
                        <a:rPr lang="bn-IN" sz="1100" b="1" dirty="0">
                          <a:solidFill>
                            <a:schemeClr val="tx1"/>
                          </a:solidFill>
                          <a:effectLst/>
                          <a:latin typeface="Times New Roman" panose="02020603050405020304" pitchFamily="18" charset="0"/>
                          <a:cs typeface="Times New Roman" panose="02020603050405020304" pitchFamily="18" charset="0"/>
                        </a:rPr>
                        <a:t>-৩.৬১%</a:t>
                      </a:r>
                      <a:r>
                        <a:rPr lang="bn-IN" sz="1100" b="1" baseline="0" dirty="0">
                          <a:solidFill>
                            <a:schemeClr val="tx1"/>
                          </a:solidFill>
                          <a:effectLst/>
                          <a:latin typeface="Times New Roman" panose="02020603050405020304" pitchFamily="18" charset="0"/>
                          <a:cs typeface="Times New Roman" panose="02020603050405020304" pitchFamily="18" charset="0"/>
                        </a:rPr>
                        <a:t> =১০১৭.৯ বর্গ কিঃ</a:t>
                      </a:r>
                      <a:r>
                        <a:rPr lang="bn-IN" sz="1100" b="1" dirty="0">
                          <a:solidFill>
                            <a:schemeClr val="tx1"/>
                          </a:solidFill>
                          <a:effectLst/>
                          <a:latin typeface="Times New Roman" panose="02020603050405020304" pitchFamily="18" charset="0"/>
                        </a:rPr>
                        <a:t>। </a:t>
                      </a:r>
                      <a:r>
                        <a:rPr lang="bn-IN" sz="600" b="1" dirty="0">
                          <a:solidFill>
                            <a:schemeClr val="tx1"/>
                          </a:solidFill>
                          <a:effectLst/>
                          <a:latin typeface="Times New Roman" panose="02020603050405020304" pitchFamily="18" charset="0"/>
                        </a:rPr>
                        <a:t>ফেনী-৯২৮ বর্গ</a:t>
                      </a:r>
                      <a:r>
                        <a:rPr lang="bn-IN" sz="600" b="1" baseline="0" dirty="0">
                          <a:solidFill>
                            <a:schemeClr val="tx1"/>
                          </a:solidFill>
                          <a:effectLst/>
                          <a:latin typeface="Times New Roman" panose="02020603050405020304" pitchFamily="18" charset="0"/>
                        </a:rPr>
                        <a:t> কিমি।</a:t>
                      </a:r>
                      <a:endParaRPr lang="en-US" sz="1100" b="1" dirty="0">
                        <a:solidFill>
                          <a:schemeClr val="tx1"/>
                        </a:solidFill>
                        <a:effectLst/>
                        <a:latin typeface="Times New Roman" panose="02020603050405020304" pitchFamily="18" charset="0"/>
                        <a:cs typeface="Times New Roman" panose="02020603050405020304" pitchFamily="18" charset="0"/>
                      </a:endParaRPr>
                    </a:p>
                    <a:p>
                      <a:pPr marL="342900" marR="0" lvl="0" indent="-342900" algn="ctr">
                        <a:lnSpc>
                          <a:spcPct val="107000"/>
                        </a:lnSpc>
                        <a:spcBef>
                          <a:spcPts val="0"/>
                        </a:spcBef>
                        <a:spcAft>
                          <a:spcPts val="0"/>
                        </a:spcAft>
                        <a:buFont typeface="+mj-lt"/>
                        <a:buAutoNum type="alphaUcPeriod"/>
                      </a:pPr>
                      <a:r>
                        <a:rPr lang="en-US" sz="1100" b="1" dirty="0">
                          <a:solidFill>
                            <a:schemeClr val="tx1"/>
                          </a:solidFill>
                          <a:effectLst/>
                          <a:latin typeface="Times New Roman" panose="02020603050405020304" pitchFamily="18" charset="0"/>
                          <a:cs typeface="Times New Roman" panose="02020603050405020304" pitchFamily="18" charset="0"/>
                        </a:rPr>
                        <a:t>২২% </a:t>
                      </a:r>
                      <a:r>
                        <a:rPr lang="en-US" sz="1100" b="1" dirty="0" err="1">
                          <a:solidFill>
                            <a:schemeClr val="tx1"/>
                          </a:solidFill>
                          <a:effectLst/>
                          <a:latin typeface="Times New Roman" panose="02020603050405020304" pitchFamily="18" charset="0"/>
                          <a:cs typeface="Times New Roman" panose="02020603050405020304" pitchFamily="18" charset="0"/>
                        </a:rPr>
                        <a:t>ইসরাইল</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প্যালেস্টাইন</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এর</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যৌথ</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নিয়ন্ত্রনে</a:t>
                      </a:r>
                      <a:r>
                        <a:rPr lang="en-US" sz="1100" b="1" dirty="0">
                          <a:solidFill>
                            <a:schemeClr val="tx1"/>
                          </a:solidFill>
                          <a:effectLst/>
                          <a:latin typeface="Times New Roman" panose="02020603050405020304" pitchFamily="18" charset="0"/>
                          <a:cs typeface="Times New Roman" panose="02020603050405020304" pitchFamily="18" charset="0"/>
                        </a:rPr>
                        <a:t>,</a:t>
                      </a:r>
                      <a:r>
                        <a:rPr lang="bn-IN" sz="1100" b="1" dirty="0">
                          <a:solidFill>
                            <a:schemeClr val="tx1"/>
                          </a:solidFill>
                          <a:effectLst/>
                          <a:latin typeface="Times New Roman" panose="02020603050405020304" pitchFamily="18" charset="0"/>
                          <a:cs typeface="Times New Roman" panose="02020603050405020304" pitchFamily="18" charset="0"/>
                        </a:rPr>
                        <a:t>-৪.৪১%=১২৪৪.১</a:t>
                      </a:r>
                      <a:r>
                        <a:rPr lang="bn-IN" sz="1100" b="1" baseline="0" dirty="0">
                          <a:solidFill>
                            <a:schemeClr val="tx1"/>
                          </a:solidFill>
                          <a:effectLst/>
                          <a:latin typeface="Times New Roman" panose="02020603050405020304" pitchFamily="18" charset="0"/>
                          <a:cs typeface="Times New Roman" panose="02020603050405020304" pitchFamily="18" charset="0"/>
                        </a:rPr>
                        <a:t> </a:t>
                      </a:r>
                      <a:r>
                        <a:rPr lang="bn-IN" sz="1100" b="1" dirty="0">
                          <a:solidFill>
                            <a:schemeClr val="tx1"/>
                          </a:solidFill>
                          <a:effectLst/>
                          <a:latin typeface="Times New Roman" panose="02020603050405020304" pitchFamily="18" charset="0"/>
                          <a:cs typeface="Times New Roman" panose="02020603050405020304" pitchFamily="18" charset="0"/>
                        </a:rPr>
                        <a:t> </a:t>
                      </a:r>
                      <a:r>
                        <a:rPr lang="bn-IN" sz="1100" b="1" baseline="0" dirty="0">
                          <a:solidFill>
                            <a:schemeClr val="tx1"/>
                          </a:solidFill>
                          <a:effectLst/>
                          <a:latin typeface="Times New Roman" panose="02020603050405020304" pitchFamily="18" charset="0"/>
                          <a:cs typeface="Times New Roman" panose="02020603050405020304" pitchFamily="18" charset="0"/>
                        </a:rPr>
                        <a:t>বর্গ কিঃ</a:t>
                      </a:r>
                      <a:r>
                        <a:rPr lang="bn-IN" sz="1100" b="1" dirty="0">
                          <a:solidFill>
                            <a:schemeClr val="tx1"/>
                          </a:solidFill>
                          <a:effectLst/>
                          <a:latin typeface="Times New Roman" panose="02020603050405020304" pitchFamily="18" charset="0"/>
                        </a:rPr>
                        <a:t> </a:t>
                      </a:r>
                      <a:r>
                        <a:rPr lang="bn-IN" sz="1100" b="1" baseline="0" dirty="0">
                          <a:solidFill>
                            <a:schemeClr val="tx1"/>
                          </a:solidFill>
                          <a:effectLst/>
                          <a:latin typeface="Times New Roman" panose="02020603050405020304" pitchFamily="18" charset="0"/>
                          <a:cs typeface="Times New Roman" panose="02020603050405020304" pitchFamily="18" charset="0"/>
                        </a:rPr>
                        <a:t> </a:t>
                      </a:r>
                      <a:r>
                        <a:rPr lang="en-US" sz="1100" b="1" dirty="0">
                          <a:solidFill>
                            <a:schemeClr val="tx1"/>
                          </a:solidFill>
                          <a:effectLst/>
                          <a:latin typeface="Times New Roman" panose="02020603050405020304" pitchFamily="18" charset="0"/>
                          <a:cs typeface="Times New Roman" panose="02020603050405020304" pitchFamily="18" charset="0"/>
                        </a:rPr>
                        <a:t> </a:t>
                      </a:r>
                    </a:p>
                    <a:p>
                      <a:pPr marL="342900" marR="0" lvl="0" indent="-342900" algn="ctr">
                        <a:lnSpc>
                          <a:spcPct val="107000"/>
                        </a:lnSpc>
                        <a:spcBef>
                          <a:spcPts val="0"/>
                        </a:spcBef>
                        <a:spcAft>
                          <a:spcPts val="0"/>
                        </a:spcAft>
                        <a:buFont typeface="+mj-lt"/>
                        <a:buAutoNum type="alphaUcPeriod"/>
                      </a:pPr>
                      <a:r>
                        <a:rPr lang="bn-IN" sz="1100" b="1" dirty="0">
                          <a:solidFill>
                            <a:schemeClr val="tx1"/>
                          </a:solidFill>
                          <a:effectLst/>
                          <a:latin typeface="Times New Roman" panose="02020603050405020304" pitchFamily="18" charset="0"/>
                        </a:rPr>
                        <a:t>গাজা সহ </a:t>
                      </a:r>
                      <a:r>
                        <a:rPr lang="en-US" sz="1100" b="1" dirty="0">
                          <a:solidFill>
                            <a:schemeClr val="tx1"/>
                          </a:solidFill>
                          <a:effectLst/>
                          <a:latin typeface="Times New Roman" panose="02020603050405020304" pitchFamily="18" charset="0"/>
                          <a:cs typeface="Times New Roman" panose="02020603050405020304" pitchFamily="18" charset="0"/>
                        </a:rPr>
                        <a:t>৬০% </a:t>
                      </a:r>
                      <a:r>
                        <a:rPr lang="en-US" sz="1100" b="1" dirty="0" err="1">
                          <a:solidFill>
                            <a:schemeClr val="tx1"/>
                          </a:solidFill>
                          <a:effectLst/>
                          <a:latin typeface="Times New Roman" panose="02020603050405020304" pitchFamily="18" charset="0"/>
                          <a:cs typeface="Times New Roman" panose="02020603050405020304" pitchFamily="18" charset="0"/>
                        </a:rPr>
                        <a:t>ইসরাইল</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এর</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নিয়ন্ত্রনে</a:t>
                      </a:r>
                      <a:r>
                        <a:rPr lang="en-US" sz="1100" b="1" dirty="0">
                          <a:solidFill>
                            <a:schemeClr val="tx1"/>
                          </a:solidFill>
                          <a:effectLst/>
                          <a:latin typeface="Times New Roman" panose="02020603050405020304" pitchFamily="18" charset="0"/>
                          <a:cs typeface="Times New Roman" panose="02020603050405020304" pitchFamily="18" charset="0"/>
                        </a:rPr>
                        <a:t> </a:t>
                      </a:r>
                      <a:r>
                        <a:rPr lang="en-US" sz="1100" b="1" dirty="0" err="1">
                          <a:solidFill>
                            <a:schemeClr val="tx1"/>
                          </a:solidFill>
                          <a:effectLst/>
                          <a:latin typeface="Times New Roman" panose="02020603050405020304" pitchFamily="18" charset="0"/>
                          <a:cs typeface="Times New Roman" panose="02020603050405020304" pitchFamily="18" charset="0"/>
                        </a:rPr>
                        <a:t>থাকবে</a:t>
                      </a:r>
                      <a:r>
                        <a:rPr lang="en-US" sz="1100" b="1" dirty="0">
                          <a:solidFill>
                            <a:schemeClr val="tx1"/>
                          </a:solidFill>
                          <a:effectLst/>
                          <a:latin typeface="Times New Roman" panose="02020603050405020304" pitchFamily="18" charset="0"/>
                          <a:cs typeface="Times New Roman" panose="02020603050405020304" pitchFamily="18" charset="0"/>
                        </a:rPr>
                        <a:t>। </a:t>
                      </a:r>
                      <a:r>
                        <a:rPr lang="bn-IN" sz="1100" b="1" dirty="0">
                          <a:solidFill>
                            <a:schemeClr val="tx1"/>
                          </a:solidFill>
                          <a:effectLst/>
                          <a:latin typeface="Times New Roman" panose="02020603050405020304" pitchFamily="18" charset="0"/>
                          <a:cs typeface="Times New Roman" panose="02020603050405020304" pitchFamily="18" charset="0"/>
                        </a:rPr>
                        <a:t>-১২% </a:t>
                      </a:r>
                      <a:r>
                        <a:rPr lang="en-US" sz="1100" b="1" dirty="0">
                          <a:solidFill>
                            <a:schemeClr val="tx1"/>
                          </a:solidFill>
                          <a:effectLst/>
                          <a:latin typeface="Times New Roman" panose="02020603050405020304" pitchFamily="18" charset="0"/>
                          <a:cs typeface="Times New Roman" panose="02020603050405020304" pitchFamily="18" charset="0"/>
                        </a:rPr>
                        <a:t>(</a:t>
                      </a:r>
                      <a:r>
                        <a:rPr lang="bn-IN" sz="1100" b="1" dirty="0">
                          <a:solidFill>
                            <a:schemeClr val="tx1"/>
                          </a:solidFill>
                          <a:effectLst/>
                          <a:latin typeface="Times New Roman" panose="02020603050405020304" pitchFamily="18" charset="0"/>
                        </a:rPr>
                        <a:t>বেশিরভাগ পানি ও খনিজ এই এরিয়াতে। )</a:t>
                      </a:r>
                      <a:endParaRPr lang="en-US" sz="11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68808">
                <a:tc>
                  <a:txBody>
                    <a:bodyPr/>
                    <a:lstStyle/>
                    <a:p>
                      <a:pPr marL="0" marR="0" algn="ctr">
                        <a:lnSpc>
                          <a:spcPct val="107000"/>
                        </a:lnSpc>
                        <a:spcBef>
                          <a:spcPts val="0"/>
                        </a:spcBef>
                        <a:spcAft>
                          <a:spcPts val="0"/>
                        </a:spcAft>
                      </a:pPr>
                      <a:r>
                        <a:rPr lang="bn-IN" sz="1600" b="1">
                          <a:solidFill>
                            <a:schemeClr val="tx1"/>
                          </a:solidFill>
                          <a:effectLst/>
                          <a:latin typeface="Times New Roman" panose="02020603050405020304" pitchFamily="18" charset="0"/>
                        </a:rPr>
                        <a:t>২০০৫</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গাজার নিয়ন্ত্রন ছেড়ে দেয়।</a:t>
                      </a:r>
                    </a:p>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৩.৬১</a:t>
                      </a:r>
                      <a:r>
                        <a:rPr lang="bn-IN" sz="16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%+১.২৯%= ৪.৯% </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 </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200" b="1" dirty="0">
                          <a:solidFill>
                            <a:schemeClr val="tx1"/>
                          </a:solidFill>
                          <a:effectLst/>
                          <a:latin typeface="Times New Roman" panose="02020603050405020304" pitchFamily="18" charset="0"/>
                        </a:rPr>
                        <a:t>পশ্চিম তীরে  অবৈধ ভাবে দখল চলতে আছে। গাজাকে করে রাখছে অবরুদ্ধ।  </a:t>
                      </a:r>
                      <a:endParaRPr lang="en-US" sz="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926963">
                <a:tc>
                  <a:txBody>
                    <a:bodyPr/>
                    <a:lstStyle/>
                    <a:p>
                      <a:pPr marL="0" marR="0" algn="ctr">
                        <a:lnSpc>
                          <a:spcPct val="107000"/>
                        </a:lnSpc>
                        <a:spcBef>
                          <a:spcPts val="0"/>
                        </a:spcBef>
                        <a:spcAft>
                          <a:spcPts val="0"/>
                        </a:spcAft>
                      </a:pPr>
                      <a:r>
                        <a:rPr lang="bn-IN" sz="1600" b="1">
                          <a:solidFill>
                            <a:schemeClr val="tx1"/>
                          </a:solidFill>
                          <a:effectLst/>
                          <a:latin typeface="Times New Roman" panose="02020603050405020304" pitchFamily="18" charset="0"/>
                        </a:rPr>
                        <a:t>২০০৫ </a:t>
                      </a:r>
                      <a:r>
                        <a:rPr lang="en-US" sz="1600" b="1">
                          <a:solidFill>
                            <a:schemeClr val="tx1"/>
                          </a:solidFill>
                          <a:effectLst/>
                          <a:latin typeface="Times New Roman" panose="02020603050405020304" pitchFamily="18" charset="0"/>
                          <a:cs typeface="Times New Roman" panose="02020603050405020304" pitchFamily="18" charset="0"/>
                        </a:rPr>
                        <a:t>to </a:t>
                      </a:r>
                      <a:r>
                        <a:rPr lang="bn-IN" sz="1600" b="1">
                          <a:solidFill>
                            <a:schemeClr val="tx1"/>
                          </a:solidFill>
                          <a:effectLst/>
                          <a:latin typeface="Times New Roman" panose="02020603050405020304" pitchFamily="18" charset="0"/>
                        </a:rPr>
                        <a:t>২০২১</a:t>
                      </a:r>
                      <a:endParaRPr lang="en-US" sz="1600" b="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bn-IN" sz="16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৪.৯%</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bn-IN" sz="1600" b="1" dirty="0">
                          <a:solidFill>
                            <a:schemeClr val="tx1"/>
                          </a:solidFill>
                          <a:effectLst/>
                          <a:latin typeface="Times New Roman" panose="02020603050405020304" pitchFamily="18" charset="0"/>
                        </a:rPr>
                        <a:t>৯৬.১৫% </a:t>
                      </a:r>
                      <a:endParaRPr lang="en-US"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200" b="1" dirty="0">
                          <a:solidFill>
                            <a:schemeClr val="tx1"/>
                          </a:solidFill>
                          <a:effectLst/>
                          <a:latin typeface="Times New Roman" panose="02020603050405020304" pitchFamily="18" charset="0"/>
                          <a:cs typeface="Times New Roman" panose="02020603050405020304" pitchFamily="18" charset="0"/>
                        </a:rPr>
                        <a:t>Gaza Strip (Hamas Control) -1.29%=565km2 (</a:t>
                      </a:r>
                      <a:r>
                        <a:rPr lang="en-US" sz="1200" b="1" dirty="0" err="1">
                          <a:solidFill>
                            <a:schemeClr val="tx1"/>
                          </a:solidFill>
                          <a:effectLst/>
                          <a:latin typeface="Times New Roman" panose="02020603050405020304" pitchFamily="18" charset="0"/>
                          <a:cs typeface="Times New Roman" panose="02020603050405020304" pitchFamily="18" charset="0"/>
                        </a:rPr>
                        <a:t>appro</a:t>
                      </a:r>
                      <a:r>
                        <a:rPr lang="en-US" sz="1200" b="1" dirty="0">
                          <a:solidFill>
                            <a:schemeClr val="tx1"/>
                          </a:solidFill>
                          <a:effectLst/>
                          <a:latin typeface="Times New Roman" panose="02020603050405020304" pitchFamily="18" charset="0"/>
                          <a:cs typeface="Times New Roman" panose="02020603050405020304" pitchFamily="18" charset="0"/>
                        </a:rPr>
                        <a:t>.)</a:t>
                      </a:r>
                    </a:p>
                    <a:p>
                      <a:pPr marL="0" marR="0" algn="ctr">
                        <a:lnSpc>
                          <a:spcPct val="107000"/>
                        </a:lnSpc>
                        <a:spcBef>
                          <a:spcPts val="0"/>
                        </a:spcBef>
                        <a:spcAft>
                          <a:spcPts val="0"/>
                        </a:spcAft>
                      </a:pPr>
                      <a:r>
                        <a:rPr lang="en-US" sz="1200" b="1" dirty="0">
                          <a:solidFill>
                            <a:schemeClr val="tx1"/>
                          </a:solidFill>
                          <a:effectLst/>
                          <a:latin typeface="Times New Roman" panose="02020603050405020304" pitchFamily="18" charset="0"/>
                          <a:cs typeface="Times New Roman" panose="02020603050405020304" pitchFamily="18" charset="0"/>
                        </a:rPr>
                        <a:t>West bank (PLO Control-3.61%=1017.9 Km2 (</a:t>
                      </a:r>
                      <a:r>
                        <a:rPr lang="en-US" sz="1200" b="1" dirty="0" err="1">
                          <a:solidFill>
                            <a:schemeClr val="tx1"/>
                          </a:solidFill>
                          <a:effectLst/>
                          <a:latin typeface="Times New Roman" panose="02020603050405020304" pitchFamily="18" charset="0"/>
                          <a:cs typeface="Times New Roman" panose="02020603050405020304" pitchFamily="18" charset="0"/>
                        </a:rPr>
                        <a:t>appro</a:t>
                      </a:r>
                      <a:r>
                        <a:rPr lang="en-US" sz="1200" b="1" dirty="0">
                          <a:solidFill>
                            <a:schemeClr val="tx1"/>
                          </a:solidFill>
                          <a:effectLst/>
                          <a:latin typeface="Times New Roman" panose="02020603050405020304" pitchFamily="18" charset="0"/>
                          <a:cs typeface="Times New Roman" panose="02020603050405020304" pitchFamily="18" charset="0"/>
                        </a:rPr>
                        <a:t>.)</a:t>
                      </a:r>
                    </a:p>
                    <a:p>
                      <a:pPr marL="0" marR="0" algn="ctr">
                        <a:lnSpc>
                          <a:spcPct val="107000"/>
                        </a:lnSpc>
                        <a:spcBef>
                          <a:spcPts val="0"/>
                        </a:spcBef>
                        <a:spcAft>
                          <a:spcPts val="0"/>
                        </a:spcAft>
                      </a:pPr>
                      <a:r>
                        <a:rPr lang="en-US" sz="1200" b="1" dirty="0">
                          <a:solidFill>
                            <a:schemeClr val="tx1"/>
                          </a:solidFill>
                          <a:effectLst/>
                          <a:latin typeface="Times New Roman" panose="02020603050405020304" pitchFamily="18" charset="0"/>
                          <a:cs typeface="Times New Roman" panose="02020603050405020304" pitchFamily="18" charset="0"/>
                        </a:rPr>
                        <a:t>Total-4.9% = 1382.9km2(</a:t>
                      </a:r>
                      <a:r>
                        <a:rPr lang="en-US" sz="1200" b="1" dirty="0" err="1">
                          <a:solidFill>
                            <a:schemeClr val="tx1"/>
                          </a:solidFill>
                          <a:effectLst/>
                          <a:latin typeface="Times New Roman" panose="02020603050405020304" pitchFamily="18" charset="0"/>
                          <a:cs typeface="Times New Roman" panose="02020603050405020304" pitchFamily="18" charset="0"/>
                        </a:rPr>
                        <a:t>appro</a:t>
                      </a:r>
                      <a:r>
                        <a:rPr lang="en-US" sz="1200" b="1" dirty="0">
                          <a:solidFill>
                            <a:schemeClr val="tx1"/>
                          </a:solidFill>
                          <a:effectLst/>
                          <a:latin typeface="Times New Roman" panose="02020603050405020304" pitchFamily="18" charset="0"/>
                          <a:cs typeface="Times New Roman" panose="02020603050405020304" pitchFamily="18" charset="0"/>
                        </a:rPr>
                        <a:t>.)</a:t>
                      </a:r>
                    </a:p>
                    <a:p>
                      <a:pPr marL="0" marR="0" algn="ctr">
                        <a:lnSpc>
                          <a:spcPct val="107000"/>
                        </a:lnSpc>
                        <a:spcBef>
                          <a:spcPts val="0"/>
                        </a:spcBef>
                        <a:spcAft>
                          <a:spcPts val="0"/>
                        </a:spcAft>
                      </a:pPr>
                      <a:r>
                        <a:rPr lang="en-US" sz="1200" b="1" dirty="0">
                          <a:solidFill>
                            <a:schemeClr val="tx1"/>
                          </a:solidFill>
                          <a:effectLst/>
                          <a:latin typeface="Times New Roman" panose="02020603050405020304" pitchFamily="18" charset="0"/>
                          <a:cs typeface="Times New Roman" panose="02020603050405020304" pitchFamily="18" charset="0"/>
                        </a:rPr>
                        <a:t>(PLO and Israel joint control-4.4% = 1244km2)</a:t>
                      </a:r>
                    </a:p>
                  </a:txBody>
                  <a:tcPr marL="43777" marR="43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1484" y="4336782"/>
            <a:ext cx="3682955" cy="2521218"/>
          </a:xfrm>
          <a:prstGeom prst="rect">
            <a:avLst/>
          </a:prstGeom>
        </p:spPr>
      </p:pic>
    </p:spTree>
    <p:extLst>
      <p:ext uri="{BB962C8B-B14F-4D97-AF65-F5344CB8AC3E}">
        <p14:creationId xmlns:p14="http://schemas.microsoft.com/office/powerpoint/2010/main" val="2968858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2094689"/>
            <a:ext cx="12192000" cy="4763311"/>
          </a:xfrm>
          <a:prstGeom prst="rect">
            <a:avLst/>
          </a:prstGeom>
        </p:spPr>
      </p:pic>
      <p:pic>
        <p:nvPicPr>
          <p:cNvPr id="7" name="Picture 6"/>
          <p:cNvPicPr>
            <a:picLocks noChangeAspect="1"/>
          </p:cNvPicPr>
          <p:nvPr/>
        </p:nvPicPr>
        <p:blipFill>
          <a:blip r:embed="rId3"/>
          <a:stretch>
            <a:fillRect/>
          </a:stretch>
        </p:blipFill>
        <p:spPr>
          <a:xfrm>
            <a:off x="2477780" y="0"/>
            <a:ext cx="7946776" cy="2094099"/>
          </a:xfrm>
          <a:prstGeom prst="rect">
            <a:avLst/>
          </a:prstGeom>
        </p:spPr>
      </p:pic>
    </p:spTree>
    <p:extLst>
      <p:ext uri="{BB962C8B-B14F-4D97-AF65-F5344CB8AC3E}">
        <p14:creationId xmlns:p14="http://schemas.microsoft.com/office/powerpoint/2010/main" val="263767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68" y="153211"/>
            <a:ext cx="12179032" cy="373692"/>
          </a:xfrm>
          <a:prstGeom prst="rect">
            <a:avLst/>
          </a:prstGeom>
        </p:spPr>
        <p:txBody>
          <a:bodyPr wrap="square">
            <a:spAutoFit/>
          </a:bodyPr>
          <a:lstStyle/>
          <a:p>
            <a:pPr>
              <a:lnSpc>
                <a:spcPct val="107000"/>
              </a:lnSpc>
              <a:spcAft>
                <a:spcPts val="800"/>
              </a:spcAft>
            </a:pPr>
            <a:r>
              <a:rPr lang="en-US" b="1" dirty="0" err="1">
                <a:solidFill>
                  <a:srgbClr val="222222"/>
                </a:solidFill>
                <a:latin typeface="Nirmala UI" panose="020B0502040204020203" pitchFamily="34" charset="0"/>
                <a:ea typeface="Calibri" panose="020F0502020204030204" pitchFamily="34" charset="0"/>
                <a:cs typeface="Arial" panose="020B0604020202020204" pitchFamily="34" charset="0"/>
              </a:rPr>
              <a:t>ইহুদীরাষ্ট্র</a:t>
            </a:r>
            <a:r>
              <a:rPr lang="en-US" b="1" dirty="0">
                <a:solidFill>
                  <a:srgbClr val="222222"/>
                </a:solidFill>
                <a:latin typeface="Nirmala UI" panose="020B0502040204020203" pitchFamily="34" charset="0"/>
                <a:ea typeface="Calibri" panose="020F0502020204030204" pitchFamily="34" charset="0"/>
                <a:cs typeface="Arial" panose="020B0604020202020204" pitchFamily="34" charset="0"/>
              </a:rPr>
              <a:t> </a:t>
            </a:r>
            <a:r>
              <a:rPr lang="en-US" b="1" dirty="0" err="1">
                <a:solidFill>
                  <a:srgbClr val="222222"/>
                </a:solidFill>
                <a:latin typeface="Nirmala UI" panose="020B0502040204020203" pitchFamily="34" charset="0"/>
                <a:ea typeface="Calibri" panose="020F0502020204030204" pitchFamily="34" charset="0"/>
                <a:cs typeface="Arial" panose="020B0604020202020204" pitchFamily="34" charset="0"/>
              </a:rPr>
              <a:t>পন্থী</a:t>
            </a:r>
            <a:r>
              <a:rPr lang="bn-IN" b="1" dirty="0">
                <a:solidFill>
                  <a:srgbClr val="222222"/>
                </a:solidFill>
                <a:latin typeface="Nirmala UI" panose="020B0502040204020203" pitchFamily="34" charset="0"/>
                <a:ea typeface="Calibri" panose="020F0502020204030204" pitchFamily="34" charset="0"/>
                <a:cs typeface="Arial" panose="020B0604020202020204" pitchFamily="34" charset="0"/>
              </a:rPr>
              <a:t> অথবা জায়োনিস্ট দের সম্পর্কে ৫ টি প্রস্ন আমাদের ধর্ম বর্ণ নির্বিশেষে সকলের জানা উচিত-</a:t>
            </a:r>
            <a:endParaRPr lang="en-US" sz="2000" b="1" dirty="0">
              <a:latin typeface="Calibri" panose="020F0502020204030204" pitchFamily="34" charset="0"/>
              <a:ea typeface="Calibri" panose="020F0502020204030204" pitchFamily="34" charset="0"/>
              <a:cs typeface="Arial" panose="020B0604020202020204" pitchFamily="34" charset="0"/>
            </a:endParaRPr>
          </a:p>
        </p:txBody>
      </p:sp>
      <p:sp>
        <p:nvSpPr>
          <p:cNvPr id="16" name="Rectangle 15"/>
          <p:cNvSpPr/>
          <p:nvPr/>
        </p:nvSpPr>
        <p:spPr>
          <a:xfrm>
            <a:off x="0" y="960741"/>
            <a:ext cx="11590986" cy="685059"/>
          </a:xfrm>
          <a:prstGeom prst="rect">
            <a:avLst/>
          </a:prstGeom>
        </p:spPr>
        <p:txBody>
          <a:bodyPr wrap="square">
            <a:spAutoFit/>
          </a:bodyPr>
          <a:lstStyle/>
          <a:p>
            <a:pPr>
              <a:lnSpc>
                <a:spcPct val="107000"/>
              </a:lnSpc>
              <a:spcAft>
                <a:spcPts val="800"/>
              </a:spcAft>
            </a:pPr>
            <a:r>
              <a:rPr lang="bn-IN" dirty="0">
                <a:solidFill>
                  <a:srgbClr val="FF0000"/>
                </a:solidFill>
                <a:latin typeface="Calibri" panose="020F0502020204030204" pitchFamily="34" charset="0"/>
                <a:ea typeface="Calibri" panose="020F0502020204030204" pitchFamily="34" charset="0"/>
                <a:cs typeface="Nirmala UI" panose="020B0502040204020203" pitchFamily="34" charset="0"/>
              </a:rPr>
              <a:t>১। ব্রিটিশদের এই অধিকার </a:t>
            </a:r>
            <a:r>
              <a:rPr lang="en-US" dirty="0" err="1">
                <a:solidFill>
                  <a:srgbClr val="FF0000"/>
                </a:solidFill>
                <a:latin typeface="Nirmala UI" panose="020B0502040204020203" pitchFamily="34" charset="0"/>
                <a:ea typeface="Calibri" panose="020F0502020204030204" pitchFamily="34" charset="0"/>
                <a:cs typeface="Arial" panose="020B0604020202020204" pitchFamily="34" charset="0"/>
              </a:rPr>
              <a:t>কোথায়</a:t>
            </a:r>
            <a:r>
              <a:rPr lang="en-US" dirty="0">
                <a:solidFill>
                  <a:srgbClr val="FF0000"/>
                </a:solidFill>
                <a:latin typeface="Nirmala UI" panose="020B0502040204020203" pitchFamily="34" charset="0"/>
                <a:ea typeface="Calibri" panose="020F0502020204030204" pitchFamily="34" charset="0"/>
                <a:cs typeface="Arial" panose="020B0604020202020204" pitchFamily="34" charset="0"/>
              </a:rPr>
              <a:t> </a:t>
            </a:r>
            <a:r>
              <a:rPr lang="en-US" dirty="0" err="1">
                <a:solidFill>
                  <a:srgbClr val="FF0000"/>
                </a:solidFill>
                <a:latin typeface="Nirmala UI" panose="020B0502040204020203" pitchFamily="34" charset="0"/>
                <a:ea typeface="Calibri" panose="020F0502020204030204" pitchFamily="34" charset="0"/>
                <a:cs typeface="Arial" panose="020B0604020202020204" pitchFamily="34" charset="0"/>
              </a:rPr>
              <a:t>থেকে</a:t>
            </a:r>
            <a:r>
              <a:rPr lang="en-US" dirty="0">
                <a:solidFill>
                  <a:srgbClr val="FF0000"/>
                </a:solidFill>
                <a:latin typeface="Nirmala UI" panose="020B0502040204020203" pitchFamily="34" charset="0"/>
                <a:ea typeface="Calibri" panose="020F0502020204030204" pitchFamily="34" charset="0"/>
                <a:cs typeface="Arial" panose="020B0604020202020204" pitchFamily="34" charset="0"/>
              </a:rPr>
              <a:t> </a:t>
            </a:r>
            <a:r>
              <a:rPr lang="en-US" dirty="0" err="1">
                <a:solidFill>
                  <a:srgbClr val="FF0000"/>
                </a:solidFill>
                <a:latin typeface="Nirmala UI" panose="020B0502040204020203" pitchFamily="34" charset="0"/>
                <a:ea typeface="Calibri" panose="020F0502020204030204" pitchFamily="34" charset="0"/>
                <a:cs typeface="Arial" panose="020B0604020202020204" pitchFamily="34" charset="0"/>
              </a:rPr>
              <a:t>পাইছিল</a:t>
            </a:r>
            <a:r>
              <a:rPr lang="en-US" dirty="0">
                <a:solidFill>
                  <a:srgbClr val="FF0000"/>
                </a:solidFill>
                <a:latin typeface="Nirmala UI" panose="020B0502040204020203" pitchFamily="34" charset="0"/>
                <a:ea typeface="Calibri" panose="020F0502020204030204" pitchFamily="34" charset="0"/>
                <a:cs typeface="Arial" panose="020B0604020202020204" pitchFamily="34" charset="0"/>
              </a:rPr>
              <a:t> </a:t>
            </a:r>
            <a:r>
              <a:rPr lang="en-US" dirty="0" err="1">
                <a:solidFill>
                  <a:srgbClr val="FF0000"/>
                </a:solidFill>
                <a:latin typeface="Nirmala UI" panose="020B0502040204020203" pitchFamily="34" charset="0"/>
                <a:ea typeface="Calibri" panose="020F0502020204030204" pitchFamily="34" charset="0"/>
                <a:cs typeface="Arial" panose="020B0604020202020204" pitchFamily="34" charset="0"/>
              </a:rPr>
              <a:t>যে</a:t>
            </a:r>
            <a:r>
              <a:rPr lang="bn-IN" dirty="0">
                <a:solidFill>
                  <a:srgbClr val="FF0000"/>
                </a:solidFill>
                <a:latin typeface="Nirmala UI" panose="020B0502040204020203" pitchFamily="34" charset="0"/>
                <a:ea typeface="Calibri" panose="020F0502020204030204" pitchFamily="34" charset="0"/>
                <a:cs typeface="Arial" panose="020B0604020202020204" pitchFamily="34" charset="0"/>
              </a:rPr>
              <a:t>-তারা তাদের স্বজাতি ইউরোপিয়দের, ফিলিস্তিন অবৈধ ভাবে  দখলে দেওয়ার প্রতিশ্রুতি দিয়েছিল?- </a:t>
            </a:r>
            <a:r>
              <a:rPr lang="en-US" dirty="0">
                <a:solidFill>
                  <a:srgbClr val="FF0000"/>
                </a:solidFill>
                <a:latin typeface="Nirmala UI" panose="020B0502040204020203" pitchFamily="34" charset="0"/>
                <a:ea typeface="Calibri" panose="020F0502020204030204" pitchFamily="34" charset="0"/>
                <a:cs typeface="Arial Unicode MS" panose="020B0604020202020204" pitchFamily="34" charset="-128"/>
              </a:rPr>
              <a:t>Belfour declaration </a:t>
            </a:r>
            <a:r>
              <a:rPr lang="bn-IN" dirty="0">
                <a:solidFill>
                  <a:srgbClr val="FF0000"/>
                </a:solidFill>
                <a:latin typeface="Calibri" panose="020F0502020204030204" pitchFamily="34" charset="0"/>
                <a:ea typeface="Calibri" panose="020F0502020204030204" pitchFamily="34" charset="0"/>
                <a:cs typeface="Nirmala UI" panose="020B0502040204020203" pitchFamily="34" charset="0"/>
              </a:rPr>
              <a:t>২ নভেম্বার, ২০১৭। </a:t>
            </a:r>
            <a:endParaRPr lang="en-US" sz="2000" dirty="0">
              <a:solidFill>
                <a:srgbClr val="FF0000"/>
              </a:solidFill>
              <a:latin typeface="Calibri" panose="020F0502020204030204" pitchFamily="34" charset="0"/>
              <a:ea typeface="Calibri" panose="020F0502020204030204" pitchFamily="34" charset="0"/>
              <a:cs typeface="Arial" panose="020B0604020202020204" pitchFamily="34" charset="0"/>
            </a:endParaRPr>
          </a:p>
        </p:txBody>
      </p:sp>
      <p:pic>
        <p:nvPicPr>
          <p:cNvPr id="17" name="Picture 16"/>
          <p:cNvPicPr>
            <a:picLocks noChangeAspect="1"/>
          </p:cNvPicPr>
          <p:nvPr/>
        </p:nvPicPr>
        <p:blipFill rotWithShape="1">
          <a:blip r:embed="rId2">
            <a:extLst>
              <a:ext uri="{28A0092B-C50C-407E-A947-70E740481C1C}">
                <a14:useLocalDpi xmlns:a14="http://schemas.microsoft.com/office/drawing/2010/main" val="0"/>
              </a:ext>
            </a:extLst>
          </a:blip>
          <a:srcRect r="51323"/>
          <a:stretch/>
        </p:blipFill>
        <p:spPr>
          <a:xfrm>
            <a:off x="856326" y="2493772"/>
            <a:ext cx="2975825" cy="3810137"/>
          </a:xfrm>
          <a:prstGeom prst="rect">
            <a:avLst/>
          </a:prstGeom>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2151" y="1645800"/>
            <a:ext cx="3926684" cy="5170134"/>
          </a:xfrm>
          <a:prstGeom prst="rect">
            <a:avLst/>
          </a:prstGeom>
        </p:spPr>
      </p:pic>
    </p:spTree>
    <p:extLst>
      <p:ext uri="{BB962C8B-B14F-4D97-AF65-F5344CB8AC3E}">
        <p14:creationId xmlns:p14="http://schemas.microsoft.com/office/powerpoint/2010/main" val="3853180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737" y="484552"/>
            <a:ext cx="11955887" cy="685059"/>
          </a:xfrm>
          <a:prstGeom prst="rect">
            <a:avLst/>
          </a:prstGeom>
        </p:spPr>
        <p:txBody>
          <a:bodyPr wrap="square">
            <a:spAutoFit/>
          </a:bodyPr>
          <a:lstStyle/>
          <a:p>
            <a:pPr>
              <a:lnSpc>
                <a:spcPct val="107000"/>
              </a:lnSpc>
              <a:spcAft>
                <a:spcPts val="800"/>
              </a:spcAft>
            </a:pPr>
            <a:r>
              <a:rPr lang="bn-IN" dirty="0">
                <a:solidFill>
                  <a:srgbClr val="222222"/>
                </a:solidFill>
                <a:latin typeface="Calibri" panose="020F0502020204030204" pitchFamily="34" charset="0"/>
                <a:ea typeface="Calibri" panose="020F0502020204030204" pitchFamily="34" charset="0"/>
                <a:cs typeface="Nirmala UI" panose="020B0502040204020203" pitchFamily="34" charset="0"/>
              </a:rPr>
              <a:t>২</a:t>
            </a:r>
            <a:r>
              <a:rPr lang="en-US" dirty="0">
                <a:solidFill>
                  <a:srgbClr val="222222"/>
                </a:solidFill>
                <a:latin typeface="Nirmala UI" panose="020B0502040204020203" pitchFamily="34" charset="0"/>
                <a:ea typeface="Calibri" panose="020F0502020204030204" pitchFamily="34" charset="0"/>
                <a:cs typeface="Arial" panose="020B0604020202020204" pitchFamily="34" charset="0"/>
              </a:rPr>
              <a:t>। </a:t>
            </a:r>
            <a:r>
              <a:rPr lang="bn-IN" dirty="0">
                <a:solidFill>
                  <a:srgbClr val="222222"/>
                </a:solidFill>
                <a:latin typeface="Nirmala UI" panose="020B0502040204020203" pitchFamily="34" charset="0"/>
                <a:ea typeface="Calibri" panose="020F0502020204030204" pitchFamily="34" charset="0"/>
                <a:cs typeface="Arial" panose="020B0604020202020204" pitchFamily="34" charset="0"/>
              </a:rPr>
              <a:t>ফিলিস্তিনিদের বেশিরভাগ জমি (৫৬.৫০% ) ১৯৪৭ সালে ইউরোপিয় ইহুদীদের দিয়ে দেওয়ার অধিকার জাতিসংঘকে কে দিছে? – ১৯৪৭ সালেও ইহুদীদের দখলে প্যালেস্টাইন এর মোট জমির ৭% দখলে ছিল।</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3204363" y="1345542"/>
            <a:ext cx="5076752" cy="5348527"/>
          </a:xfrm>
          <a:prstGeom prst="rect">
            <a:avLst/>
          </a:prstGeom>
        </p:spPr>
      </p:pic>
      <p:sp>
        <p:nvSpPr>
          <p:cNvPr id="7" name="TextBox 6"/>
          <p:cNvSpPr txBox="1"/>
          <p:nvPr/>
        </p:nvSpPr>
        <p:spPr>
          <a:xfrm>
            <a:off x="3352957" y="6031801"/>
            <a:ext cx="636611" cy="436683"/>
          </a:xfrm>
          <a:prstGeom prst="rect">
            <a:avLst/>
          </a:prstGeom>
          <a:solidFill>
            <a:schemeClr val="tx1"/>
          </a:solidFill>
        </p:spPr>
        <p:txBody>
          <a:bodyPr wrap="square" rtlCol="0">
            <a:spAutoFit/>
          </a:bodyPr>
          <a:lstStyle/>
          <a:p>
            <a:r>
              <a:rPr lang="en-US" sz="2800" b="1" dirty="0">
                <a:solidFill>
                  <a:srgbClr val="FFFF00"/>
                </a:solidFill>
              </a:rPr>
              <a:t>7%</a:t>
            </a:r>
          </a:p>
        </p:txBody>
      </p:sp>
      <p:sp>
        <p:nvSpPr>
          <p:cNvPr id="8" name="TextBox 7"/>
          <p:cNvSpPr txBox="1"/>
          <p:nvPr/>
        </p:nvSpPr>
        <p:spPr>
          <a:xfrm>
            <a:off x="5936124" y="6031801"/>
            <a:ext cx="831701" cy="436683"/>
          </a:xfrm>
          <a:prstGeom prst="rect">
            <a:avLst/>
          </a:prstGeom>
          <a:solidFill>
            <a:schemeClr val="tx1"/>
          </a:solidFill>
        </p:spPr>
        <p:txBody>
          <a:bodyPr wrap="square" rtlCol="0">
            <a:spAutoFit/>
          </a:bodyPr>
          <a:lstStyle/>
          <a:p>
            <a:r>
              <a:rPr lang="en-US" sz="2800" b="1" dirty="0">
                <a:solidFill>
                  <a:srgbClr val="FFFF00"/>
                </a:solidFill>
              </a:rPr>
              <a:t>56%</a:t>
            </a:r>
          </a:p>
        </p:txBody>
      </p:sp>
    </p:spTree>
    <p:extLst>
      <p:ext uri="{BB962C8B-B14F-4D97-AF65-F5344CB8AC3E}">
        <p14:creationId xmlns:p14="http://schemas.microsoft.com/office/powerpoint/2010/main" val="1813956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194" y="149780"/>
            <a:ext cx="11822806" cy="981423"/>
          </a:xfrm>
          <a:prstGeom prst="rect">
            <a:avLst/>
          </a:prstGeom>
        </p:spPr>
        <p:txBody>
          <a:bodyPr wrap="square">
            <a:spAutoFit/>
          </a:bodyPr>
          <a:lstStyle/>
          <a:p>
            <a:pPr>
              <a:lnSpc>
                <a:spcPct val="107000"/>
              </a:lnSpc>
              <a:spcAft>
                <a:spcPts val="800"/>
              </a:spcAft>
            </a:pPr>
            <a:r>
              <a:rPr lang="bn-IN" dirty="0">
                <a:solidFill>
                  <a:schemeClr val="accent6">
                    <a:lumMod val="50000"/>
                  </a:schemeClr>
                </a:solidFill>
                <a:latin typeface="Calibri" panose="020F0502020204030204" pitchFamily="34" charset="0"/>
                <a:ea typeface="Calibri" panose="020F0502020204030204" pitchFamily="34" charset="0"/>
                <a:cs typeface="Nirmala UI" panose="020B0502040204020203" pitchFamily="34" charset="0"/>
              </a:rPr>
              <a:t>৩।  ১৪ মে ১৯৪৮ সালে নিজেকে ব্রিটিশ দের থেকে স্বাধীন ঘোষণা দেওয়া একটি দেশ, ১৫ মে ১৯৪৮ সালে পূর্ণ সামরিক শক্তি দিয়ে প্যালেস্টাইনিদের আক্রমন করার নৈতিক অধিকার কীভাবে পাইল? বাপ দাদার ভিটা থেকে উচ্ছেদ -৭৫০,০০০ জন। হত্যা- ২০,০০০ জন।– আরও ২২% জমি দখল করল। বাকী রইল- ২২%। </a:t>
            </a:r>
            <a:endParaRPr lang="en-US" sz="2000" dirty="0">
              <a:solidFill>
                <a:schemeClr val="accent6">
                  <a:lumMod val="50000"/>
                </a:schemeClr>
              </a:solidFill>
              <a:latin typeface="Calibri" panose="020F0502020204030204" pitchFamily="34" charset="0"/>
              <a:ea typeface="Calibri" panose="020F0502020204030204" pitchFamily="34" charset="0"/>
              <a:cs typeface="Arial" panose="020B0604020202020204" pitchFamily="34" charset="0"/>
            </a:endParaRPr>
          </a:p>
        </p:txBody>
      </p:sp>
      <p:grpSp>
        <p:nvGrpSpPr>
          <p:cNvPr id="3" name="Group 2"/>
          <p:cNvGrpSpPr/>
          <p:nvPr/>
        </p:nvGrpSpPr>
        <p:grpSpPr>
          <a:xfrm>
            <a:off x="2266681" y="1455313"/>
            <a:ext cx="6671257" cy="5061397"/>
            <a:chOff x="1067172" y="38637"/>
            <a:chExt cx="7573041" cy="6662772"/>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24709"/>
            <a:stretch/>
          </p:blipFill>
          <p:spPr>
            <a:xfrm>
              <a:off x="1067172" y="38637"/>
              <a:ext cx="7573041" cy="6662772"/>
            </a:xfrm>
            <a:prstGeom prst="rect">
              <a:avLst/>
            </a:prstGeom>
          </p:spPr>
        </p:pic>
        <p:sp>
          <p:nvSpPr>
            <p:cNvPr id="5" name="TextBox 4"/>
            <p:cNvSpPr txBox="1"/>
            <p:nvPr/>
          </p:nvSpPr>
          <p:spPr>
            <a:xfrm>
              <a:off x="1146220" y="5550793"/>
              <a:ext cx="798490" cy="688762"/>
            </a:xfrm>
            <a:prstGeom prst="rect">
              <a:avLst/>
            </a:prstGeom>
            <a:solidFill>
              <a:schemeClr val="tx1"/>
            </a:solidFill>
          </p:spPr>
          <p:txBody>
            <a:bodyPr wrap="square" rtlCol="0">
              <a:spAutoFit/>
            </a:bodyPr>
            <a:lstStyle/>
            <a:p>
              <a:r>
                <a:rPr lang="en-US" sz="2800" b="1" dirty="0">
                  <a:solidFill>
                    <a:srgbClr val="FFFF00"/>
                  </a:solidFill>
                </a:rPr>
                <a:t>7%</a:t>
              </a:r>
            </a:p>
          </p:txBody>
        </p:sp>
        <p:sp>
          <p:nvSpPr>
            <p:cNvPr id="6" name="TextBox 5"/>
            <p:cNvSpPr txBox="1"/>
            <p:nvPr/>
          </p:nvSpPr>
          <p:spPr>
            <a:xfrm>
              <a:off x="3503054" y="5550793"/>
              <a:ext cx="1043188" cy="688762"/>
            </a:xfrm>
            <a:prstGeom prst="rect">
              <a:avLst/>
            </a:prstGeom>
            <a:solidFill>
              <a:schemeClr val="tx1"/>
            </a:solidFill>
          </p:spPr>
          <p:txBody>
            <a:bodyPr wrap="square" rtlCol="0">
              <a:spAutoFit/>
            </a:bodyPr>
            <a:lstStyle/>
            <a:p>
              <a:r>
                <a:rPr lang="en-US" sz="2800" b="1" dirty="0">
                  <a:solidFill>
                    <a:srgbClr val="FFFF00"/>
                  </a:solidFill>
                </a:rPr>
                <a:t>56%</a:t>
              </a:r>
            </a:p>
          </p:txBody>
        </p:sp>
        <p:sp>
          <p:nvSpPr>
            <p:cNvPr id="7" name="TextBox 6"/>
            <p:cNvSpPr txBox="1"/>
            <p:nvPr/>
          </p:nvSpPr>
          <p:spPr>
            <a:xfrm>
              <a:off x="6096372" y="5537915"/>
              <a:ext cx="1061762" cy="688762"/>
            </a:xfrm>
            <a:prstGeom prst="rect">
              <a:avLst/>
            </a:prstGeom>
            <a:solidFill>
              <a:schemeClr val="tx1"/>
            </a:solidFill>
          </p:spPr>
          <p:txBody>
            <a:bodyPr wrap="square" rtlCol="0">
              <a:spAutoFit/>
            </a:bodyPr>
            <a:lstStyle/>
            <a:p>
              <a:r>
                <a:rPr lang="en-US" sz="2800" b="1" dirty="0">
                  <a:solidFill>
                    <a:srgbClr val="FFFF00"/>
                  </a:solidFill>
                </a:rPr>
                <a:t>78%</a:t>
              </a:r>
            </a:p>
          </p:txBody>
        </p:sp>
        <p:sp>
          <p:nvSpPr>
            <p:cNvPr id="8" name="TextBox 7"/>
            <p:cNvSpPr txBox="1"/>
            <p:nvPr/>
          </p:nvSpPr>
          <p:spPr>
            <a:xfrm>
              <a:off x="7648540" y="5833666"/>
              <a:ext cx="991673" cy="526701"/>
            </a:xfrm>
            <a:prstGeom prst="rect">
              <a:avLst/>
            </a:prstGeom>
            <a:solidFill>
              <a:schemeClr val="accent3">
                <a:lumMod val="20000"/>
                <a:lumOff val="80000"/>
              </a:schemeClr>
            </a:solidFill>
          </p:spPr>
          <p:txBody>
            <a:bodyPr wrap="square" rtlCol="0">
              <a:spAutoFit/>
            </a:bodyPr>
            <a:lstStyle/>
            <a:p>
              <a:r>
                <a:rPr lang="en-US" sz="2000" b="1" dirty="0"/>
                <a:t>1948</a:t>
              </a:r>
            </a:p>
          </p:txBody>
        </p:sp>
      </p:grpSp>
    </p:spTree>
    <p:extLst>
      <p:ext uri="{BB962C8B-B14F-4D97-AF65-F5344CB8AC3E}">
        <p14:creationId xmlns:p14="http://schemas.microsoft.com/office/powerpoint/2010/main" val="3498541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78042"/>
            <a:ext cx="12192000" cy="373692"/>
          </a:xfrm>
          <a:prstGeom prst="rect">
            <a:avLst/>
          </a:prstGeom>
        </p:spPr>
        <p:txBody>
          <a:bodyPr wrap="square">
            <a:spAutoFit/>
          </a:bodyPr>
          <a:lstStyle/>
          <a:p>
            <a:pPr>
              <a:lnSpc>
                <a:spcPct val="107000"/>
              </a:lnSpc>
              <a:spcAft>
                <a:spcPts val="800"/>
              </a:spcAft>
            </a:pPr>
            <a:r>
              <a:rPr lang="bn-IN" dirty="0">
                <a:solidFill>
                  <a:srgbClr val="C00000"/>
                </a:solidFill>
                <a:latin typeface="Calibri" panose="020F0502020204030204" pitchFamily="34" charset="0"/>
                <a:ea typeface="Calibri" panose="020F0502020204030204" pitchFamily="34" charset="0"/>
                <a:cs typeface="Nirmala UI" panose="020B0502040204020203" pitchFamily="34" charset="0"/>
              </a:rPr>
              <a:t>৪। ১৯৬৭ সালে ৬ দিন যুদ্ধ করে পুরা ফিলিস্তিন নামক রাষ্ট্রটির ১০০% জমিই দখলে নেওয়ার নৈতিক অধিকার কীভাবে পাইল? </a:t>
            </a:r>
            <a:endParaRPr lang="en-US" sz="2000" dirty="0">
              <a:solidFill>
                <a:srgbClr val="C00000"/>
              </a:solidFill>
              <a:latin typeface="Calibri" panose="020F0502020204030204" pitchFamily="34" charset="0"/>
              <a:ea typeface="Calibri" panose="020F0502020204030204" pitchFamily="34" charset="0"/>
              <a:cs typeface="Arial" panose="020B0604020202020204" pitchFamily="34" charset="0"/>
            </a:endParaRPr>
          </a:p>
        </p:txBody>
      </p:sp>
      <p:sp>
        <p:nvSpPr>
          <p:cNvPr id="9" name="TextBox 8"/>
          <p:cNvSpPr txBox="1"/>
          <p:nvPr/>
        </p:nvSpPr>
        <p:spPr>
          <a:xfrm>
            <a:off x="6938825" y="6221782"/>
            <a:ext cx="873586" cy="400110"/>
          </a:xfrm>
          <a:prstGeom prst="rect">
            <a:avLst/>
          </a:prstGeom>
          <a:solidFill>
            <a:schemeClr val="accent3">
              <a:lumMod val="20000"/>
              <a:lumOff val="80000"/>
            </a:schemeClr>
          </a:solidFill>
        </p:spPr>
        <p:txBody>
          <a:bodyPr wrap="square" rtlCol="0">
            <a:spAutoFit/>
          </a:bodyPr>
          <a:lstStyle/>
          <a:p>
            <a:r>
              <a:rPr lang="en-US" sz="2000" b="1" dirty="0"/>
              <a:t>1948</a:t>
            </a:r>
          </a:p>
        </p:txBody>
      </p:sp>
      <p:grpSp>
        <p:nvGrpSpPr>
          <p:cNvPr id="18" name="Group 17"/>
          <p:cNvGrpSpPr/>
          <p:nvPr/>
        </p:nvGrpSpPr>
        <p:grpSpPr>
          <a:xfrm>
            <a:off x="660360" y="1848117"/>
            <a:ext cx="11531640" cy="5100034"/>
            <a:chOff x="660360" y="1796603"/>
            <a:chExt cx="11531640" cy="5100034"/>
          </a:xfrm>
        </p:grpSpPr>
        <p:grpSp>
          <p:nvGrpSpPr>
            <p:cNvPr id="16" name="Group 15"/>
            <p:cNvGrpSpPr/>
            <p:nvPr/>
          </p:nvGrpSpPr>
          <p:grpSpPr>
            <a:xfrm>
              <a:off x="3073757" y="1835240"/>
              <a:ext cx="9118243" cy="5061397"/>
              <a:chOff x="953035" y="1759708"/>
              <a:chExt cx="9118243" cy="5061397"/>
            </a:xfrm>
          </p:grpSpPr>
          <p:grpSp>
            <p:nvGrpSpPr>
              <p:cNvPr id="10" name="Group 9"/>
              <p:cNvGrpSpPr/>
              <p:nvPr/>
            </p:nvGrpSpPr>
            <p:grpSpPr>
              <a:xfrm>
                <a:off x="953035" y="1759708"/>
                <a:ext cx="9118243" cy="5061397"/>
                <a:chOff x="1067172" y="38637"/>
                <a:chExt cx="10058400" cy="6662772"/>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172" y="38637"/>
                  <a:ext cx="10058400" cy="6662772"/>
                </a:xfrm>
                <a:prstGeom prst="rect">
                  <a:avLst/>
                </a:prstGeom>
              </p:spPr>
            </p:pic>
            <p:sp>
              <p:nvSpPr>
                <p:cNvPr id="12" name="TextBox 11"/>
                <p:cNvSpPr txBox="1"/>
                <p:nvPr/>
              </p:nvSpPr>
              <p:spPr>
                <a:xfrm>
                  <a:off x="1146220" y="5550793"/>
                  <a:ext cx="798490" cy="688762"/>
                </a:xfrm>
                <a:prstGeom prst="rect">
                  <a:avLst/>
                </a:prstGeom>
                <a:solidFill>
                  <a:schemeClr val="tx1"/>
                </a:solidFill>
              </p:spPr>
              <p:txBody>
                <a:bodyPr wrap="square" rtlCol="0">
                  <a:spAutoFit/>
                </a:bodyPr>
                <a:lstStyle/>
                <a:p>
                  <a:r>
                    <a:rPr lang="en-US" sz="2800" b="1" dirty="0">
                      <a:solidFill>
                        <a:srgbClr val="FFFF00"/>
                      </a:solidFill>
                    </a:rPr>
                    <a:t>7%</a:t>
                  </a:r>
                </a:p>
              </p:txBody>
            </p:sp>
            <p:sp>
              <p:nvSpPr>
                <p:cNvPr id="13" name="TextBox 12"/>
                <p:cNvSpPr txBox="1"/>
                <p:nvPr/>
              </p:nvSpPr>
              <p:spPr>
                <a:xfrm>
                  <a:off x="3503054" y="5550793"/>
                  <a:ext cx="1043188" cy="688762"/>
                </a:xfrm>
                <a:prstGeom prst="rect">
                  <a:avLst/>
                </a:prstGeom>
                <a:solidFill>
                  <a:schemeClr val="tx1"/>
                </a:solidFill>
              </p:spPr>
              <p:txBody>
                <a:bodyPr wrap="square" rtlCol="0">
                  <a:spAutoFit/>
                </a:bodyPr>
                <a:lstStyle/>
                <a:p>
                  <a:r>
                    <a:rPr lang="en-US" sz="2800" b="1" dirty="0">
                      <a:solidFill>
                        <a:srgbClr val="FFFF00"/>
                      </a:solidFill>
                    </a:rPr>
                    <a:t>56%</a:t>
                  </a:r>
                </a:p>
              </p:txBody>
            </p:sp>
            <p:sp>
              <p:nvSpPr>
                <p:cNvPr id="14" name="TextBox 13"/>
                <p:cNvSpPr txBox="1"/>
                <p:nvPr/>
              </p:nvSpPr>
              <p:spPr>
                <a:xfrm>
                  <a:off x="6096372" y="5537915"/>
                  <a:ext cx="1061762" cy="688762"/>
                </a:xfrm>
                <a:prstGeom prst="rect">
                  <a:avLst/>
                </a:prstGeom>
                <a:solidFill>
                  <a:schemeClr val="tx1"/>
                </a:solidFill>
              </p:spPr>
              <p:txBody>
                <a:bodyPr wrap="square" rtlCol="0">
                  <a:spAutoFit/>
                </a:bodyPr>
                <a:lstStyle/>
                <a:p>
                  <a:r>
                    <a:rPr lang="en-US" sz="2800" b="1" dirty="0">
                      <a:solidFill>
                        <a:srgbClr val="FFFF00"/>
                      </a:solidFill>
                    </a:rPr>
                    <a:t>78%</a:t>
                  </a:r>
                </a:p>
              </p:txBody>
            </p:sp>
          </p:grpSp>
          <p:sp>
            <p:nvSpPr>
              <p:cNvPr id="15" name="TextBox 14"/>
              <p:cNvSpPr txBox="1"/>
              <p:nvPr/>
            </p:nvSpPr>
            <p:spPr>
              <a:xfrm>
                <a:off x="6938825" y="6260418"/>
                <a:ext cx="873586" cy="400110"/>
              </a:xfrm>
              <a:prstGeom prst="rect">
                <a:avLst/>
              </a:prstGeom>
              <a:solidFill>
                <a:schemeClr val="accent3">
                  <a:lumMod val="20000"/>
                  <a:lumOff val="80000"/>
                </a:schemeClr>
              </a:solidFill>
            </p:spPr>
            <p:txBody>
              <a:bodyPr wrap="square" rtlCol="0">
                <a:spAutoFit/>
              </a:bodyPr>
              <a:lstStyle/>
              <a:p>
                <a:r>
                  <a:rPr lang="en-US" sz="2000" b="1" dirty="0"/>
                  <a:t>1948</a:t>
                </a:r>
              </a:p>
            </p:txBody>
          </p:sp>
        </p:grpSp>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l="58387" r="7810" b="7356"/>
            <a:stretch/>
          </p:blipFill>
          <p:spPr>
            <a:xfrm>
              <a:off x="660360" y="1796603"/>
              <a:ext cx="2375490" cy="5061397"/>
            </a:xfrm>
            <a:prstGeom prst="rect">
              <a:avLst/>
            </a:prstGeom>
          </p:spPr>
        </p:pic>
      </p:grpSp>
      <p:sp>
        <p:nvSpPr>
          <p:cNvPr id="19" name="TextBox 18"/>
          <p:cNvSpPr txBox="1"/>
          <p:nvPr/>
        </p:nvSpPr>
        <p:spPr>
          <a:xfrm>
            <a:off x="1914234" y="6253956"/>
            <a:ext cx="873586" cy="400110"/>
          </a:xfrm>
          <a:prstGeom prst="rect">
            <a:avLst/>
          </a:prstGeom>
          <a:solidFill>
            <a:schemeClr val="accent3">
              <a:lumMod val="20000"/>
              <a:lumOff val="80000"/>
            </a:schemeClr>
          </a:solidFill>
        </p:spPr>
        <p:txBody>
          <a:bodyPr wrap="square" rtlCol="0">
            <a:spAutoFit/>
          </a:bodyPr>
          <a:lstStyle/>
          <a:p>
            <a:r>
              <a:rPr lang="en-US" sz="2000" b="1" dirty="0"/>
              <a:t>1917</a:t>
            </a:r>
          </a:p>
        </p:txBody>
      </p:sp>
    </p:spTree>
    <p:extLst>
      <p:ext uri="{BB962C8B-B14F-4D97-AF65-F5344CB8AC3E}">
        <p14:creationId xmlns:p14="http://schemas.microsoft.com/office/powerpoint/2010/main" val="2465786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3137" y="356000"/>
            <a:ext cx="10680879" cy="685059"/>
          </a:xfrm>
          <a:prstGeom prst="rect">
            <a:avLst/>
          </a:prstGeom>
        </p:spPr>
        <p:txBody>
          <a:bodyPr wrap="square">
            <a:spAutoFit/>
          </a:bodyPr>
          <a:lstStyle/>
          <a:p>
            <a:pPr>
              <a:lnSpc>
                <a:spcPct val="107000"/>
              </a:lnSpc>
              <a:spcAft>
                <a:spcPts val="800"/>
              </a:spcAft>
            </a:pPr>
            <a:r>
              <a:rPr lang="bn-IN" dirty="0">
                <a:solidFill>
                  <a:srgbClr val="002060"/>
                </a:solidFill>
                <a:latin typeface="Calibri" panose="020F0502020204030204" pitchFamily="34" charset="0"/>
                <a:ea typeface="Calibri" panose="020F0502020204030204" pitchFamily="34" charset="0"/>
                <a:cs typeface="Nirmala UI" panose="020B0502040204020203" pitchFamily="34" charset="0"/>
              </a:rPr>
              <a:t>৫। একটি স্বাধীন ফিলিস্তিন রাষ্ট্রকে পুরাপুরি বিধি নিষেদের আওতায় রাখার নৈতিক অধিকার ইসরাইল কোথায় পাইছে? – গাজার চার পাশের সীমান্তই বন্ধ করে রাখছে, তাই এইটাকে পৃথিবীর সবচেয়ে বড় কারাগার ও বলা হয়। </a:t>
            </a:r>
            <a:endParaRPr lang="en-US" sz="20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grpSp>
        <p:nvGrpSpPr>
          <p:cNvPr id="18" name="Group 17"/>
          <p:cNvGrpSpPr/>
          <p:nvPr/>
        </p:nvGrpSpPr>
        <p:grpSpPr>
          <a:xfrm>
            <a:off x="0" y="2142659"/>
            <a:ext cx="12189580" cy="4715341"/>
            <a:chOff x="94318" y="1586653"/>
            <a:chExt cx="12189580" cy="4715341"/>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18" y="1586653"/>
              <a:ext cx="8382829" cy="4715341"/>
            </a:xfrm>
            <a:prstGeom prst="rect">
              <a:avLst/>
            </a:prstGeom>
          </p:spPr>
        </p:pic>
        <p:grpSp>
          <p:nvGrpSpPr>
            <p:cNvPr id="13" name="Group 12"/>
            <p:cNvGrpSpPr/>
            <p:nvPr/>
          </p:nvGrpSpPr>
          <p:grpSpPr>
            <a:xfrm>
              <a:off x="8453135" y="1586653"/>
              <a:ext cx="3830763" cy="4715341"/>
              <a:chOff x="5512157" y="1759708"/>
              <a:chExt cx="4559122" cy="5061397"/>
            </a:xfrm>
          </p:grpSpPr>
          <p:grpSp>
            <p:nvGrpSpPr>
              <p:cNvPr id="14" name="Group 13"/>
              <p:cNvGrpSpPr/>
              <p:nvPr/>
            </p:nvGrpSpPr>
            <p:grpSpPr>
              <a:xfrm>
                <a:off x="5512157" y="1759708"/>
                <a:ext cx="4559122" cy="5061397"/>
                <a:chOff x="6096372" y="38637"/>
                <a:chExt cx="5029200" cy="6662772"/>
              </a:xfrm>
            </p:grpSpPr>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50330"/>
                <a:stretch/>
              </p:blipFill>
              <p:spPr>
                <a:xfrm>
                  <a:off x="6129521" y="38637"/>
                  <a:ext cx="4996051" cy="6662772"/>
                </a:xfrm>
                <a:prstGeom prst="rect">
                  <a:avLst/>
                </a:prstGeom>
              </p:spPr>
            </p:pic>
            <p:sp>
              <p:nvSpPr>
                <p:cNvPr id="17" name="TextBox 16"/>
                <p:cNvSpPr txBox="1"/>
                <p:nvPr/>
              </p:nvSpPr>
              <p:spPr>
                <a:xfrm>
                  <a:off x="6096372" y="5537915"/>
                  <a:ext cx="1061762" cy="688762"/>
                </a:xfrm>
                <a:prstGeom prst="rect">
                  <a:avLst/>
                </a:prstGeom>
                <a:solidFill>
                  <a:schemeClr val="tx1"/>
                </a:solidFill>
              </p:spPr>
              <p:txBody>
                <a:bodyPr wrap="square" rtlCol="0">
                  <a:spAutoFit/>
                </a:bodyPr>
                <a:lstStyle/>
                <a:p>
                  <a:r>
                    <a:rPr lang="en-US" sz="2800" b="1" dirty="0">
                      <a:solidFill>
                        <a:srgbClr val="FFFF00"/>
                      </a:solidFill>
                    </a:rPr>
                    <a:t>78%</a:t>
                  </a:r>
                </a:p>
              </p:txBody>
            </p:sp>
          </p:grpSp>
          <p:sp>
            <p:nvSpPr>
              <p:cNvPr id="15" name="TextBox 14"/>
              <p:cNvSpPr txBox="1"/>
              <p:nvPr/>
            </p:nvSpPr>
            <p:spPr>
              <a:xfrm>
                <a:off x="6938825" y="6260418"/>
                <a:ext cx="873586" cy="400110"/>
              </a:xfrm>
              <a:prstGeom prst="rect">
                <a:avLst/>
              </a:prstGeom>
              <a:solidFill>
                <a:schemeClr val="accent3">
                  <a:lumMod val="20000"/>
                  <a:lumOff val="80000"/>
                </a:schemeClr>
              </a:solidFill>
            </p:spPr>
            <p:txBody>
              <a:bodyPr wrap="square" rtlCol="0">
                <a:spAutoFit/>
              </a:bodyPr>
              <a:lstStyle/>
              <a:p>
                <a:r>
                  <a:rPr lang="en-US" sz="2000" b="1" dirty="0"/>
                  <a:t>1948</a:t>
                </a:r>
              </a:p>
            </p:txBody>
          </p:sp>
        </p:grpSp>
      </p:grpSp>
    </p:spTree>
    <p:extLst>
      <p:ext uri="{BB962C8B-B14F-4D97-AF65-F5344CB8AC3E}">
        <p14:creationId xmlns:p14="http://schemas.microsoft.com/office/powerpoint/2010/main" val="261840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1206" y="0"/>
            <a:ext cx="9150096" cy="6406896"/>
          </a:xfrm>
          <a:prstGeom prst="rect">
            <a:avLst/>
          </a:prstGeom>
        </p:spPr>
      </p:pic>
      <p:sp>
        <p:nvSpPr>
          <p:cNvPr id="3" name="Rectangle 2"/>
          <p:cNvSpPr/>
          <p:nvPr/>
        </p:nvSpPr>
        <p:spPr>
          <a:xfrm>
            <a:off x="6032975" y="6443964"/>
            <a:ext cx="3198376" cy="369332"/>
          </a:xfrm>
          <a:prstGeom prst="rect">
            <a:avLst/>
          </a:prstGeom>
        </p:spPr>
        <p:txBody>
          <a:bodyPr wrap="none">
            <a:spAutoFit/>
          </a:bodyPr>
          <a:lstStyle/>
          <a:p>
            <a:r>
              <a:rPr lang="en-US" b="1" dirty="0">
                <a:solidFill>
                  <a:srgbClr val="003B4C"/>
                </a:solidFill>
                <a:latin typeface="adelle-sans"/>
              </a:rPr>
              <a:t>Empires before World War I</a:t>
            </a:r>
            <a:endParaRPr lang="en-US" b="1" i="0" dirty="0">
              <a:solidFill>
                <a:srgbClr val="003B4C"/>
              </a:solidFill>
              <a:effectLst/>
              <a:latin typeface="adelle-sans"/>
            </a:endParaRPr>
          </a:p>
        </p:txBody>
      </p:sp>
      <p:sp>
        <p:nvSpPr>
          <p:cNvPr id="4" name="TextBox 3"/>
          <p:cNvSpPr txBox="1"/>
          <p:nvPr/>
        </p:nvSpPr>
        <p:spPr>
          <a:xfrm>
            <a:off x="165100" y="1226023"/>
            <a:ext cx="3206750" cy="4247317"/>
          </a:xfrm>
          <a:prstGeom prst="rect">
            <a:avLst/>
          </a:prstGeom>
          <a:noFill/>
        </p:spPr>
        <p:txBody>
          <a:bodyPr wrap="square" rtlCol="0">
            <a:spAutoFit/>
          </a:bodyPr>
          <a:lstStyle/>
          <a:p>
            <a:r>
              <a:rPr lang="bn-IN" dirty="0">
                <a:solidFill>
                  <a:schemeClr val="accent6">
                    <a:lumMod val="50000"/>
                  </a:schemeClr>
                </a:solidFill>
              </a:rPr>
              <a:t>১। জার্মান-</a:t>
            </a:r>
            <a:r>
              <a:rPr lang="bn-IN" dirty="0"/>
              <a:t>পাওয়ার-২</a:t>
            </a:r>
            <a:endParaRPr lang="bn-IN" dirty="0">
              <a:solidFill>
                <a:schemeClr val="accent6">
                  <a:lumMod val="50000"/>
                </a:schemeClr>
              </a:solidFill>
            </a:endParaRPr>
          </a:p>
          <a:p>
            <a:r>
              <a:rPr lang="bn-IN" dirty="0">
                <a:solidFill>
                  <a:schemeClr val="accent6">
                    <a:lumMod val="50000"/>
                  </a:schemeClr>
                </a:solidFill>
              </a:rPr>
              <a:t>২।অটোমান</a:t>
            </a:r>
          </a:p>
          <a:p>
            <a:r>
              <a:rPr lang="bn-IN" dirty="0">
                <a:solidFill>
                  <a:schemeClr val="accent6">
                    <a:lumMod val="50000"/>
                  </a:schemeClr>
                </a:solidFill>
              </a:rPr>
              <a:t>৩। অস্ট্রো-হাঙ্গেরি</a:t>
            </a:r>
            <a:endParaRPr lang="en-US" dirty="0">
              <a:solidFill>
                <a:schemeClr val="accent6">
                  <a:lumMod val="50000"/>
                </a:schemeClr>
              </a:solidFill>
            </a:endParaRPr>
          </a:p>
          <a:p>
            <a:r>
              <a:rPr lang="en-US" b="1" u="sng" dirty="0"/>
              <a:t>Allied Power</a:t>
            </a:r>
          </a:p>
          <a:p>
            <a:r>
              <a:rPr lang="bn-IN" dirty="0">
                <a:solidFill>
                  <a:schemeClr val="accent6">
                    <a:lumMod val="50000"/>
                  </a:schemeClr>
                </a:solidFill>
              </a:rPr>
              <a:t> </a:t>
            </a:r>
            <a:r>
              <a:rPr lang="bn-IN" dirty="0"/>
              <a:t>৪। ব্রিটিশ সম্রাজ্য-পাওয়ার-১</a:t>
            </a:r>
          </a:p>
          <a:p>
            <a:r>
              <a:rPr lang="bn-IN" dirty="0"/>
              <a:t>৫। রাশিয়ান</a:t>
            </a:r>
          </a:p>
          <a:p>
            <a:r>
              <a:rPr lang="bn-IN" dirty="0"/>
              <a:t>৬। ফ্রান্স</a:t>
            </a:r>
          </a:p>
          <a:p>
            <a:r>
              <a:rPr lang="bn-IN" dirty="0"/>
              <a:t>৭। ইতালিয়ান</a:t>
            </a:r>
          </a:p>
          <a:p>
            <a:r>
              <a:rPr lang="bn-IN" dirty="0"/>
              <a:t>৮।ইউনাইটেড স্টেট্‌স</a:t>
            </a:r>
          </a:p>
          <a:p>
            <a:r>
              <a:rPr lang="bn-IN" dirty="0"/>
              <a:t>৯। পর্তুগিজ </a:t>
            </a:r>
          </a:p>
          <a:p>
            <a:r>
              <a:rPr lang="bn-IN" dirty="0"/>
              <a:t>১০। বেলজিয়ান</a:t>
            </a:r>
            <a:endParaRPr lang="en-US" dirty="0"/>
          </a:p>
          <a:p>
            <a:r>
              <a:rPr lang="en-US" u="sng" dirty="0">
                <a:solidFill>
                  <a:srgbClr val="002060"/>
                </a:solidFill>
              </a:rPr>
              <a:t>Others</a:t>
            </a:r>
          </a:p>
          <a:p>
            <a:r>
              <a:rPr lang="bn-IN" dirty="0"/>
              <a:t> </a:t>
            </a:r>
            <a:r>
              <a:rPr lang="bn-IN" dirty="0">
                <a:solidFill>
                  <a:srgbClr val="002060"/>
                </a:solidFill>
              </a:rPr>
              <a:t>১১। ডাচ</a:t>
            </a:r>
          </a:p>
          <a:p>
            <a:r>
              <a:rPr lang="bn-IN" dirty="0">
                <a:solidFill>
                  <a:srgbClr val="002060"/>
                </a:solidFill>
              </a:rPr>
              <a:t>১২। স্পানিশ</a:t>
            </a:r>
          </a:p>
          <a:p>
            <a:endParaRPr lang="en-US" dirty="0"/>
          </a:p>
        </p:txBody>
      </p:sp>
      <p:sp>
        <p:nvSpPr>
          <p:cNvPr id="5" name="TextBox 4"/>
          <p:cNvSpPr txBox="1"/>
          <p:nvPr/>
        </p:nvSpPr>
        <p:spPr>
          <a:xfrm>
            <a:off x="0" y="6259298"/>
            <a:ext cx="2971800" cy="369332"/>
          </a:xfrm>
          <a:prstGeom prst="rect">
            <a:avLst/>
          </a:prstGeom>
          <a:noFill/>
        </p:spPr>
        <p:txBody>
          <a:bodyPr wrap="square" rtlCol="0">
            <a:spAutoFit/>
          </a:bodyPr>
          <a:lstStyle/>
          <a:p>
            <a:r>
              <a:rPr lang="en-US" dirty="0"/>
              <a:t>Jul 28, 1914 – Nov 11, 1918</a:t>
            </a:r>
          </a:p>
        </p:txBody>
      </p:sp>
      <p:sp>
        <p:nvSpPr>
          <p:cNvPr id="6" name="TextBox 5"/>
          <p:cNvSpPr txBox="1"/>
          <p:nvPr/>
        </p:nvSpPr>
        <p:spPr>
          <a:xfrm>
            <a:off x="213303" y="856691"/>
            <a:ext cx="1549400" cy="369332"/>
          </a:xfrm>
          <a:prstGeom prst="rect">
            <a:avLst/>
          </a:prstGeom>
          <a:noFill/>
        </p:spPr>
        <p:txBody>
          <a:bodyPr wrap="square" rtlCol="0">
            <a:spAutoFit/>
          </a:bodyPr>
          <a:lstStyle/>
          <a:p>
            <a:r>
              <a:rPr lang="en-US" b="1" u="sng" dirty="0">
                <a:solidFill>
                  <a:schemeClr val="accent6">
                    <a:lumMod val="50000"/>
                  </a:schemeClr>
                </a:solidFill>
              </a:rPr>
              <a:t>Central Power</a:t>
            </a:r>
          </a:p>
        </p:txBody>
      </p:sp>
    </p:spTree>
    <p:extLst>
      <p:ext uri="{BB962C8B-B14F-4D97-AF65-F5344CB8AC3E}">
        <p14:creationId xmlns:p14="http://schemas.microsoft.com/office/powerpoint/2010/main" val="400424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3152" y="0"/>
            <a:ext cx="8988209" cy="6293543"/>
          </a:xfrm>
          <a:prstGeom prst="rect">
            <a:avLst/>
          </a:prstGeom>
        </p:spPr>
      </p:pic>
      <p:sp>
        <p:nvSpPr>
          <p:cNvPr id="3" name="Rectangle 2"/>
          <p:cNvSpPr/>
          <p:nvPr/>
        </p:nvSpPr>
        <p:spPr>
          <a:xfrm>
            <a:off x="4492484" y="6488668"/>
            <a:ext cx="3207032" cy="369332"/>
          </a:xfrm>
          <a:prstGeom prst="rect">
            <a:avLst/>
          </a:prstGeom>
        </p:spPr>
        <p:txBody>
          <a:bodyPr wrap="none">
            <a:spAutoFit/>
          </a:bodyPr>
          <a:lstStyle/>
          <a:p>
            <a:r>
              <a:rPr lang="en-US" b="1" dirty="0">
                <a:solidFill>
                  <a:srgbClr val="003B4C"/>
                </a:solidFill>
                <a:latin typeface="adelle-sans"/>
              </a:rPr>
              <a:t>The World after World War I</a:t>
            </a:r>
            <a:endParaRPr lang="en-US" b="1" i="0" dirty="0">
              <a:solidFill>
                <a:srgbClr val="003B4C"/>
              </a:solidFill>
              <a:effectLst/>
              <a:latin typeface="adelle-sans"/>
            </a:endParaRPr>
          </a:p>
        </p:txBody>
      </p:sp>
      <p:sp>
        <p:nvSpPr>
          <p:cNvPr id="5" name="Rectangle 4"/>
          <p:cNvSpPr/>
          <p:nvPr/>
        </p:nvSpPr>
        <p:spPr>
          <a:xfrm>
            <a:off x="0" y="1799441"/>
            <a:ext cx="6096000" cy="4616648"/>
          </a:xfrm>
          <a:prstGeom prst="rect">
            <a:avLst/>
          </a:prstGeom>
        </p:spPr>
        <p:txBody>
          <a:bodyPr>
            <a:spAutoFit/>
          </a:bodyPr>
          <a:lstStyle/>
          <a:p>
            <a:r>
              <a:rPr lang="bn-IN" dirty="0">
                <a:solidFill>
                  <a:schemeClr val="accent6">
                    <a:lumMod val="50000"/>
                  </a:schemeClr>
                </a:solidFill>
              </a:rPr>
              <a:t>১। </a:t>
            </a:r>
            <a:r>
              <a:rPr lang="bn-IN" strike="sngStrike" dirty="0">
                <a:solidFill>
                  <a:schemeClr val="accent6">
                    <a:lumMod val="50000"/>
                  </a:schemeClr>
                </a:solidFill>
              </a:rPr>
              <a:t>জার্মান</a:t>
            </a:r>
          </a:p>
          <a:p>
            <a:r>
              <a:rPr lang="bn-IN" sz="2400" dirty="0">
                <a:solidFill>
                  <a:schemeClr val="accent6">
                    <a:lumMod val="50000"/>
                  </a:schemeClr>
                </a:solidFill>
              </a:rPr>
              <a:t>২।</a:t>
            </a:r>
            <a:r>
              <a:rPr lang="bn-IN" sz="2400" strike="sngStrike" dirty="0">
                <a:solidFill>
                  <a:schemeClr val="accent6">
                    <a:lumMod val="50000"/>
                  </a:schemeClr>
                </a:solidFill>
              </a:rPr>
              <a:t>অটোমান</a:t>
            </a:r>
          </a:p>
          <a:p>
            <a:r>
              <a:rPr lang="bn-IN" dirty="0">
                <a:solidFill>
                  <a:schemeClr val="accent6">
                    <a:lumMod val="50000"/>
                  </a:schemeClr>
                </a:solidFill>
              </a:rPr>
              <a:t>৩। </a:t>
            </a:r>
            <a:r>
              <a:rPr lang="bn-IN" strike="sngStrike" dirty="0">
                <a:solidFill>
                  <a:schemeClr val="accent6">
                    <a:lumMod val="50000"/>
                  </a:schemeClr>
                </a:solidFill>
              </a:rPr>
              <a:t>অস্ট্রো-হাঙ্গেরি</a:t>
            </a:r>
            <a:endParaRPr lang="en-US" strike="sngStrike" dirty="0">
              <a:solidFill>
                <a:schemeClr val="accent6">
                  <a:lumMod val="50000"/>
                </a:schemeClr>
              </a:solidFill>
            </a:endParaRPr>
          </a:p>
          <a:p>
            <a:r>
              <a:rPr lang="en-US" b="1" u="sng" dirty="0"/>
              <a:t>Allied Power</a:t>
            </a:r>
          </a:p>
          <a:p>
            <a:r>
              <a:rPr lang="bn-IN" dirty="0">
                <a:solidFill>
                  <a:schemeClr val="accent6">
                    <a:lumMod val="50000"/>
                  </a:schemeClr>
                </a:solidFill>
              </a:rPr>
              <a:t> </a:t>
            </a:r>
            <a:r>
              <a:rPr lang="bn-IN" dirty="0"/>
              <a:t>৪। ব্রিটিশ সম্রাজ্য</a:t>
            </a:r>
            <a:endParaRPr lang="en-US" dirty="0"/>
          </a:p>
          <a:p>
            <a:r>
              <a:rPr lang="en-US" dirty="0"/>
              <a:t>৫। </a:t>
            </a:r>
            <a:r>
              <a:rPr lang="en-US" dirty="0" err="1"/>
              <a:t>সোভিয়েত</a:t>
            </a:r>
            <a:r>
              <a:rPr lang="en-US" dirty="0"/>
              <a:t> </a:t>
            </a:r>
            <a:r>
              <a:rPr lang="en-US" dirty="0" err="1"/>
              <a:t>ইউনিয়ন</a:t>
            </a:r>
            <a:endParaRPr lang="bn-IN" dirty="0"/>
          </a:p>
          <a:p>
            <a:r>
              <a:rPr lang="bn-IN" dirty="0"/>
              <a:t>৫। </a:t>
            </a:r>
            <a:r>
              <a:rPr lang="bn-IN" strike="sngStrike" dirty="0"/>
              <a:t>রাশিয়ান</a:t>
            </a:r>
            <a:r>
              <a:rPr lang="en-US" strike="sngStrike" dirty="0"/>
              <a:t>  </a:t>
            </a:r>
            <a:endParaRPr lang="bn-IN" strike="sngStrike" dirty="0"/>
          </a:p>
          <a:p>
            <a:r>
              <a:rPr lang="bn-IN" dirty="0"/>
              <a:t>৬। ফ্রান্স</a:t>
            </a:r>
          </a:p>
          <a:p>
            <a:r>
              <a:rPr lang="bn-IN" dirty="0"/>
              <a:t>৭। ইতালিয়ান</a:t>
            </a:r>
          </a:p>
          <a:p>
            <a:r>
              <a:rPr lang="bn-IN" dirty="0"/>
              <a:t>৮।ইউনাইটেড স্টেট্‌স</a:t>
            </a:r>
          </a:p>
          <a:p>
            <a:r>
              <a:rPr lang="bn-IN" dirty="0"/>
              <a:t>৯। পর্তুগিজ </a:t>
            </a:r>
          </a:p>
          <a:p>
            <a:r>
              <a:rPr lang="bn-IN" dirty="0"/>
              <a:t>১০। বেলজিয়ান</a:t>
            </a:r>
            <a:endParaRPr lang="en-US" dirty="0"/>
          </a:p>
          <a:p>
            <a:endParaRPr lang="en-US" dirty="0"/>
          </a:p>
          <a:p>
            <a:r>
              <a:rPr lang="en-US" u="sng" dirty="0">
                <a:solidFill>
                  <a:srgbClr val="002060"/>
                </a:solidFill>
              </a:rPr>
              <a:t>Others</a:t>
            </a:r>
          </a:p>
          <a:p>
            <a:r>
              <a:rPr lang="bn-IN" dirty="0"/>
              <a:t> </a:t>
            </a:r>
            <a:r>
              <a:rPr lang="bn-IN" dirty="0">
                <a:solidFill>
                  <a:srgbClr val="002060"/>
                </a:solidFill>
              </a:rPr>
              <a:t>১১। ডাচ</a:t>
            </a:r>
          </a:p>
          <a:p>
            <a:r>
              <a:rPr lang="bn-IN" dirty="0">
                <a:solidFill>
                  <a:srgbClr val="002060"/>
                </a:solidFill>
              </a:rPr>
              <a:t>১২। স্পানিশ</a:t>
            </a:r>
          </a:p>
        </p:txBody>
      </p:sp>
      <p:sp>
        <p:nvSpPr>
          <p:cNvPr id="6" name="Rectangle 5"/>
          <p:cNvSpPr/>
          <p:nvPr/>
        </p:nvSpPr>
        <p:spPr>
          <a:xfrm>
            <a:off x="122764" y="1430109"/>
            <a:ext cx="1532471" cy="369332"/>
          </a:xfrm>
          <a:prstGeom prst="rect">
            <a:avLst/>
          </a:prstGeom>
        </p:spPr>
        <p:txBody>
          <a:bodyPr wrap="none">
            <a:spAutoFit/>
          </a:bodyPr>
          <a:lstStyle/>
          <a:p>
            <a:r>
              <a:rPr lang="en-US" b="1" u="sng" dirty="0">
                <a:solidFill>
                  <a:schemeClr val="accent6">
                    <a:lumMod val="50000"/>
                  </a:schemeClr>
                </a:solidFill>
              </a:rPr>
              <a:t>Central Power</a:t>
            </a:r>
          </a:p>
        </p:txBody>
      </p:sp>
    </p:spTree>
    <p:extLst>
      <p:ext uri="{BB962C8B-B14F-4D97-AF65-F5344CB8AC3E}">
        <p14:creationId xmlns:p14="http://schemas.microsoft.com/office/powerpoint/2010/main" val="1402992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0312" y="5797490"/>
            <a:ext cx="12101688" cy="1200329"/>
          </a:xfrm>
          <a:prstGeom prst="rect">
            <a:avLst/>
          </a:prstGeom>
        </p:spPr>
        <p:txBody>
          <a:bodyPr wrap="square">
            <a:spAutoFit/>
          </a:bodyPr>
          <a:lstStyle/>
          <a:p>
            <a:r>
              <a:rPr lang="en-US" b="0" i="0" dirty="0">
                <a:solidFill>
                  <a:schemeClr val="bg1"/>
                </a:solidFill>
                <a:effectLst/>
                <a:latin typeface="Arial" panose="020B0604020202020204" pitchFamily="34" charset="0"/>
              </a:rPr>
              <a:t>On 28 June 1914, Franz Ferdinand and his wife were </a:t>
            </a:r>
            <a:r>
              <a:rPr lang="en-US" b="0" i="0" u="none" strike="noStrike" dirty="0">
                <a:solidFill>
                  <a:schemeClr val="bg1"/>
                </a:solidFill>
                <a:effectLst/>
                <a:latin typeface="Arial" panose="020B0604020202020204" pitchFamily="34" charset="0"/>
                <a:hlinkClick r:id="rId2" tooltip="Assassination of Archduke Franz Ferdinand"/>
              </a:rPr>
              <a:t>assassinated</a:t>
            </a:r>
            <a:r>
              <a:rPr lang="en-US" b="0" i="0" dirty="0">
                <a:solidFill>
                  <a:schemeClr val="bg1"/>
                </a:solidFill>
                <a:effectLst/>
                <a:latin typeface="Arial" panose="020B0604020202020204" pitchFamily="34" charset="0"/>
              </a:rPr>
              <a:t> in Sarajevo by the 19-year-old </a:t>
            </a:r>
            <a:r>
              <a:rPr lang="en-US" b="0" i="0" u="none" strike="noStrike" dirty="0">
                <a:solidFill>
                  <a:schemeClr val="bg1"/>
                </a:solidFill>
                <a:effectLst/>
                <a:latin typeface="Arial" panose="020B0604020202020204" pitchFamily="34" charset="0"/>
                <a:hlinkClick r:id="rId3" tooltip="Gavrilo Princip"/>
              </a:rPr>
              <a:t>Gavrilo </a:t>
            </a:r>
            <a:r>
              <a:rPr lang="en-US" b="0" i="0" u="none" strike="noStrike" dirty="0" err="1">
                <a:solidFill>
                  <a:schemeClr val="bg1"/>
                </a:solidFill>
                <a:effectLst/>
                <a:latin typeface="Arial" panose="020B0604020202020204" pitchFamily="34" charset="0"/>
                <a:hlinkClick r:id="rId3" tooltip="Gavrilo Princip"/>
              </a:rPr>
              <a:t>Princip</a:t>
            </a:r>
            <a:r>
              <a:rPr lang="en-US" b="0" i="0" dirty="0">
                <a:solidFill>
                  <a:schemeClr val="bg1"/>
                </a:solidFill>
                <a:effectLst/>
                <a:latin typeface="Arial" panose="020B0604020202020204" pitchFamily="34" charset="0"/>
              </a:rPr>
              <a:t>, a member of </a:t>
            </a:r>
            <a:r>
              <a:rPr lang="en-US" b="0" i="0" u="none" strike="noStrike" dirty="0">
                <a:solidFill>
                  <a:schemeClr val="bg1"/>
                </a:solidFill>
                <a:effectLst/>
                <a:latin typeface="Arial" panose="020B0604020202020204" pitchFamily="34" charset="0"/>
                <a:hlinkClick r:id="rId4" tooltip="Young Bosnia"/>
              </a:rPr>
              <a:t>Young Bosnia</a:t>
            </a:r>
            <a:r>
              <a:rPr lang="en-US" b="0" i="0" dirty="0">
                <a:solidFill>
                  <a:schemeClr val="bg1"/>
                </a:solidFill>
                <a:effectLst/>
                <a:latin typeface="Arial" panose="020B0604020202020204" pitchFamily="34" charset="0"/>
              </a:rPr>
              <a:t>. Franz Ferdinand's assassination led to the </a:t>
            </a:r>
            <a:r>
              <a:rPr lang="en-US" b="0" i="0" u="none" strike="noStrike" dirty="0">
                <a:solidFill>
                  <a:schemeClr val="bg1"/>
                </a:solidFill>
                <a:effectLst/>
                <a:latin typeface="Arial" panose="020B0604020202020204" pitchFamily="34" charset="0"/>
                <a:hlinkClick r:id="rId5" tooltip="July Crisis"/>
              </a:rPr>
              <a:t>July Crisis</a:t>
            </a:r>
            <a:r>
              <a:rPr lang="en-US" b="0" i="0" dirty="0">
                <a:solidFill>
                  <a:schemeClr val="bg1"/>
                </a:solidFill>
                <a:effectLst/>
                <a:latin typeface="Arial" panose="020B0604020202020204" pitchFamily="34" charset="0"/>
              </a:rPr>
              <a:t> and precipitated Austria-Hungary's </a:t>
            </a:r>
            <a:r>
              <a:rPr lang="en-US" b="0" i="0" u="none" strike="noStrike" dirty="0">
                <a:solidFill>
                  <a:schemeClr val="bg1"/>
                </a:solidFill>
                <a:effectLst/>
                <a:latin typeface="Arial" panose="020B0604020202020204" pitchFamily="34" charset="0"/>
                <a:hlinkClick r:id="rId6" tooltip="Declaration of war"/>
              </a:rPr>
              <a:t>declaration of war</a:t>
            </a:r>
            <a:r>
              <a:rPr lang="en-US" b="0" i="0" dirty="0">
                <a:solidFill>
                  <a:schemeClr val="bg1"/>
                </a:solidFill>
                <a:effectLst/>
                <a:latin typeface="Arial" panose="020B0604020202020204" pitchFamily="34" charset="0"/>
              </a:rPr>
              <a:t> against </a:t>
            </a:r>
            <a:r>
              <a:rPr lang="en-US" b="0" i="0" u="none" strike="noStrike" dirty="0">
                <a:solidFill>
                  <a:schemeClr val="bg1"/>
                </a:solidFill>
                <a:effectLst/>
                <a:latin typeface="Arial" panose="020B0604020202020204" pitchFamily="34" charset="0"/>
                <a:hlinkClick r:id="rId7" tooltip="Kingdom of Serbia"/>
              </a:rPr>
              <a:t>Serbia</a:t>
            </a:r>
            <a:r>
              <a:rPr lang="en-US" b="0" i="0" dirty="0">
                <a:solidFill>
                  <a:schemeClr val="bg1"/>
                </a:solidFill>
                <a:effectLst/>
                <a:latin typeface="Arial" panose="020B0604020202020204" pitchFamily="34" charset="0"/>
              </a:rPr>
              <a:t>, which in turn triggered a series of events that eventually led to </a:t>
            </a:r>
            <a:r>
              <a:rPr lang="en-US" b="0" i="0" u="none" strike="noStrike" dirty="0">
                <a:solidFill>
                  <a:schemeClr val="bg1"/>
                </a:solidFill>
                <a:effectLst/>
                <a:latin typeface="Arial" panose="020B0604020202020204" pitchFamily="34" charset="0"/>
                <a:hlinkClick r:id="rId8" tooltip="Central Powers"/>
              </a:rPr>
              <a:t>Austria-Hungary's allies</a:t>
            </a:r>
            <a:r>
              <a:rPr lang="en-US" b="0" i="0" dirty="0">
                <a:solidFill>
                  <a:schemeClr val="bg1"/>
                </a:solidFill>
                <a:effectLst/>
                <a:latin typeface="Arial" panose="020B0604020202020204" pitchFamily="34" charset="0"/>
              </a:rPr>
              <a:t> and </a:t>
            </a:r>
            <a:r>
              <a:rPr lang="en-US" b="0" i="0" u="none" strike="noStrike" dirty="0">
                <a:solidFill>
                  <a:schemeClr val="bg1"/>
                </a:solidFill>
                <a:effectLst/>
                <a:latin typeface="Arial" panose="020B0604020202020204" pitchFamily="34" charset="0"/>
                <a:hlinkClick r:id="rId9" tooltip="Allies of World War I"/>
              </a:rPr>
              <a:t>Serbia's allies</a:t>
            </a:r>
            <a:r>
              <a:rPr lang="en-US" b="0" i="0" dirty="0">
                <a:solidFill>
                  <a:schemeClr val="bg1"/>
                </a:solidFill>
                <a:effectLst/>
                <a:latin typeface="Arial" panose="020B0604020202020204" pitchFamily="34" charset="0"/>
              </a:rPr>
              <a:t> declaring war on each other, starting World War I.</a:t>
            </a:r>
            <a:r>
              <a:rPr lang="bn-IN" b="0" i="0" dirty="0">
                <a:solidFill>
                  <a:schemeClr val="bg1"/>
                </a:solidFill>
                <a:effectLst/>
                <a:latin typeface="Arial" panose="020B0604020202020204" pitchFamily="34" charset="0"/>
              </a:rPr>
              <a:t> </a:t>
            </a:r>
            <a:r>
              <a:rPr lang="en-US" b="0" i="0" dirty="0">
                <a:solidFill>
                  <a:schemeClr val="bg1"/>
                </a:solidFill>
                <a:effectLst/>
                <a:latin typeface="Arial" panose="020B0604020202020204" pitchFamily="34" charset="0"/>
              </a:rPr>
              <a:t>8 country now</a:t>
            </a:r>
            <a:endParaRPr lang="en-US" dirty="0">
              <a:solidFill>
                <a:schemeClr val="bg1"/>
              </a:solidFill>
            </a:endParaRPr>
          </a:p>
        </p:txBody>
      </p:sp>
      <p:grpSp>
        <p:nvGrpSpPr>
          <p:cNvPr id="8" name="Group 7"/>
          <p:cNvGrpSpPr/>
          <p:nvPr/>
        </p:nvGrpSpPr>
        <p:grpSpPr>
          <a:xfrm>
            <a:off x="90312" y="64836"/>
            <a:ext cx="11774815" cy="5300411"/>
            <a:chOff x="42840" y="0"/>
            <a:chExt cx="11774815" cy="5300411"/>
          </a:xfrm>
        </p:grpSpPr>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840" y="0"/>
              <a:ext cx="4816543" cy="2921000"/>
            </a:xfrm>
            <a:prstGeom prst="rect">
              <a:avLst/>
            </a:prstGeom>
          </p:spPr>
        </p:pic>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94384" y="0"/>
              <a:ext cx="2701411" cy="2921000"/>
            </a:xfrm>
            <a:prstGeom prst="rect">
              <a:avLst/>
            </a:prstGeom>
          </p:spPr>
        </p:pic>
        <p:pic>
          <p:nvPicPr>
            <p:cNvPr id="4" name="Picture 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83345" y="3338261"/>
              <a:ext cx="2095500" cy="1962150"/>
            </a:xfrm>
            <a:prstGeom prst="rect">
              <a:avLst/>
            </a:prstGeom>
          </p:spPr>
        </p:pic>
        <p:pic>
          <p:nvPicPr>
            <p:cNvPr id="6" name="Picture 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95795" y="0"/>
              <a:ext cx="4221860" cy="2921000"/>
            </a:xfrm>
            <a:prstGeom prst="rect">
              <a:avLst/>
            </a:prstGeom>
          </p:spPr>
        </p:pic>
      </p:grpSp>
      <p:sp>
        <p:nvSpPr>
          <p:cNvPr id="7" name="TextBox 6"/>
          <p:cNvSpPr txBox="1"/>
          <p:nvPr/>
        </p:nvSpPr>
        <p:spPr>
          <a:xfrm>
            <a:off x="90312" y="4100082"/>
            <a:ext cx="6515100" cy="1754326"/>
          </a:xfrm>
          <a:prstGeom prst="rect">
            <a:avLst/>
          </a:prstGeom>
          <a:noFill/>
        </p:spPr>
        <p:txBody>
          <a:bodyPr wrap="square" rtlCol="0">
            <a:spAutoFit/>
          </a:bodyPr>
          <a:lstStyle/>
          <a:p>
            <a:r>
              <a:rPr lang="en-US" dirty="0"/>
              <a:t>২৮ </a:t>
            </a:r>
            <a:r>
              <a:rPr lang="en-US" dirty="0" err="1"/>
              <a:t>জুন</a:t>
            </a:r>
            <a:r>
              <a:rPr lang="en-US" dirty="0"/>
              <a:t> ১৯১৪ </a:t>
            </a:r>
            <a:r>
              <a:rPr lang="en-US" dirty="0" err="1"/>
              <a:t>সালে</a:t>
            </a:r>
            <a:r>
              <a:rPr lang="en-US" dirty="0"/>
              <a:t> </a:t>
            </a:r>
            <a:r>
              <a:rPr lang="bn-IN" dirty="0">
                <a:solidFill>
                  <a:schemeClr val="accent6">
                    <a:lumMod val="50000"/>
                  </a:schemeClr>
                </a:solidFill>
              </a:rPr>
              <a:t>অস্ট্রো-হাঙ্গেরি</a:t>
            </a:r>
            <a:r>
              <a:rPr lang="en-US" dirty="0">
                <a:solidFill>
                  <a:schemeClr val="accent6">
                    <a:lumMod val="50000"/>
                  </a:schemeClr>
                </a:solidFill>
              </a:rPr>
              <a:t>র </a:t>
            </a:r>
            <a:r>
              <a:rPr lang="en-US" dirty="0" err="1">
                <a:solidFill>
                  <a:schemeClr val="accent6">
                    <a:lumMod val="50000"/>
                  </a:schemeClr>
                </a:solidFill>
              </a:rPr>
              <a:t>আর্চ</a:t>
            </a:r>
            <a:r>
              <a:rPr lang="en-US" dirty="0">
                <a:solidFill>
                  <a:schemeClr val="accent6">
                    <a:lumMod val="50000"/>
                  </a:schemeClr>
                </a:solidFill>
              </a:rPr>
              <a:t> </a:t>
            </a:r>
            <a:r>
              <a:rPr lang="en-US" dirty="0" err="1">
                <a:solidFill>
                  <a:schemeClr val="accent6">
                    <a:lumMod val="50000"/>
                  </a:schemeClr>
                </a:solidFill>
              </a:rPr>
              <a:t>ডিউক</a:t>
            </a:r>
            <a:r>
              <a:rPr lang="en-US" dirty="0">
                <a:solidFill>
                  <a:schemeClr val="accent6">
                    <a:lumMod val="50000"/>
                  </a:schemeClr>
                </a:solidFill>
              </a:rPr>
              <a:t> </a:t>
            </a:r>
            <a:r>
              <a:rPr lang="en-US" dirty="0" err="1">
                <a:solidFill>
                  <a:schemeClr val="accent6">
                    <a:lumMod val="50000"/>
                  </a:schemeClr>
                </a:solidFill>
              </a:rPr>
              <a:t>ফ্রাঞ্জ</a:t>
            </a:r>
            <a:r>
              <a:rPr lang="en-US" dirty="0">
                <a:solidFill>
                  <a:schemeClr val="accent6">
                    <a:lumMod val="50000"/>
                  </a:schemeClr>
                </a:solidFill>
              </a:rPr>
              <a:t> </a:t>
            </a:r>
            <a:r>
              <a:rPr lang="en-US" dirty="0" err="1">
                <a:solidFill>
                  <a:schemeClr val="accent6">
                    <a:lumMod val="50000"/>
                  </a:schemeClr>
                </a:solidFill>
              </a:rPr>
              <a:t>ফারডিন্যান্ড</a:t>
            </a:r>
            <a:r>
              <a:rPr lang="en-US" dirty="0">
                <a:solidFill>
                  <a:schemeClr val="accent6">
                    <a:lumMod val="50000"/>
                  </a:schemeClr>
                </a:solidFill>
              </a:rPr>
              <a:t> </a:t>
            </a:r>
            <a:r>
              <a:rPr lang="en-US" dirty="0" err="1">
                <a:solidFill>
                  <a:schemeClr val="accent6">
                    <a:lumMod val="50000"/>
                  </a:schemeClr>
                </a:solidFill>
              </a:rPr>
              <a:t>এবং</a:t>
            </a:r>
            <a:r>
              <a:rPr lang="en-US" dirty="0">
                <a:solidFill>
                  <a:schemeClr val="accent6">
                    <a:lumMod val="50000"/>
                  </a:schemeClr>
                </a:solidFill>
              </a:rPr>
              <a:t> </a:t>
            </a:r>
            <a:r>
              <a:rPr lang="en-US" dirty="0" err="1">
                <a:solidFill>
                  <a:schemeClr val="accent6">
                    <a:lumMod val="50000"/>
                  </a:schemeClr>
                </a:solidFill>
              </a:rPr>
              <a:t>তার</a:t>
            </a:r>
            <a:r>
              <a:rPr lang="en-US" dirty="0">
                <a:solidFill>
                  <a:schemeClr val="accent6">
                    <a:lumMod val="50000"/>
                  </a:schemeClr>
                </a:solidFill>
              </a:rPr>
              <a:t> </a:t>
            </a:r>
            <a:r>
              <a:rPr lang="en-US" dirty="0" err="1">
                <a:solidFill>
                  <a:schemeClr val="accent6">
                    <a:lumMod val="50000"/>
                  </a:schemeClr>
                </a:solidFill>
              </a:rPr>
              <a:t>স্ত্রীকে</a:t>
            </a:r>
            <a:r>
              <a:rPr lang="en-US" dirty="0">
                <a:solidFill>
                  <a:schemeClr val="accent6">
                    <a:lumMod val="50000"/>
                  </a:schemeClr>
                </a:solidFill>
              </a:rPr>
              <a:t> ১৯ </a:t>
            </a:r>
            <a:r>
              <a:rPr lang="en-US" dirty="0" err="1">
                <a:solidFill>
                  <a:schemeClr val="accent6">
                    <a:lumMod val="50000"/>
                  </a:schemeClr>
                </a:solidFill>
              </a:rPr>
              <a:t>বছর</a:t>
            </a:r>
            <a:r>
              <a:rPr lang="en-US" dirty="0">
                <a:solidFill>
                  <a:schemeClr val="accent6">
                    <a:lumMod val="50000"/>
                  </a:schemeClr>
                </a:solidFill>
              </a:rPr>
              <a:t> </a:t>
            </a:r>
            <a:r>
              <a:rPr lang="en-US" dirty="0" err="1">
                <a:solidFill>
                  <a:schemeClr val="accent6">
                    <a:lumMod val="50000"/>
                  </a:schemeClr>
                </a:solidFill>
              </a:rPr>
              <a:t>বয়সী</a:t>
            </a:r>
            <a:r>
              <a:rPr lang="en-US" dirty="0">
                <a:solidFill>
                  <a:schemeClr val="accent6">
                    <a:lumMod val="50000"/>
                  </a:schemeClr>
                </a:solidFill>
              </a:rPr>
              <a:t> </a:t>
            </a:r>
            <a:r>
              <a:rPr lang="en-US" dirty="0" err="1">
                <a:solidFill>
                  <a:schemeClr val="accent6">
                    <a:lumMod val="50000"/>
                  </a:schemeClr>
                </a:solidFill>
              </a:rPr>
              <a:t>গেভরিলো</a:t>
            </a:r>
            <a:r>
              <a:rPr lang="en-US" dirty="0">
                <a:solidFill>
                  <a:schemeClr val="accent6">
                    <a:lumMod val="50000"/>
                  </a:schemeClr>
                </a:solidFill>
              </a:rPr>
              <a:t> </a:t>
            </a:r>
            <a:r>
              <a:rPr lang="en-US" dirty="0" err="1">
                <a:solidFill>
                  <a:schemeClr val="accent6">
                    <a:lumMod val="50000"/>
                  </a:schemeClr>
                </a:solidFill>
              </a:rPr>
              <a:t>প্রিন্সিপ</a:t>
            </a:r>
            <a:r>
              <a:rPr lang="en-US" dirty="0">
                <a:solidFill>
                  <a:schemeClr val="accent6">
                    <a:lumMod val="50000"/>
                  </a:schemeClr>
                </a:solidFill>
              </a:rPr>
              <a:t> </a:t>
            </a:r>
            <a:r>
              <a:rPr lang="en-US" dirty="0" err="1">
                <a:solidFill>
                  <a:schemeClr val="accent6">
                    <a:lumMod val="50000"/>
                  </a:schemeClr>
                </a:solidFill>
              </a:rPr>
              <a:t>নামে</a:t>
            </a:r>
            <a:r>
              <a:rPr lang="en-US" dirty="0">
                <a:solidFill>
                  <a:schemeClr val="accent6">
                    <a:lumMod val="50000"/>
                  </a:schemeClr>
                </a:solidFill>
              </a:rPr>
              <a:t>  </a:t>
            </a:r>
            <a:r>
              <a:rPr lang="bn-IN" dirty="0">
                <a:solidFill>
                  <a:schemeClr val="accent6">
                    <a:lumMod val="50000"/>
                  </a:schemeClr>
                </a:solidFill>
              </a:rPr>
              <a:t>সার্বিয়ার এক ছাত্র হত্যা করে। </a:t>
            </a:r>
          </a:p>
          <a:p>
            <a:r>
              <a:rPr lang="bn-IN" dirty="0">
                <a:solidFill>
                  <a:schemeClr val="accent6">
                    <a:lumMod val="50000"/>
                  </a:schemeClr>
                </a:solidFill>
              </a:rPr>
              <a:t>গ্রেট ওয়ার শুরু-৭০ মিলিয়ন ফাইটার-১০ মিলিয়ন মারা গেছে। -৪ বছর চলল। হিটলারের জন্ম , জার্মানির ত্রাণকর্তা হিসাবে আভির্ভাব)</a:t>
            </a:r>
            <a:endParaRPr lang="en-US" dirty="0">
              <a:solidFill>
                <a:schemeClr val="accent6">
                  <a:lumMod val="50000"/>
                </a:schemeClr>
              </a:solidFill>
            </a:endParaRPr>
          </a:p>
          <a:p>
            <a:r>
              <a:rPr lang="en-US" dirty="0"/>
              <a:t> </a:t>
            </a:r>
          </a:p>
        </p:txBody>
      </p:sp>
    </p:spTree>
    <p:extLst>
      <p:ext uri="{BB962C8B-B14F-4D97-AF65-F5344CB8AC3E}">
        <p14:creationId xmlns:p14="http://schemas.microsoft.com/office/powerpoint/2010/main" val="2485136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6823" y="399245"/>
            <a:ext cx="9620518" cy="1200329"/>
          </a:xfrm>
          <a:prstGeom prst="rect">
            <a:avLst/>
          </a:prstGeom>
          <a:noFill/>
        </p:spPr>
        <p:txBody>
          <a:bodyPr wrap="square" rtlCol="0">
            <a:spAutoFit/>
          </a:bodyPr>
          <a:lstStyle/>
          <a:p>
            <a:r>
              <a:rPr lang="bn-IN" dirty="0"/>
              <a:t>১। </a:t>
            </a:r>
            <a:r>
              <a:rPr lang="en-US" dirty="0"/>
              <a:t>The First </a:t>
            </a:r>
            <a:r>
              <a:rPr lang="en-US" b="1" dirty="0"/>
              <a:t>World War</a:t>
            </a:r>
            <a:r>
              <a:rPr lang="en-US" dirty="0"/>
              <a:t> had a profound </a:t>
            </a:r>
            <a:r>
              <a:rPr lang="en-US" b="1" dirty="0"/>
              <a:t>impact</a:t>
            </a:r>
            <a:r>
              <a:rPr lang="en-US" dirty="0"/>
              <a:t> upon British society. It swept away much of the old Victorian and Edwardian order and established many of the features that we associate with 'modern' 20th-century Britain.</a:t>
            </a:r>
            <a:endParaRPr lang="bn-IN"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9182" y="1599574"/>
            <a:ext cx="6093545" cy="2665926"/>
          </a:xfrm>
          <a:prstGeom prst="rect">
            <a:avLst/>
          </a:prstGeom>
        </p:spPr>
      </p:pic>
      <p:sp>
        <p:nvSpPr>
          <p:cNvPr id="4" name="Rectangle 3"/>
          <p:cNvSpPr/>
          <p:nvPr/>
        </p:nvSpPr>
        <p:spPr>
          <a:xfrm>
            <a:off x="485104" y="4380637"/>
            <a:ext cx="11427854" cy="923330"/>
          </a:xfrm>
          <a:prstGeom prst="rect">
            <a:avLst/>
          </a:prstGeom>
        </p:spPr>
        <p:txBody>
          <a:bodyPr wrap="square">
            <a:spAutoFit/>
          </a:bodyPr>
          <a:lstStyle/>
          <a:p>
            <a:r>
              <a:rPr lang="en-US" b="1">
                <a:solidFill>
                  <a:srgbClr val="1A1A1A"/>
                </a:solidFill>
                <a:latin typeface="Georgia" panose="02040502050405020303" pitchFamily="18" charset="0"/>
              </a:rPr>
              <a:t>Russian Empire</a:t>
            </a:r>
            <a:r>
              <a:rPr lang="en-US">
                <a:solidFill>
                  <a:srgbClr val="1A1A1A"/>
                </a:solidFill>
                <a:latin typeface="Georgia" panose="02040502050405020303" pitchFamily="18" charset="0"/>
              </a:rPr>
              <a:t>, historical empire founded on November 2 (October 22, Old Style), 1721, when the Russian Senate conferred the title of </a:t>
            </a:r>
            <a:r>
              <a:rPr lang="en-US">
                <a:solidFill>
                  <a:srgbClr val="14599D"/>
                </a:solidFill>
                <a:latin typeface="Georgia" panose="02040502050405020303" pitchFamily="18" charset="0"/>
                <a:hlinkClick r:id="rId3"/>
              </a:rPr>
              <a:t>emperor</a:t>
            </a:r>
            <a:r>
              <a:rPr lang="en-US">
                <a:solidFill>
                  <a:srgbClr val="1A1A1A"/>
                </a:solidFill>
                <a:latin typeface="Georgia" panose="02040502050405020303" pitchFamily="18" charset="0"/>
              </a:rPr>
              <a:t> (imperator) of </a:t>
            </a:r>
            <a:r>
              <a:rPr lang="en-US">
                <a:solidFill>
                  <a:srgbClr val="14599D"/>
                </a:solidFill>
                <a:latin typeface="Georgia" panose="02040502050405020303" pitchFamily="18" charset="0"/>
                <a:hlinkClick r:id="rId4"/>
              </a:rPr>
              <a:t>all the </a:t>
            </a:r>
            <a:r>
              <a:rPr lang="en-US" dirty="0" err="1">
                <a:solidFill>
                  <a:srgbClr val="14599D"/>
                </a:solidFill>
                <a:latin typeface="Georgia" panose="02040502050405020303" pitchFamily="18" charset="0"/>
                <a:hlinkClick r:id="rId4"/>
              </a:rPr>
              <a:t>Russias</a:t>
            </a:r>
            <a:r>
              <a:rPr lang="en-US" dirty="0">
                <a:solidFill>
                  <a:srgbClr val="1A1A1A"/>
                </a:solidFill>
                <a:latin typeface="Georgia" panose="02040502050405020303" pitchFamily="18" charset="0"/>
              </a:rPr>
              <a:t> upon </a:t>
            </a:r>
            <a:r>
              <a:rPr lang="en-US" dirty="0">
                <a:solidFill>
                  <a:srgbClr val="14599D"/>
                </a:solidFill>
                <a:latin typeface="Georgia" panose="02040502050405020303" pitchFamily="18" charset="0"/>
                <a:hlinkClick r:id="rId5"/>
              </a:rPr>
              <a:t>Peter I</a:t>
            </a:r>
            <a:r>
              <a:rPr lang="en-US" dirty="0">
                <a:solidFill>
                  <a:srgbClr val="1A1A1A"/>
                </a:solidFill>
                <a:latin typeface="Georgia" panose="02040502050405020303" pitchFamily="18" charset="0"/>
              </a:rPr>
              <a:t>. The abdication of </a:t>
            </a:r>
            <a:r>
              <a:rPr lang="en-US" dirty="0">
                <a:solidFill>
                  <a:srgbClr val="14599D"/>
                </a:solidFill>
                <a:latin typeface="Georgia" panose="02040502050405020303" pitchFamily="18" charset="0"/>
                <a:hlinkClick r:id="rId6"/>
              </a:rPr>
              <a:t>Nicholas II</a:t>
            </a:r>
            <a:r>
              <a:rPr lang="en-US" dirty="0">
                <a:solidFill>
                  <a:srgbClr val="1A1A1A"/>
                </a:solidFill>
                <a:latin typeface="Georgia" panose="02040502050405020303" pitchFamily="18" charset="0"/>
              </a:rPr>
              <a:t> on March 15, 1917, marked the end of the empire and its ruling </a:t>
            </a:r>
            <a:r>
              <a:rPr lang="en-US" dirty="0">
                <a:solidFill>
                  <a:srgbClr val="14599D"/>
                </a:solidFill>
                <a:latin typeface="Georgia" panose="02040502050405020303" pitchFamily="18" charset="0"/>
                <a:hlinkClick r:id="rId7"/>
              </a:rPr>
              <a:t>Romanov dynasty</a:t>
            </a:r>
            <a:r>
              <a:rPr lang="en-US" dirty="0">
                <a:solidFill>
                  <a:srgbClr val="1A1A1A"/>
                </a:solidFill>
                <a:latin typeface="Georgia" panose="02040502050405020303" pitchFamily="18" charset="0"/>
              </a:rPr>
              <a:t>.</a:t>
            </a:r>
            <a:endParaRPr lang="en-US" dirty="0"/>
          </a:p>
        </p:txBody>
      </p:sp>
      <p:sp>
        <p:nvSpPr>
          <p:cNvPr id="5" name="Rectangle 4"/>
          <p:cNvSpPr/>
          <p:nvPr/>
        </p:nvSpPr>
        <p:spPr>
          <a:xfrm>
            <a:off x="382074" y="5303967"/>
            <a:ext cx="11809926" cy="1200329"/>
          </a:xfrm>
          <a:prstGeom prst="rect">
            <a:avLst/>
          </a:prstGeom>
        </p:spPr>
        <p:txBody>
          <a:bodyPr wrap="square">
            <a:spAutoFit/>
          </a:bodyPr>
          <a:lstStyle/>
          <a:p>
            <a:r>
              <a:rPr lang="en-US" dirty="0">
                <a:solidFill>
                  <a:srgbClr val="202122"/>
                </a:solidFill>
                <a:latin typeface="Arial" panose="020B0604020202020204" pitchFamily="34" charset="0"/>
              </a:rPr>
              <a:t>It functioned poorly during World War I. </a:t>
            </a:r>
            <a:r>
              <a:rPr lang="en-US" dirty="0">
                <a:solidFill>
                  <a:srgbClr val="0645AD"/>
                </a:solidFill>
                <a:latin typeface="Arial" panose="020B0604020202020204" pitchFamily="34" charset="0"/>
                <a:hlinkClick r:id="rId8" tooltip="Tsar Nicholas II"/>
              </a:rPr>
              <a:t>Tsar Nicholas II</a:t>
            </a:r>
            <a:r>
              <a:rPr lang="en-US" dirty="0">
                <a:solidFill>
                  <a:srgbClr val="202122"/>
                </a:solidFill>
                <a:latin typeface="Arial" panose="020B0604020202020204" pitchFamily="34" charset="0"/>
              </a:rPr>
              <a:t> was executed and the imperial family murdered in 1918 by the </a:t>
            </a:r>
            <a:r>
              <a:rPr lang="en-US" dirty="0">
                <a:solidFill>
                  <a:srgbClr val="0645AD"/>
                </a:solidFill>
                <a:latin typeface="Arial" panose="020B0604020202020204" pitchFamily="34" charset="0"/>
                <a:hlinkClick r:id="rId9" tooltip="Bolsheviks"/>
              </a:rPr>
              <a:t>Bolsheviks</a:t>
            </a:r>
            <a:r>
              <a:rPr lang="en-US" dirty="0">
                <a:solidFill>
                  <a:srgbClr val="202122"/>
                </a:solidFill>
                <a:latin typeface="Arial" panose="020B0604020202020204" pitchFamily="34" charset="0"/>
              </a:rPr>
              <a:t>, who </a:t>
            </a:r>
            <a:r>
              <a:rPr lang="en-US" dirty="0">
                <a:solidFill>
                  <a:srgbClr val="0645AD"/>
                </a:solidFill>
                <a:latin typeface="Arial" panose="020B0604020202020204" pitchFamily="34" charset="0"/>
                <a:hlinkClick r:id="rId10" tooltip="October Revolution"/>
              </a:rPr>
              <a:t>took power</a:t>
            </a:r>
            <a:r>
              <a:rPr lang="en-US" dirty="0">
                <a:solidFill>
                  <a:srgbClr val="202122"/>
                </a:solidFill>
                <a:latin typeface="Arial" panose="020B0604020202020204" pitchFamily="34" charset="0"/>
              </a:rPr>
              <a:t> in the 1920s after the </a:t>
            </a:r>
            <a:r>
              <a:rPr lang="en-US" dirty="0">
                <a:solidFill>
                  <a:srgbClr val="0645AD"/>
                </a:solidFill>
                <a:latin typeface="Arial" panose="020B0604020202020204" pitchFamily="34" charset="0"/>
                <a:hlinkClick r:id="rId11" tooltip="Russian Revolution"/>
              </a:rPr>
              <a:t>Revolution</a:t>
            </a:r>
            <a:r>
              <a:rPr lang="en-US" dirty="0">
                <a:solidFill>
                  <a:srgbClr val="202122"/>
                </a:solidFill>
                <a:latin typeface="Arial" panose="020B0604020202020204" pitchFamily="34" charset="0"/>
              </a:rPr>
              <a:t> and a bloody </a:t>
            </a:r>
            <a:r>
              <a:rPr lang="en-US" dirty="0">
                <a:solidFill>
                  <a:srgbClr val="0645AD"/>
                </a:solidFill>
                <a:latin typeface="Arial" panose="020B0604020202020204" pitchFamily="34" charset="0"/>
                <a:hlinkClick r:id="rId12" tooltip="Russian Civil War"/>
              </a:rPr>
              <a:t>Civil War</a:t>
            </a:r>
            <a:r>
              <a:rPr lang="en-US" dirty="0">
                <a:solidFill>
                  <a:srgbClr val="202122"/>
                </a:solidFill>
                <a:latin typeface="Arial" panose="020B0604020202020204" pitchFamily="34" charset="0"/>
              </a:rPr>
              <a:t> with the </a:t>
            </a:r>
            <a:r>
              <a:rPr lang="en-US" dirty="0">
                <a:solidFill>
                  <a:srgbClr val="0645AD"/>
                </a:solidFill>
                <a:latin typeface="Arial" panose="020B0604020202020204" pitchFamily="34" charset="0"/>
                <a:hlinkClick r:id="rId13" tooltip="White Movement"/>
              </a:rPr>
              <a:t>White Army</a:t>
            </a:r>
            <a:r>
              <a:rPr lang="en-US" dirty="0">
                <a:solidFill>
                  <a:srgbClr val="202122"/>
                </a:solidFill>
                <a:latin typeface="Arial" panose="020B0604020202020204" pitchFamily="34" charset="0"/>
              </a:rPr>
              <a:t>, forced into exile (or executed) most of the aristocratic class, and </a:t>
            </a:r>
            <a:r>
              <a:rPr lang="en-US" dirty="0">
                <a:solidFill>
                  <a:srgbClr val="0645AD"/>
                </a:solidFill>
                <a:latin typeface="Arial" panose="020B0604020202020204" pitchFamily="34" charset="0"/>
                <a:hlinkClick r:id="rId14" tooltip="Repressions in the Soviet Union"/>
              </a:rPr>
              <a:t>repressed many others</a:t>
            </a:r>
            <a:r>
              <a:rPr lang="en-US" dirty="0">
                <a:solidFill>
                  <a:srgbClr val="202122"/>
                </a:solidFill>
                <a:latin typeface="Arial" panose="020B0604020202020204" pitchFamily="34" charset="0"/>
              </a:rPr>
              <a:t>, culminating in the establishment of the </a:t>
            </a:r>
            <a:r>
              <a:rPr lang="en-US" dirty="0">
                <a:solidFill>
                  <a:srgbClr val="0645AD"/>
                </a:solidFill>
                <a:latin typeface="Arial" panose="020B0604020202020204" pitchFamily="34" charset="0"/>
                <a:hlinkClick r:id="rId15" tooltip="Soviet Union"/>
              </a:rPr>
              <a:t>Soviet Union</a:t>
            </a:r>
            <a:r>
              <a:rPr lang="en-US" dirty="0">
                <a:solidFill>
                  <a:srgbClr val="202122"/>
                </a:solidFill>
                <a:latin typeface="Arial" panose="020B0604020202020204" pitchFamily="34" charset="0"/>
              </a:rPr>
              <a:t> in 1922.</a:t>
            </a:r>
            <a:endParaRPr lang="en-US" dirty="0"/>
          </a:p>
        </p:txBody>
      </p:sp>
      <p:sp>
        <p:nvSpPr>
          <p:cNvPr id="7" name="TextBox 6"/>
          <p:cNvSpPr txBox="1"/>
          <p:nvPr/>
        </p:nvSpPr>
        <p:spPr>
          <a:xfrm>
            <a:off x="1305" y="1738073"/>
            <a:ext cx="2657877" cy="923330"/>
          </a:xfrm>
          <a:prstGeom prst="rect">
            <a:avLst/>
          </a:prstGeom>
          <a:noFill/>
        </p:spPr>
        <p:txBody>
          <a:bodyPr wrap="square" rtlCol="0">
            <a:spAutoFit/>
          </a:bodyPr>
          <a:lstStyle/>
          <a:p>
            <a:r>
              <a:rPr lang="bn-IN" dirty="0"/>
              <a:t>আমেরিকা সুফার পাওয়ার হইছে , ২য় বিশ্বযুদ্ধের পর। </a:t>
            </a:r>
            <a:endParaRPr lang="en-US" dirty="0"/>
          </a:p>
        </p:txBody>
      </p:sp>
    </p:spTree>
    <p:extLst>
      <p:ext uri="{BB962C8B-B14F-4D97-AF65-F5344CB8AC3E}">
        <p14:creationId xmlns:p14="http://schemas.microsoft.com/office/powerpoint/2010/main" val="3596112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cxnSp>
        <p:nvCxnSpPr>
          <p:cNvPr id="4" name="Straight Arrow Connector 3"/>
          <p:cNvCxnSpPr/>
          <p:nvPr/>
        </p:nvCxnSpPr>
        <p:spPr>
          <a:xfrm flipV="1">
            <a:off x="7258050" y="3028950"/>
            <a:ext cx="895350" cy="1257300"/>
          </a:xfrm>
          <a:prstGeom prst="straightConnector1">
            <a:avLst/>
          </a:prstGeom>
          <a:ln w="76200">
            <a:solidFill>
              <a:schemeClr val="tx1"/>
            </a:solidFill>
            <a:headEnd type="triangle"/>
            <a:tailEnd type="triangle"/>
          </a:ln>
        </p:spPr>
        <p:style>
          <a:lnRef idx="3">
            <a:schemeClr val="accent6"/>
          </a:lnRef>
          <a:fillRef idx="0">
            <a:schemeClr val="accent6"/>
          </a:fillRef>
          <a:effectRef idx="2">
            <a:schemeClr val="accent6"/>
          </a:effectRef>
          <a:fontRef idx="minor">
            <a:schemeClr val="tx1"/>
          </a:fontRef>
        </p:style>
      </p:cxnSp>
      <p:cxnSp>
        <p:nvCxnSpPr>
          <p:cNvPr id="5" name="Straight Arrow Connector 4"/>
          <p:cNvCxnSpPr/>
          <p:nvPr/>
        </p:nvCxnSpPr>
        <p:spPr>
          <a:xfrm flipH="1" flipV="1">
            <a:off x="5772150" y="2228850"/>
            <a:ext cx="819150" cy="1200150"/>
          </a:xfrm>
          <a:prstGeom prst="straightConnector1">
            <a:avLst/>
          </a:prstGeom>
          <a:ln w="76200">
            <a:solidFill>
              <a:schemeClr val="tx1"/>
            </a:solidFill>
            <a:headEnd type="triangle"/>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619778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4903" y="0"/>
            <a:ext cx="7093039" cy="6700389"/>
          </a:xfrm>
          <a:prstGeom prst="rect">
            <a:avLst/>
          </a:prstGeom>
        </p:spPr>
      </p:pic>
    </p:spTree>
    <p:extLst>
      <p:ext uri="{BB962C8B-B14F-4D97-AF65-F5344CB8AC3E}">
        <p14:creationId xmlns:p14="http://schemas.microsoft.com/office/powerpoint/2010/main" val="4097561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9616" y="2212974"/>
            <a:ext cx="4432384" cy="4454526"/>
          </a:xfrm>
          <a:prstGeom prst="rect">
            <a:avLst/>
          </a:prstGeom>
        </p:spPr>
      </p:pic>
      <p:sp>
        <p:nvSpPr>
          <p:cNvPr id="4" name="TextBox 3"/>
          <p:cNvSpPr txBox="1"/>
          <p:nvPr/>
        </p:nvSpPr>
        <p:spPr>
          <a:xfrm>
            <a:off x="3365500" y="546100"/>
            <a:ext cx="5054600" cy="738664"/>
          </a:xfrm>
          <a:prstGeom prst="rect">
            <a:avLst/>
          </a:prstGeom>
          <a:noFill/>
        </p:spPr>
        <p:txBody>
          <a:bodyPr wrap="square" rtlCol="0">
            <a:spAutoFit/>
          </a:bodyPr>
          <a:lstStyle/>
          <a:p>
            <a:pPr algn="ctr"/>
            <a:r>
              <a:rPr lang="bn-IN" sz="2400" b="1" dirty="0"/>
              <a:t>সুলতান আব্দুল হামিদ-২</a:t>
            </a:r>
          </a:p>
          <a:p>
            <a:r>
              <a:rPr lang="bn-IN" dirty="0"/>
              <a:t>ক্ষমতা- ৩১ আগস্ট ১৮৭৬ থেকে ২৭ এপ্রিল ১৯০৯ </a:t>
            </a:r>
            <a:endParaRPr lang="en-US" dirty="0"/>
          </a:p>
        </p:txBody>
      </p:sp>
      <p:sp>
        <p:nvSpPr>
          <p:cNvPr id="5" name="TextBox 4"/>
          <p:cNvSpPr txBox="1"/>
          <p:nvPr/>
        </p:nvSpPr>
        <p:spPr>
          <a:xfrm>
            <a:off x="1747753" y="1366902"/>
            <a:ext cx="5837238" cy="1831271"/>
          </a:xfrm>
          <a:prstGeom prst="rect">
            <a:avLst/>
          </a:prstGeom>
          <a:noFill/>
        </p:spPr>
        <p:txBody>
          <a:bodyPr wrap="square" rtlCol="0">
            <a:spAutoFit/>
          </a:bodyPr>
          <a:lstStyle/>
          <a:p>
            <a:r>
              <a:rPr lang="en-US" sz="500" dirty="0"/>
              <a:t>Otto Van </a:t>
            </a:r>
            <a:r>
              <a:rPr lang="en-US" sz="500" dirty="0" err="1"/>
              <a:t>Bishmark</a:t>
            </a:r>
            <a:r>
              <a:rPr lang="en-US" sz="500" dirty="0"/>
              <a:t>, the first chancellor of German </a:t>
            </a:r>
            <a:r>
              <a:rPr lang="en-US" sz="500" dirty="0" err="1"/>
              <a:t>german</a:t>
            </a:r>
            <a:r>
              <a:rPr lang="en-US" sz="500" dirty="0"/>
              <a:t> Empire said, “ Of all intelligence in Europe, 90% is in Abdul Hamid, 5% is in myself, and 5% is in everyone else.</a:t>
            </a:r>
          </a:p>
          <a:p>
            <a:r>
              <a:rPr lang="bn-IN" dirty="0"/>
              <a:t>জার্মানির ১ম </a:t>
            </a:r>
            <a:r>
              <a:rPr lang="en-US" dirty="0"/>
              <a:t>chancellor </a:t>
            </a:r>
            <a:r>
              <a:rPr lang="bn-IN" dirty="0"/>
              <a:t>অটো ভেন বিশমার্ক এর মতে- পুরা </a:t>
            </a:r>
            <a:r>
              <a:rPr lang="en-US" dirty="0"/>
              <a:t>Europe</a:t>
            </a:r>
            <a:r>
              <a:rPr lang="bn-IN" dirty="0"/>
              <a:t> এর </a:t>
            </a:r>
            <a:r>
              <a:rPr lang="en-US" dirty="0"/>
              <a:t>total intelligence </a:t>
            </a:r>
            <a:r>
              <a:rPr lang="en-US" dirty="0" err="1"/>
              <a:t>এর</a:t>
            </a:r>
            <a:r>
              <a:rPr lang="en-US" dirty="0"/>
              <a:t> 90% </a:t>
            </a:r>
            <a:r>
              <a:rPr lang="en-US" dirty="0" err="1"/>
              <a:t>হচ্ছে</a:t>
            </a:r>
            <a:r>
              <a:rPr lang="en-US" dirty="0"/>
              <a:t>  </a:t>
            </a:r>
            <a:r>
              <a:rPr lang="bn-IN" b="1" dirty="0"/>
              <a:t>সুলতান আব্দুল হামিদ</a:t>
            </a:r>
            <a:r>
              <a:rPr lang="en-US" b="1" dirty="0"/>
              <a:t>, ৫% </a:t>
            </a:r>
            <a:r>
              <a:rPr lang="en-US" b="1" dirty="0" err="1"/>
              <a:t>হচ্ছি</a:t>
            </a:r>
            <a:r>
              <a:rPr lang="en-US" b="1" dirty="0"/>
              <a:t> </a:t>
            </a:r>
            <a:r>
              <a:rPr lang="en-US" b="1" dirty="0" err="1"/>
              <a:t>আমি</a:t>
            </a:r>
            <a:r>
              <a:rPr lang="en-US" b="1" dirty="0"/>
              <a:t>, </a:t>
            </a:r>
            <a:r>
              <a:rPr lang="en-US" b="1" dirty="0" err="1"/>
              <a:t>বাকি</a:t>
            </a:r>
            <a:r>
              <a:rPr lang="en-US" b="1" dirty="0"/>
              <a:t> ৫% </a:t>
            </a:r>
            <a:r>
              <a:rPr lang="en-US" b="1" dirty="0" err="1"/>
              <a:t>পুরা</a:t>
            </a:r>
            <a:r>
              <a:rPr lang="en-US" b="1" dirty="0"/>
              <a:t> </a:t>
            </a:r>
            <a:r>
              <a:rPr lang="en-US" b="1" dirty="0" err="1"/>
              <a:t>ইউরোপ</a:t>
            </a:r>
            <a:r>
              <a:rPr lang="en-US" b="1" dirty="0"/>
              <a:t> </a:t>
            </a:r>
            <a:r>
              <a:rPr lang="en-US" b="1" dirty="0" err="1"/>
              <a:t>বাস্যার</a:t>
            </a:r>
            <a:r>
              <a:rPr lang="en-US" b="1" dirty="0"/>
              <a:t> </a:t>
            </a:r>
            <a:r>
              <a:rPr lang="en-US" b="1" dirty="0" err="1"/>
              <a:t>ভিতরে</a:t>
            </a:r>
            <a:r>
              <a:rPr lang="en-US" b="1" dirty="0"/>
              <a:t>।</a:t>
            </a:r>
            <a:endParaRPr lang="bn-IN" b="1" dirty="0"/>
          </a:p>
          <a:p>
            <a:endParaRPr lang="en-US" dirty="0"/>
          </a:p>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458" y="1348690"/>
            <a:ext cx="1294961" cy="1164067"/>
          </a:xfrm>
          <a:prstGeom prst="rect">
            <a:avLst/>
          </a:prstGeom>
        </p:spPr>
      </p:pic>
      <p:sp>
        <p:nvSpPr>
          <p:cNvPr id="7" name="TextBox 6"/>
          <p:cNvSpPr txBox="1"/>
          <p:nvPr/>
        </p:nvSpPr>
        <p:spPr>
          <a:xfrm>
            <a:off x="1747753" y="3034089"/>
            <a:ext cx="5118100" cy="1061829"/>
          </a:xfrm>
          <a:prstGeom prst="rect">
            <a:avLst/>
          </a:prstGeom>
          <a:noFill/>
        </p:spPr>
        <p:txBody>
          <a:bodyPr wrap="square" rtlCol="0">
            <a:spAutoFit/>
          </a:bodyPr>
          <a:lstStyle/>
          <a:p>
            <a:r>
              <a:rPr lang="en-US" sz="800" dirty="0"/>
              <a:t>Kaiser Wilhelm, the last German emperor said,” I have learned the game of politics from Abdul Hamid</a:t>
            </a:r>
          </a:p>
          <a:p>
            <a:r>
              <a:rPr lang="en-US" dirty="0" err="1"/>
              <a:t>জার্মানির</a:t>
            </a:r>
            <a:r>
              <a:rPr lang="en-US" dirty="0"/>
              <a:t> </a:t>
            </a:r>
            <a:r>
              <a:rPr lang="en-US" dirty="0" err="1"/>
              <a:t>সর্বশেষ</a:t>
            </a:r>
            <a:r>
              <a:rPr lang="en-US" dirty="0"/>
              <a:t> </a:t>
            </a:r>
            <a:r>
              <a:rPr lang="en-US" dirty="0" err="1"/>
              <a:t>কাইজার-উইলহেল্ম</a:t>
            </a:r>
            <a:r>
              <a:rPr lang="en-US" dirty="0"/>
              <a:t> </a:t>
            </a:r>
            <a:r>
              <a:rPr lang="en-US" dirty="0" err="1"/>
              <a:t>বলেন</a:t>
            </a:r>
            <a:r>
              <a:rPr lang="en-US" dirty="0"/>
              <a:t>- </a:t>
            </a:r>
            <a:r>
              <a:rPr lang="en-US" dirty="0" err="1"/>
              <a:t>আমি</a:t>
            </a:r>
            <a:r>
              <a:rPr lang="en-US" dirty="0"/>
              <a:t> </a:t>
            </a:r>
            <a:r>
              <a:rPr lang="en-US" dirty="0" err="1"/>
              <a:t>রাজনীতি</a:t>
            </a:r>
            <a:r>
              <a:rPr lang="en-US" dirty="0"/>
              <a:t> </a:t>
            </a:r>
            <a:r>
              <a:rPr lang="en-US" dirty="0" err="1"/>
              <a:t>শিখেছি</a:t>
            </a:r>
            <a:r>
              <a:rPr lang="en-US" dirty="0"/>
              <a:t> </a:t>
            </a:r>
            <a:r>
              <a:rPr lang="bn-IN" b="1" dirty="0"/>
              <a:t>সুলতান আব্দুল হামিদ</a:t>
            </a:r>
            <a:r>
              <a:rPr lang="en-US" b="1" dirty="0"/>
              <a:t> </a:t>
            </a:r>
            <a:r>
              <a:rPr lang="en-US" b="1" dirty="0" err="1"/>
              <a:t>এর</a:t>
            </a:r>
            <a:r>
              <a:rPr lang="en-US" b="1" dirty="0"/>
              <a:t> </a:t>
            </a:r>
            <a:r>
              <a:rPr lang="en-US" b="1" dirty="0" err="1"/>
              <a:t>কাছে</a:t>
            </a:r>
            <a:r>
              <a:rPr lang="en-US" b="1" dirty="0"/>
              <a:t>। </a:t>
            </a:r>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563" y="2739190"/>
            <a:ext cx="1262856" cy="1678712"/>
          </a:xfrm>
          <a:prstGeom prst="rect">
            <a:avLst/>
          </a:prstGeom>
        </p:spPr>
      </p:pic>
      <p:sp>
        <p:nvSpPr>
          <p:cNvPr id="9" name="TextBox 8"/>
          <p:cNvSpPr txBox="1"/>
          <p:nvPr/>
        </p:nvSpPr>
        <p:spPr>
          <a:xfrm>
            <a:off x="1109620" y="5011341"/>
            <a:ext cx="6394366" cy="1846659"/>
          </a:xfrm>
          <a:prstGeom prst="rect">
            <a:avLst/>
          </a:prstGeom>
          <a:noFill/>
        </p:spPr>
        <p:txBody>
          <a:bodyPr wrap="square" rtlCol="0">
            <a:spAutoFit/>
          </a:bodyPr>
          <a:lstStyle/>
          <a:p>
            <a:r>
              <a:rPr lang="en-US" sz="500" dirty="0"/>
              <a:t>He once said when he was dethroned by the rebellions, “ Had I been ruling the Ottoman Empire, I would have kept the Europeans fighting each other so the </a:t>
            </a:r>
            <a:r>
              <a:rPr lang="en-US" sz="500" dirty="0" err="1"/>
              <a:t>muslims</a:t>
            </a:r>
            <a:r>
              <a:rPr lang="en-US" sz="500" dirty="0"/>
              <a:t> could continue living in peace.</a:t>
            </a:r>
          </a:p>
          <a:p>
            <a:r>
              <a:rPr lang="bn-IN" b="1" dirty="0"/>
              <a:t>সুলতান আব্দুল হামিদ-২</a:t>
            </a:r>
            <a:r>
              <a:rPr lang="en-US" b="1" dirty="0"/>
              <a:t> </a:t>
            </a:r>
            <a:r>
              <a:rPr lang="en-US" b="1" dirty="0" err="1"/>
              <a:t>কে</a:t>
            </a:r>
            <a:r>
              <a:rPr lang="en-US" b="1" dirty="0"/>
              <a:t> </a:t>
            </a:r>
            <a:r>
              <a:rPr lang="en-US" b="1" dirty="0" err="1"/>
              <a:t>ক্ষমতা</a:t>
            </a:r>
            <a:r>
              <a:rPr lang="en-US" b="1" dirty="0"/>
              <a:t> </a:t>
            </a:r>
            <a:r>
              <a:rPr lang="en-US" b="1" dirty="0" err="1"/>
              <a:t>চ্যুত</a:t>
            </a:r>
            <a:r>
              <a:rPr lang="en-US" b="1" dirty="0"/>
              <a:t> </a:t>
            </a:r>
            <a:r>
              <a:rPr lang="en-US" b="1" dirty="0" err="1"/>
              <a:t>করার</a:t>
            </a:r>
            <a:r>
              <a:rPr lang="en-US" b="1" dirty="0"/>
              <a:t> </a:t>
            </a:r>
            <a:r>
              <a:rPr lang="en-US" b="1" dirty="0" err="1"/>
              <a:t>পর</a:t>
            </a:r>
            <a:r>
              <a:rPr lang="en-US" b="1" dirty="0"/>
              <a:t>  </a:t>
            </a:r>
            <a:r>
              <a:rPr lang="en-US" b="1" dirty="0" err="1"/>
              <a:t>বলেছিলেন</a:t>
            </a:r>
            <a:r>
              <a:rPr lang="en-US" b="1" dirty="0"/>
              <a:t>- </a:t>
            </a:r>
            <a:r>
              <a:rPr lang="en-US" b="1" dirty="0" err="1"/>
              <a:t>আমি</a:t>
            </a:r>
            <a:r>
              <a:rPr lang="en-US" b="1" dirty="0"/>
              <a:t> </a:t>
            </a:r>
            <a:r>
              <a:rPr lang="en-US" b="1" dirty="0" err="1"/>
              <a:t>যদি</a:t>
            </a:r>
            <a:r>
              <a:rPr lang="en-US" b="1" dirty="0"/>
              <a:t> </a:t>
            </a:r>
            <a:r>
              <a:rPr lang="en-US" b="1" dirty="0" err="1"/>
              <a:t>এখনো</a:t>
            </a:r>
            <a:r>
              <a:rPr lang="en-US" b="1" dirty="0"/>
              <a:t> </a:t>
            </a:r>
            <a:r>
              <a:rPr lang="en-US" b="1" dirty="0" err="1"/>
              <a:t>অটোমান</a:t>
            </a:r>
            <a:r>
              <a:rPr lang="en-US" b="1" dirty="0"/>
              <a:t> </a:t>
            </a:r>
            <a:r>
              <a:rPr lang="en-US" b="1" dirty="0" err="1"/>
              <a:t>সম্রাজ্য</a:t>
            </a:r>
            <a:r>
              <a:rPr lang="en-US" b="1" dirty="0"/>
              <a:t> </a:t>
            </a:r>
            <a:r>
              <a:rPr lang="en-US" b="1" dirty="0" err="1"/>
              <a:t>শাসন</a:t>
            </a:r>
            <a:r>
              <a:rPr lang="en-US" b="1" dirty="0"/>
              <a:t> </a:t>
            </a:r>
            <a:r>
              <a:rPr lang="en-US" b="1" dirty="0" err="1"/>
              <a:t>করার</a:t>
            </a:r>
            <a:r>
              <a:rPr lang="en-US" b="1" dirty="0"/>
              <a:t> </a:t>
            </a:r>
            <a:r>
              <a:rPr lang="en-US" b="1" dirty="0" err="1"/>
              <a:t>সুযোগ</a:t>
            </a:r>
            <a:r>
              <a:rPr lang="en-US" b="1" dirty="0"/>
              <a:t> </a:t>
            </a:r>
            <a:r>
              <a:rPr lang="en-US" b="1" dirty="0" err="1"/>
              <a:t>থাকত</a:t>
            </a:r>
            <a:r>
              <a:rPr lang="en-US" b="1" dirty="0"/>
              <a:t>,  </a:t>
            </a:r>
            <a:r>
              <a:rPr lang="en-US" b="1" dirty="0" err="1"/>
              <a:t>আমি</a:t>
            </a:r>
            <a:r>
              <a:rPr lang="en-US" b="1" dirty="0"/>
              <a:t> </a:t>
            </a:r>
            <a:r>
              <a:rPr lang="en-US" b="1" dirty="0" err="1"/>
              <a:t>ইউরোপিয়ান</a:t>
            </a:r>
            <a:r>
              <a:rPr lang="en-US" b="1" dirty="0"/>
              <a:t> </a:t>
            </a:r>
            <a:r>
              <a:rPr lang="en-US" b="1" dirty="0" err="1"/>
              <a:t>একে</a:t>
            </a:r>
            <a:r>
              <a:rPr lang="en-US" b="1" dirty="0"/>
              <a:t> </a:t>
            </a:r>
            <a:r>
              <a:rPr lang="en-US" b="1" dirty="0" err="1"/>
              <a:t>অপরের</a:t>
            </a:r>
            <a:r>
              <a:rPr lang="en-US" b="1" dirty="0"/>
              <a:t> </a:t>
            </a:r>
            <a:r>
              <a:rPr lang="en-US" b="1" dirty="0" err="1"/>
              <a:t>বিরুদ্ধে</a:t>
            </a:r>
            <a:r>
              <a:rPr lang="en-US" b="1" dirty="0"/>
              <a:t> </a:t>
            </a:r>
            <a:r>
              <a:rPr lang="en-US" b="1" dirty="0" err="1"/>
              <a:t>যুদ্ধ</a:t>
            </a:r>
            <a:r>
              <a:rPr lang="en-US" b="1" dirty="0"/>
              <a:t> </a:t>
            </a:r>
            <a:r>
              <a:rPr lang="en-US" b="1" dirty="0" err="1"/>
              <a:t>বাধিয়ে</a:t>
            </a:r>
            <a:r>
              <a:rPr lang="en-US" b="1" dirty="0"/>
              <a:t> </a:t>
            </a:r>
            <a:r>
              <a:rPr lang="en-US" b="1" dirty="0" err="1"/>
              <a:t>রাখতাম</a:t>
            </a:r>
            <a:r>
              <a:rPr lang="en-US" b="1" dirty="0"/>
              <a:t>, </a:t>
            </a:r>
            <a:r>
              <a:rPr lang="en-US" b="1" dirty="0" err="1"/>
              <a:t>যাতে</a:t>
            </a:r>
            <a:r>
              <a:rPr lang="en-US" b="1" dirty="0"/>
              <a:t> </a:t>
            </a:r>
            <a:r>
              <a:rPr lang="en-US" b="1" dirty="0" err="1"/>
              <a:t>মুসলিমরা</a:t>
            </a:r>
            <a:r>
              <a:rPr lang="en-US" b="1" dirty="0"/>
              <a:t> </a:t>
            </a:r>
            <a:r>
              <a:rPr lang="en-US" b="1" dirty="0" err="1"/>
              <a:t>শান্তিতে</a:t>
            </a:r>
            <a:r>
              <a:rPr lang="en-US" b="1" dirty="0"/>
              <a:t> </a:t>
            </a:r>
            <a:r>
              <a:rPr lang="en-US" b="1" dirty="0" err="1"/>
              <a:t>বসবাস</a:t>
            </a:r>
            <a:r>
              <a:rPr lang="en-US" b="1" dirty="0"/>
              <a:t> </a:t>
            </a:r>
            <a:r>
              <a:rPr lang="en-US" b="1" dirty="0" err="1"/>
              <a:t>করতে</a:t>
            </a:r>
            <a:r>
              <a:rPr lang="en-US" b="1" dirty="0"/>
              <a:t> </a:t>
            </a:r>
            <a:r>
              <a:rPr lang="en-US" b="1" dirty="0" err="1"/>
              <a:t>পারে</a:t>
            </a:r>
            <a:r>
              <a:rPr lang="en-US" b="1" dirty="0"/>
              <a:t>।</a:t>
            </a:r>
            <a:endParaRPr lang="bn-IN" b="1" dirty="0"/>
          </a:p>
          <a:p>
            <a:endParaRPr lang="en-US" dirty="0"/>
          </a:p>
        </p:txBody>
      </p:sp>
    </p:spTree>
    <p:extLst>
      <p:ext uri="{BB962C8B-B14F-4D97-AF65-F5344CB8AC3E}">
        <p14:creationId xmlns:p14="http://schemas.microsoft.com/office/powerpoint/2010/main" val="1479031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8836" y="369309"/>
            <a:ext cx="5685559" cy="348614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561" y="4301548"/>
            <a:ext cx="10083783" cy="2556452"/>
          </a:xfrm>
          <a:prstGeom prst="rect">
            <a:avLst/>
          </a:prstGeom>
        </p:spPr>
      </p:pic>
      <p:sp>
        <p:nvSpPr>
          <p:cNvPr id="4" name="TextBox 3"/>
          <p:cNvSpPr txBox="1"/>
          <p:nvPr/>
        </p:nvSpPr>
        <p:spPr>
          <a:xfrm>
            <a:off x="762000" y="952500"/>
            <a:ext cx="2171700" cy="1754326"/>
          </a:xfrm>
          <a:prstGeom prst="rect">
            <a:avLst/>
          </a:prstGeom>
          <a:noFill/>
        </p:spPr>
        <p:txBody>
          <a:bodyPr wrap="square" rtlCol="0">
            <a:spAutoFit/>
          </a:bodyPr>
          <a:lstStyle/>
          <a:p>
            <a:r>
              <a:rPr lang="bn-IN" b="1" dirty="0"/>
              <a:t>সুলতান আব্দুল হামিদ-২</a:t>
            </a:r>
            <a:r>
              <a:rPr lang="en-US" b="1" dirty="0"/>
              <a:t> </a:t>
            </a:r>
            <a:r>
              <a:rPr lang="en-US" b="1" dirty="0" err="1"/>
              <a:t>এবং</a:t>
            </a:r>
            <a:r>
              <a:rPr lang="en-US" b="1" dirty="0"/>
              <a:t> </a:t>
            </a:r>
            <a:r>
              <a:rPr lang="en-US" b="1" dirty="0" err="1"/>
              <a:t>থিওডর</a:t>
            </a:r>
            <a:r>
              <a:rPr lang="en-US" b="1" dirty="0"/>
              <a:t> </a:t>
            </a:r>
            <a:r>
              <a:rPr lang="en-US" b="1" dirty="0" err="1"/>
              <a:t>হার্জেল</a:t>
            </a:r>
            <a:r>
              <a:rPr lang="en-US" b="1" dirty="0"/>
              <a:t> </a:t>
            </a:r>
            <a:r>
              <a:rPr lang="en-US" b="1" dirty="0" err="1"/>
              <a:t>এর</a:t>
            </a:r>
            <a:r>
              <a:rPr lang="en-US" b="1" dirty="0"/>
              <a:t> </a:t>
            </a:r>
            <a:r>
              <a:rPr lang="en-US" b="1" dirty="0" err="1"/>
              <a:t>মধ্যকার</a:t>
            </a:r>
            <a:r>
              <a:rPr lang="en-US" b="1" dirty="0"/>
              <a:t> </a:t>
            </a:r>
            <a:r>
              <a:rPr lang="en-US" b="1" dirty="0" err="1"/>
              <a:t>কথোপকথন</a:t>
            </a:r>
            <a:endParaRPr lang="bn-IN" b="1" dirty="0"/>
          </a:p>
          <a:p>
            <a:endParaRPr lang="en-US" dirty="0"/>
          </a:p>
        </p:txBody>
      </p:sp>
    </p:spTree>
    <p:extLst>
      <p:ext uri="{BB962C8B-B14F-4D97-AF65-F5344CB8AC3E}">
        <p14:creationId xmlns:p14="http://schemas.microsoft.com/office/powerpoint/2010/main" val="2655562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6546" y="196273"/>
            <a:ext cx="6220402" cy="434640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0867" y="5069153"/>
            <a:ext cx="8419686" cy="1788847"/>
          </a:xfrm>
          <a:prstGeom prst="rect">
            <a:avLst/>
          </a:prstGeom>
        </p:spPr>
      </p:pic>
    </p:spTree>
    <p:extLst>
      <p:ext uri="{BB962C8B-B14F-4D97-AF65-F5344CB8AC3E}">
        <p14:creationId xmlns:p14="http://schemas.microsoft.com/office/powerpoint/2010/main" val="2408672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670710"/>
            <a:ext cx="9958993" cy="6022190"/>
          </a:xfrm>
          <a:prstGeom prst="rect">
            <a:avLst/>
          </a:prstGeom>
          <a:ln>
            <a:solidFill>
              <a:srgbClr val="FBF8F3"/>
            </a:solidFill>
          </a:ln>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8681" y="0"/>
            <a:ext cx="5193319" cy="3800475"/>
          </a:xfrm>
          <a:prstGeom prst="rect">
            <a:avLst/>
          </a:prstGeom>
        </p:spPr>
      </p:pic>
    </p:spTree>
    <p:extLst>
      <p:ext uri="{BB962C8B-B14F-4D97-AF65-F5344CB8AC3E}">
        <p14:creationId xmlns:p14="http://schemas.microsoft.com/office/powerpoint/2010/main" val="2960050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2650"/>
            <a:ext cx="9477375" cy="5657850"/>
          </a:xfrm>
          <a:prstGeom prst="rect">
            <a:avLst/>
          </a:prstGeom>
        </p:spPr>
      </p:pic>
      <p:sp>
        <p:nvSpPr>
          <p:cNvPr id="5" name="Rectangle 4"/>
          <p:cNvSpPr/>
          <p:nvPr/>
        </p:nvSpPr>
        <p:spPr>
          <a:xfrm>
            <a:off x="9477375" y="203140"/>
            <a:ext cx="2819400" cy="2862322"/>
          </a:xfrm>
          <a:prstGeom prst="rect">
            <a:avLst/>
          </a:prstGeom>
        </p:spPr>
        <p:txBody>
          <a:bodyPr wrap="square">
            <a:spAutoFit/>
          </a:bodyPr>
          <a:lstStyle/>
          <a:p>
            <a:r>
              <a:rPr lang="bn-IN" dirty="0"/>
              <a:t>ইউরোপ</a:t>
            </a:r>
          </a:p>
          <a:p>
            <a:r>
              <a:rPr lang="bn-IN" dirty="0"/>
              <a:t>১। গ্রীস</a:t>
            </a:r>
          </a:p>
          <a:p>
            <a:r>
              <a:rPr lang="bn-IN" dirty="0"/>
              <a:t>২। সাইপ্রাস</a:t>
            </a:r>
          </a:p>
          <a:p>
            <a:r>
              <a:rPr lang="bn-IN" dirty="0"/>
              <a:t>৩। বুলগেরিয়া</a:t>
            </a:r>
          </a:p>
          <a:p>
            <a:r>
              <a:rPr lang="bn-IN" dirty="0"/>
              <a:t>৪। রোমানিয়া</a:t>
            </a:r>
          </a:p>
          <a:p>
            <a:r>
              <a:rPr lang="bn-IN" dirty="0"/>
              <a:t>৫। আলবেনিয়া</a:t>
            </a:r>
          </a:p>
          <a:p>
            <a:r>
              <a:rPr lang="bn-IN" dirty="0"/>
              <a:t>৬। কসোবো</a:t>
            </a:r>
          </a:p>
          <a:p>
            <a:r>
              <a:rPr lang="bn-IN" dirty="0"/>
              <a:t>৭। মনটেনারগো</a:t>
            </a:r>
          </a:p>
          <a:p>
            <a:r>
              <a:rPr lang="bn-IN" dirty="0"/>
              <a:t>৮। বসনিয়া এন্ড হার্জেগোভিনা </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3456" y="3057525"/>
            <a:ext cx="5193319" cy="3800475"/>
          </a:xfrm>
          <a:prstGeom prst="rect">
            <a:avLst/>
          </a:prstGeom>
        </p:spPr>
      </p:pic>
    </p:spTree>
    <p:extLst>
      <p:ext uri="{BB962C8B-B14F-4D97-AF65-F5344CB8AC3E}">
        <p14:creationId xmlns:p14="http://schemas.microsoft.com/office/powerpoint/2010/main" val="468726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000"/>
            <a:ext cx="12113186" cy="63881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8982" y="-116721"/>
            <a:ext cx="4303018" cy="3248779"/>
          </a:xfrm>
          <a:prstGeom prst="rect">
            <a:avLst/>
          </a:prstGeom>
        </p:spPr>
      </p:pic>
      <p:sp>
        <p:nvSpPr>
          <p:cNvPr id="4" name="TextBox 3"/>
          <p:cNvSpPr txBox="1"/>
          <p:nvPr/>
        </p:nvSpPr>
        <p:spPr>
          <a:xfrm>
            <a:off x="10394765" y="3132058"/>
            <a:ext cx="1718421" cy="2585323"/>
          </a:xfrm>
          <a:prstGeom prst="rect">
            <a:avLst/>
          </a:prstGeom>
          <a:solidFill>
            <a:schemeClr val="bg1"/>
          </a:solidFill>
        </p:spPr>
        <p:txBody>
          <a:bodyPr wrap="square" rtlCol="0">
            <a:spAutoFit/>
          </a:bodyPr>
          <a:lstStyle/>
          <a:p>
            <a:r>
              <a:rPr lang="bn-IN" dirty="0"/>
              <a:t>আফ্রিকা</a:t>
            </a:r>
          </a:p>
          <a:p>
            <a:r>
              <a:rPr lang="bn-IN" dirty="0"/>
              <a:t>১</a:t>
            </a:r>
            <a:r>
              <a:rPr lang="bn-IN" strike="sngStrike" dirty="0"/>
              <a:t>। আলজেরিয়া</a:t>
            </a:r>
          </a:p>
          <a:p>
            <a:r>
              <a:rPr lang="bn-IN" dirty="0"/>
              <a:t>২। তিউনেশিয়া</a:t>
            </a:r>
          </a:p>
          <a:p>
            <a:r>
              <a:rPr lang="bn-IN" dirty="0"/>
              <a:t>৩।লিবিয়া</a:t>
            </a:r>
          </a:p>
          <a:p>
            <a:r>
              <a:rPr lang="bn-IN" dirty="0"/>
              <a:t>৪। মিশর</a:t>
            </a:r>
          </a:p>
          <a:p>
            <a:r>
              <a:rPr lang="bn-IN" dirty="0"/>
              <a:t>৫। সুদান</a:t>
            </a:r>
          </a:p>
          <a:p>
            <a:r>
              <a:rPr lang="bn-IN" dirty="0"/>
              <a:t>৬। ইরেত্রিয়া</a:t>
            </a:r>
          </a:p>
          <a:p>
            <a:r>
              <a:rPr lang="bn-IN" dirty="0"/>
              <a:t>৭। সোমালিয়া</a:t>
            </a:r>
          </a:p>
          <a:p>
            <a:endParaRPr lang="en-US" dirty="0"/>
          </a:p>
        </p:txBody>
      </p:sp>
      <p:sp>
        <p:nvSpPr>
          <p:cNvPr id="5" name="TextBox 4"/>
          <p:cNvSpPr txBox="1"/>
          <p:nvPr/>
        </p:nvSpPr>
        <p:spPr>
          <a:xfrm>
            <a:off x="8313272" y="3132058"/>
            <a:ext cx="2081493" cy="3139321"/>
          </a:xfrm>
          <a:prstGeom prst="rect">
            <a:avLst/>
          </a:prstGeom>
          <a:solidFill>
            <a:schemeClr val="bg1"/>
          </a:solidFill>
        </p:spPr>
        <p:txBody>
          <a:bodyPr wrap="square" rtlCol="0">
            <a:spAutoFit/>
          </a:bodyPr>
          <a:lstStyle/>
          <a:p>
            <a:r>
              <a:rPr lang="bn-IN" dirty="0"/>
              <a:t>এশিয়া</a:t>
            </a:r>
          </a:p>
          <a:p>
            <a:r>
              <a:rPr lang="bn-IN" dirty="0"/>
              <a:t>১। সৌদি আরব</a:t>
            </a:r>
          </a:p>
          <a:p>
            <a:r>
              <a:rPr lang="bn-IN" dirty="0"/>
              <a:t>২। প্যালেস্টাইন</a:t>
            </a:r>
          </a:p>
          <a:p>
            <a:r>
              <a:rPr lang="bn-IN" dirty="0"/>
              <a:t>৩। জর্ডান</a:t>
            </a:r>
          </a:p>
          <a:p>
            <a:r>
              <a:rPr lang="bn-IN" dirty="0"/>
              <a:t>৪। লেবানন</a:t>
            </a:r>
          </a:p>
          <a:p>
            <a:r>
              <a:rPr lang="bn-IN" strike="sngStrike" dirty="0"/>
              <a:t>৫। ইসরাইল</a:t>
            </a:r>
          </a:p>
          <a:p>
            <a:r>
              <a:rPr lang="bn-IN" dirty="0"/>
              <a:t>৫।সিরিয়া</a:t>
            </a:r>
          </a:p>
          <a:p>
            <a:r>
              <a:rPr lang="bn-IN" dirty="0"/>
              <a:t>৬। ইরাক</a:t>
            </a:r>
          </a:p>
          <a:p>
            <a:r>
              <a:rPr lang="bn-IN" dirty="0"/>
              <a:t>৭। আরমেনিয়া</a:t>
            </a:r>
          </a:p>
          <a:p>
            <a:r>
              <a:rPr lang="bn-IN" dirty="0"/>
              <a:t>৮। আজারবাইজান</a:t>
            </a:r>
          </a:p>
          <a:p>
            <a:endParaRPr lang="en-US" dirty="0"/>
          </a:p>
        </p:txBody>
      </p:sp>
    </p:spTree>
    <p:extLst>
      <p:ext uri="{BB962C8B-B14F-4D97-AF65-F5344CB8AC3E}">
        <p14:creationId xmlns:p14="http://schemas.microsoft.com/office/powerpoint/2010/main" val="1583650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215" y="1120775"/>
            <a:ext cx="7605286" cy="445452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4501" y="1120774"/>
            <a:ext cx="4432384" cy="4454526"/>
          </a:xfrm>
          <a:prstGeom prst="rect">
            <a:avLst/>
          </a:prstGeom>
        </p:spPr>
      </p:pic>
    </p:spTree>
    <p:extLst>
      <p:ext uri="{BB962C8B-B14F-4D97-AF65-F5344CB8AC3E}">
        <p14:creationId xmlns:p14="http://schemas.microsoft.com/office/powerpoint/2010/main" val="3995327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8310" y="0"/>
            <a:ext cx="3271504" cy="4505753"/>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776796832"/>
              </p:ext>
            </p:extLst>
          </p:nvPr>
        </p:nvGraphicFramePr>
        <p:xfrm>
          <a:off x="788695" y="4632359"/>
          <a:ext cx="10515600" cy="1828800"/>
        </p:xfrm>
        <a:graphic>
          <a:graphicData uri="http://schemas.openxmlformats.org/drawingml/2006/table">
            <a:tbl>
              <a:tblPr/>
              <a:tblGrid>
                <a:gridCol w="52578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0">
                <a:tc gridSpan="2">
                  <a:txBody>
                    <a:bodyPr/>
                    <a:lstStyle/>
                    <a:p>
                      <a:pPr algn="ctr" fontAlgn="t"/>
                      <a:r>
                        <a:rPr lang="en-US">
                          <a:effectLst/>
                        </a:rPr>
                        <a:t>Portrait photograph of Mehmed V by Carl Pietzner (June 1915)</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hMerge="1">
                  <a:txBody>
                    <a:bodyPr/>
                    <a:lstStyle/>
                    <a:p>
                      <a:endParaRPr lang="en-US"/>
                    </a:p>
                  </a:txBody>
                  <a:tcPr/>
                </a:tc>
                <a:extLst>
                  <a:ext uri="{0D108BD9-81ED-4DB2-BD59-A6C34878D82A}">
                    <a16:rowId xmlns:a16="http://schemas.microsoft.com/office/drawing/2014/main" val="10000"/>
                  </a:ext>
                </a:extLst>
              </a:tr>
              <a:tr h="0">
                <a:tc gridSpan="2">
                  <a:txBody>
                    <a:bodyPr/>
                    <a:lstStyle/>
                    <a:p>
                      <a:pPr algn="ctr" fontAlgn="t"/>
                      <a:r>
                        <a:rPr lang="en-US">
                          <a:effectLst/>
                        </a:rPr>
                        <a:t>35th </a:t>
                      </a:r>
                      <a:r>
                        <a:rPr lang="en-US" u="none" strike="noStrike">
                          <a:solidFill>
                            <a:srgbClr val="0645AD"/>
                          </a:solidFill>
                          <a:effectLst/>
                          <a:hlinkClick r:id="rId3" tooltip="List of sultans of the Ottoman Empire"/>
                        </a:rPr>
                        <a:t>Sultan of the Ottoman Empire</a:t>
                      </a:r>
                      <a:r>
                        <a:rPr lang="en-US">
                          <a:effectLst/>
                        </a:rPr>
                        <a:t> (</a:t>
                      </a:r>
                      <a:r>
                        <a:rPr lang="en-US" u="none" strike="noStrike">
                          <a:solidFill>
                            <a:srgbClr val="0645AD"/>
                          </a:solidFill>
                          <a:effectLst/>
                          <a:hlinkClick r:id="rId4" tooltip="Padishah"/>
                        </a:rPr>
                        <a:t>Padishah</a:t>
                      </a:r>
                      <a:r>
                        <a:rPr lang="en-US">
                          <a:effectLst/>
                        </a:rPr>
                        <a: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4DCF6"/>
                    </a:solidFill>
                  </a:tcPr>
                </a:tc>
                <a:tc hMerge="1">
                  <a:txBody>
                    <a:bodyPr/>
                    <a:lstStyle/>
                    <a:p>
                      <a:endParaRPr lang="en-US"/>
                    </a:p>
                  </a:txBody>
                  <a:tcPr/>
                </a:tc>
                <a:extLst>
                  <a:ext uri="{0D108BD9-81ED-4DB2-BD59-A6C34878D82A}">
                    <a16:rowId xmlns:a16="http://schemas.microsoft.com/office/drawing/2014/main" val="10001"/>
                  </a:ext>
                </a:extLst>
              </a:tr>
              <a:tr h="0">
                <a:tc>
                  <a:txBody>
                    <a:bodyPr/>
                    <a:lstStyle/>
                    <a:p>
                      <a:pPr algn="l" fontAlgn="t"/>
                      <a:r>
                        <a:rPr lang="en-US">
                          <a:effectLst/>
                        </a:rPr>
                        <a:t>Reign</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a:effectLst/>
                        </a:rPr>
                        <a:t>27 April 1909 – 3 July 1918</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0">
                <a:tc>
                  <a:txBody>
                    <a:bodyPr/>
                    <a:lstStyle/>
                    <a:p>
                      <a:pPr algn="l" fontAlgn="t"/>
                      <a:r>
                        <a:rPr lang="en-US" u="none" strike="noStrike">
                          <a:solidFill>
                            <a:srgbClr val="0645AD"/>
                          </a:solidFill>
                          <a:effectLst/>
                          <a:hlinkClick r:id="rId5" tooltip="Sword of Osman"/>
                        </a:rPr>
                        <a:t>Sword girding</a:t>
                      </a:r>
                      <a:endParaRPr lang="en-US">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a:effectLst/>
                        </a:rPr>
                        <a:t>10 May 1909</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r h="0">
                <a:tc>
                  <a:txBody>
                    <a:bodyPr/>
                    <a:lstStyle/>
                    <a:p>
                      <a:pPr algn="l" fontAlgn="t"/>
                      <a:r>
                        <a:rPr lang="en-US">
                          <a:effectLst/>
                        </a:rPr>
                        <a:t>Predecessor</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u="none" strike="noStrike" dirty="0">
                          <a:solidFill>
                            <a:srgbClr val="0645AD"/>
                          </a:solidFill>
                          <a:effectLst/>
                          <a:hlinkClick r:id="rId6" tooltip="Abdul Hamid II"/>
                        </a:rPr>
                        <a:t>Abdul Hamid II</a:t>
                      </a:r>
                      <a:endParaRPr lang="en-US"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4"/>
                  </a:ext>
                </a:extLst>
              </a:tr>
            </a:tbl>
          </a:graphicData>
        </a:graphic>
      </p:graphicFrame>
      <p:sp>
        <p:nvSpPr>
          <p:cNvPr id="4" name="TextBox 3"/>
          <p:cNvSpPr txBox="1"/>
          <p:nvPr/>
        </p:nvSpPr>
        <p:spPr>
          <a:xfrm>
            <a:off x="642155" y="406400"/>
            <a:ext cx="2451100" cy="369332"/>
          </a:xfrm>
          <a:prstGeom prst="rect">
            <a:avLst/>
          </a:prstGeom>
          <a:noFill/>
        </p:spPr>
        <p:txBody>
          <a:bodyPr wrap="square" rtlCol="0">
            <a:spAutoFit/>
          </a:bodyPr>
          <a:lstStyle/>
          <a:p>
            <a:r>
              <a:rPr lang="bn-IN" dirty="0"/>
              <a:t>সুলতান মেহমেদ-৫</a:t>
            </a:r>
            <a:endParaRPr lang="en-US" dirty="0"/>
          </a:p>
        </p:txBody>
      </p:sp>
      <p:sp>
        <p:nvSpPr>
          <p:cNvPr id="5" name="TextBox 4"/>
          <p:cNvSpPr txBox="1"/>
          <p:nvPr/>
        </p:nvSpPr>
        <p:spPr>
          <a:xfrm>
            <a:off x="502455" y="1106570"/>
            <a:ext cx="2730500" cy="3139321"/>
          </a:xfrm>
          <a:prstGeom prst="rect">
            <a:avLst/>
          </a:prstGeom>
          <a:noFill/>
        </p:spPr>
        <p:txBody>
          <a:bodyPr wrap="square" rtlCol="0">
            <a:spAutoFit/>
          </a:bodyPr>
          <a:lstStyle/>
          <a:p>
            <a:r>
              <a:rPr lang="bn-IN" dirty="0"/>
              <a:t>শুরুতে সে কোন পক্ষেই যোগ দিতে রাজি ছিল না।</a:t>
            </a:r>
          </a:p>
          <a:p>
            <a:endParaRPr lang="bn-IN" dirty="0"/>
          </a:p>
          <a:p>
            <a:r>
              <a:rPr lang="bn-IN" dirty="0"/>
              <a:t>তাকে নিয়ন্ত্রন করত ইয়াং তুর্ক রা, যারা সুলতান আবদুল হামিদ কে ক্ষমতাচ্যুত করেছিল।</a:t>
            </a:r>
          </a:p>
          <a:p>
            <a:r>
              <a:rPr lang="bn-IN" dirty="0"/>
              <a:t> ইউরোপিয়ানরা অটোমানদের বলত- </a:t>
            </a:r>
            <a:r>
              <a:rPr lang="en-US" dirty="0"/>
              <a:t>Sick man of Europe</a:t>
            </a:r>
            <a:r>
              <a:rPr lang="bn-IN" dirty="0"/>
              <a:t> </a:t>
            </a:r>
          </a:p>
          <a:p>
            <a:r>
              <a:rPr lang="bn-IN" dirty="0"/>
              <a:t> </a:t>
            </a:r>
            <a:endParaRPr lang="en-US" dirty="0"/>
          </a:p>
        </p:txBody>
      </p:sp>
      <p:sp>
        <p:nvSpPr>
          <p:cNvPr id="7" name="TextBox 6"/>
          <p:cNvSpPr txBox="1"/>
          <p:nvPr/>
        </p:nvSpPr>
        <p:spPr>
          <a:xfrm>
            <a:off x="8267700" y="775732"/>
            <a:ext cx="2457450" cy="2585323"/>
          </a:xfrm>
          <a:prstGeom prst="rect">
            <a:avLst/>
          </a:prstGeom>
          <a:noFill/>
        </p:spPr>
        <p:txBody>
          <a:bodyPr wrap="square" rtlCol="0">
            <a:spAutoFit/>
          </a:bodyPr>
          <a:lstStyle/>
          <a:p>
            <a:r>
              <a:rPr lang="en-US" dirty="0"/>
              <a:t>Technology </a:t>
            </a:r>
            <a:r>
              <a:rPr lang="bn-IN" dirty="0"/>
              <a:t> দিক দিয়ে মুসলিম বিশ্ব ছিল অনেক পিছনে। এখনো ইলেকট্রনিক্স দুনিয়ায় আমরা অনেক পিছনে-মাল্টিন্যাশনাল কোম্পানি</a:t>
            </a:r>
            <a:r>
              <a:rPr lang="en-US" dirty="0"/>
              <a:t> </a:t>
            </a:r>
            <a:r>
              <a:rPr lang="en-US" dirty="0" err="1"/>
              <a:t>গুলো</a:t>
            </a:r>
            <a:r>
              <a:rPr lang="en-US" dirty="0"/>
              <a:t> </a:t>
            </a:r>
            <a:r>
              <a:rPr lang="en-US" dirty="0" err="1"/>
              <a:t>ছাড়া</a:t>
            </a:r>
            <a:r>
              <a:rPr lang="bn-IN" dirty="0"/>
              <a:t>। </a:t>
            </a:r>
          </a:p>
          <a:p>
            <a:r>
              <a:rPr lang="en-US" dirty="0"/>
              <a:t>After 1880-depends on Germany</a:t>
            </a:r>
          </a:p>
        </p:txBody>
      </p:sp>
    </p:spTree>
    <p:extLst>
      <p:ext uri="{BB962C8B-B14F-4D97-AF65-F5344CB8AC3E}">
        <p14:creationId xmlns:p14="http://schemas.microsoft.com/office/powerpoint/2010/main" val="32250011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9408" y="547094"/>
            <a:ext cx="7688688" cy="5858675"/>
          </a:xfrm>
          <a:prstGeom prst="rect">
            <a:avLst/>
          </a:prstGeom>
        </p:spPr>
      </p:pic>
      <p:sp>
        <p:nvSpPr>
          <p:cNvPr id="3" name="TextBox 2"/>
          <p:cNvSpPr txBox="1"/>
          <p:nvPr/>
        </p:nvSpPr>
        <p:spPr>
          <a:xfrm>
            <a:off x="185134" y="1989518"/>
            <a:ext cx="1661374" cy="923330"/>
          </a:xfrm>
          <a:prstGeom prst="rect">
            <a:avLst/>
          </a:prstGeom>
          <a:noFill/>
        </p:spPr>
        <p:txBody>
          <a:bodyPr wrap="square" rtlCol="0">
            <a:spAutoFit/>
          </a:bodyPr>
          <a:lstStyle/>
          <a:p>
            <a:r>
              <a:rPr lang="en-US" dirty="0" err="1"/>
              <a:t>Munik</a:t>
            </a:r>
            <a:r>
              <a:rPr lang="en-US" dirty="0"/>
              <a:t>-Germany  to </a:t>
            </a:r>
            <a:r>
              <a:rPr lang="en-US" dirty="0" err="1"/>
              <a:t>Istambul</a:t>
            </a:r>
            <a:endParaRPr lang="en-US" dirty="0"/>
          </a:p>
        </p:txBody>
      </p:sp>
    </p:spTree>
    <p:extLst>
      <p:ext uri="{BB962C8B-B14F-4D97-AF65-F5344CB8AC3E}">
        <p14:creationId xmlns:p14="http://schemas.microsoft.com/office/powerpoint/2010/main" val="2369468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6468" y="5111564"/>
            <a:ext cx="11745532" cy="923330"/>
          </a:xfrm>
          <a:prstGeom prst="rect">
            <a:avLst/>
          </a:prstGeom>
        </p:spPr>
        <p:txBody>
          <a:bodyPr wrap="square">
            <a:spAutoFit/>
          </a:bodyPr>
          <a:lstStyle/>
          <a:p>
            <a:r>
              <a:rPr lang="en-US" b="1" i="1" dirty="0">
                <a:solidFill>
                  <a:srgbClr val="202122"/>
                </a:solidFill>
                <a:latin typeface="Arial" panose="020B0604020202020204" pitchFamily="34" charset="0"/>
              </a:rPr>
              <a:t>Kaiser</a:t>
            </a:r>
            <a:r>
              <a:rPr lang="en-US" dirty="0">
                <a:solidFill>
                  <a:srgbClr val="202122"/>
                </a:solidFill>
                <a:latin typeface="Arial" panose="020B0604020202020204" pitchFamily="34" charset="0"/>
              </a:rPr>
              <a:t> is the </a:t>
            </a:r>
            <a:r>
              <a:rPr lang="en-US" dirty="0">
                <a:solidFill>
                  <a:srgbClr val="0645AD"/>
                </a:solidFill>
                <a:latin typeface="Arial" panose="020B0604020202020204" pitchFamily="34" charset="0"/>
                <a:hlinkClick r:id="rId2" tooltip="German language"/>
              </a:rPr>
              <a:t>German</a:t>
            </a:r>
            <a:r>
              <a:rPr lang="en-US" dirty="0">
                <a:solidFill>
                  <a:srgbClr val="202122"/>
                </a:solidFill>
                <a:latin typeface="Arial" panose="020B0604020202020204" pitchFamily="34" charset="0"/>
              </a:rPr>
              <a:t> word for "</a:t>
            </a:r>
            <a:r>
              <a:rPr lang="en-US" dirty="0">
                <a:solidFill>
                  <a:srgbClr val="0645AD"/>
                </a:solidFill>
                <a:latin typeface="Arial" panose="020B0604020202020204" pitchFamily="34" charset="0"/>
                <a:hlinkClick r:id="rId3" tooltip="Emperor"/>
              </a:rPr>
              <a:t>emperor</a:t>
            </a:r>
            <a:r>
              <a:rPr lang="en-US" dirty="0">
                <a:solidFill>
                  <a:srgbClr val="202122"/>
                </a:solidFill>
                <a:latin typeface="Arial" panose="020B0604020202020204" pitchFamily="34" charset="0"/>
              </a:rPr>
              <a:t>" (female </a:t>
            </a:r>
            <a:r>
              <a:rPr lang="en-US" b="1" dirty="0" err="1">
                <a:solidFill>
                  <a:srgbClr val="202122"/>
                </a:solidFill>
                <a:latin typeface="Arial" panose="020B0604020202020204" pitchFamily="34" charset="0"/>
              </a:rPr>
              <a:t>Kaiserin</a:t>
            </a:r>
            <a:r>
              <a:rPr lang="en-US" dirty="0">
                <a:solidFill>
                  <a:srgbClr val="202122"/>
                </a:solidFill>
                <a:latin typeface="Arial" panose="020B0604020202020204" pitchFamily="34" charset="0"/>
              </a:rPr>
              <a:t>). In general, the German title was only used for rulers above the rank of </a:t>
            </a:r>
            <a:r>
              <a:rPr lang="en-US" dirty="0">
                <a:solidFill>
                  <a:srgbClr val="0645AD"/>
                </a:solidFill>
                <a:latin typeface="Arial" panose="020B0604020202020204" pitchFamily="34" charset="0"/>
                <a:hlinkClick r:id="rId4" tooltip="King"/>
              </a:rPr>
              <a:t>king</a:t>
            </a:r>
            <a:r>
              <a:rPr lang="en-US"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König</a:t>
            </a:r>
            <a:r>
              <a:rPr lang="en-US" dirty="0">
                <a:solidFill>
                  <a:srgbClr val="202122"/>
                </a:solidFill>
                <a:latin typeface="Arial" panose="020B0604020202020204" pitchFamily="34" charset="0"/>
              </a:rPr>
              <a:t>). In </a:t>
            </a:r>
            <a:r>
              <a:rPr lang="en-US" dirty="0">
                <a:solidFill>
                  <a:srgbClr val="0645AD"/>
                </a:solidFill>
                <a:latin typeface="Arial" panose="020B0604020202020204" pitchFamily="34" charset="0"/>
                <a:hlinkClick r:id="rId5" tooltip="English language"/>
              </a:rPr>
              <a:t>English</a:t>
            </a:r>
            <a:r>
              <a:rPr lang="en-US" dirty="0">
                <a:solidFill>
                  <a:srgbClr val="202122"/>
                </a:solidFill>
                <a:latin typeface="Arial" panose="020B0604020202020204" pitchFamily="34" charset="0"/>
              </a:rPr>
              <a:t>, the (untranslated) word </a:t>
            </a:r>
            <a:r>
              <a:rPr lang="en-US" i="1" dirty="0">
                <a:solidFill>
                  <a:srgbClr val="202122"/>
                </a:solidFill>
                <a:latin typeface="Arial" panose="020B0604020202020204" pitchFamily="34" charset="0"/>
              </a:rPr>
              <a:t>Kaiser</a:t>
            </a:r>
            <a:r>
              <a:rPr lang="en-US" dirty="0">
                <a:solidFill>
                  <a:srgbClr val="202122"/>
                </a:solidFill>
                <a:latin typeface="Arial" panose="020B0604020202020204" pitchFamily="34" charset="0"/>
              </a:rPr>
              <a:t> is mainly associated with the emperors of the unified </a:t>
            </a:r>
            <a:r>
              <a:rPr lang="en-US" dirty="0">
                <a:solidFill>
                  <a:srgbClr val="0645AD"/>
                </a:solidFill>
                <a:latin typeface="Arial" panose="020B0604020202020204" pitchFamily="34" charset="0"/>
                <a:hlinkClick r:id="rId6" tooltip="German Empire"/>
              </a:rPr>
              <a:t>German Empire</a:t>
            </a:r>
            <a:r>
              <a:rPr lang="en-US" dirty="0">
                <a:solidFill>
                  <a:srgbClr val="202122"/>
                </a:solidFill>
                <a:latin typeface="Arial" panose="020B0604020202020204" pitchFamily="34" charset="0"/>
              </a:rPr>
              <a:t> (1871–1918).</a:t>
            </a:r>
            <a:endParaRPr lang="en-US" dirty="0"/>
          </a:p>
        </p:txBody>
      </p:sp>
      <p:graphicFrame>
        <p:nvGraphicFramePr>
          <p:cNvPr id="4" name="Table 3"/>
          <p:cNvGraphicFramePr>
            <a:graphicFrameLocks noGrp="1"/>
          </p:cNvGraphicFramePr>
          <p:nvPr/>
        </p:nvGraphicFramePr>
        <p:xfrm>
          <a:off x="838200" y="2949734"/>
          <a:ext cx="10515600" cy="2103120"/>
        </p:xfrm>
        <a:graphic>
          <a:graphicData uri="http://schemas.openxmlformats.org/drawingml/2006/table">
            <a:tbl>
              <a:tblPr/>
              <a:tblGrid>
                <a:gridCol w="52578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0">
                <a:tc gridSpan="2">
                  <a:txBody>
                    <a:bodyPr/>
                    <a:lstStyle/>
                    <a:p>
                      <a:pPr algn="ctr" fontAlgn="t"/>
                      <a:r>
                        <a:rPr lang="en-US">
                          <a:effectLst/>
                        </a:rPr>
                        <a:t>Portrait in 1902, by T. H. Voigt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hMerge="1">
                  <a:txBody>
                    <a:bodyPr/>
                    <a:lstStyle/>
                    <a:p>
                      <a:endParaRPr lang="en-US"/>
                    </a:p>
                  </a:txBody>
                  <a:tcPr/>
                </a:tc>
                <a:extLst>
                  <a:ext uri="{0D108BD9-81ED-4DB2-BD59-A6C34878D82A}">
                    <a16:rowId xmlns:a16="http://schemas.microsoft.com/office/drawing/2014/main" val="10000"/>
                  </a:ext>
                </a:extLst>
              </a:tr>
              <a:tr h="0">
                <a:tc gridSpan="2">
                  <a:txBody>
                    <a:bodyPr/>
                    <a:lstStyle/>
                    <a:p>
                      <a:pPr algn="ctr" fontAlgn="t"/>
                      <a:r>
                        <a:rPr lang="en-US" u="none" strike="noStrike">
                          <a:solidFill>
                            <a:srgbClr val="0645AD"/>
                          </a:solidFill>
                          <a:effectLst/>
                          <a:hlinkClick r:id="rId7" tooltip="German Emperor"/>
                        </a:rPr>
                        <a:t>German Emperor</a:t>
                      </a:r>
                      <a:br>
                        <a:rPr lang="en-US">
                          <a:effectLst/>
                        </a:rPr>
                      </a:br>
                      <a:r>
                        <a:rPr lang="en-US" u="none" strike="noStrike">
                          <a:solidFill>
                            <a:srgbClr val="0645AD"/>
                          </a:solidFill>
                          <a:effectLst/>
                          <a:hlinkClick r:id="rId8" tooltip="King of Prussia"/>
                        </a:rPr>
                        <a:t>King of Prussia</a:t>
                      </a:r>
                      <a:endParaRPr lang="en-US">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4DCF6"/>
                    </a:solidFill>
                  </a:tcPr>
                </a:tc>
                <a:tc hMerge="1">
                  <a:txBody>
                    <a:bodyPr/>
                    <a:lstStyle/>
                    <a:p>
                      <a:endParaRPr lang="en-US"/>
                    </a:p>
                  </a:txBody>
                  <a:tcPr/>
                </a:tc>
                <a:extLst>
                  <a:ext uri="{0D108BD9-81ED-4DB2-BD59-A6C34878D82A}">
                    <a16:rowId xmlns:a16="http://schemas.microsoft.com/office/drawing/2014/main" val="10001"/>
                  </a:ext>
                </a:extLst>
              </a:tr>
              <a:tr h="0">
                <a:tc>
                  <a:txBody>
                    <a:bodyPr/>
                    <a:lstStyle/>
                    <a:p>
                      <a:pPr algn="l" fontAlgn="t"/>
                      <a:r>
                        <a:rPr lang="en-US">
                          <a:effectLst/>
                        </a:rPr>
                        <a:t>Reign</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a:effectLst/>
                        </a:rPr>
                        <a:t>15 June 1888 – 9 November 1918</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0">
                <a:tc>
                  <a:txBody>
                    <a:bodyPr/>
                    <a:lstStyle/>
                    <a:p>
                      <a:pPr algn="l" fontAlgn="t"/>
                      <a:r>
                        <a:rPr lang="en-US">
                          <a:effectLst/>
                        </a:rPr>
                        <a:t>Predecessor</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u="none" strike="noStrike">
                          <a:solidFill>
                            <a:srgbClr val="0645AD"/>
                          </a:solidFill>
                          <a:effectLst/>
                          <a:hlinkClick r:id="rId9" tooltip="Frederick III, German Emperor"/>
                        </a:rPr>
                        <a:t>Frederick III</a:t>
                      </a:r>
                      <a:endParaRPr lang="en-US">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r h="0">
                <a:tc>
                  <a:txBody>
                    <a:bodyPr/>
                    <a:lstStyle/>
                    <a:p>
                      <a:pPr algn="l" fontAlgn="t"/>
                      <a:r>
                        <a:rPr lang="en-US">
                          <a:effectLst/>
                        </a:rPr>
                        <a:t>Successor</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dirty="0">
                          <a:effectLst/>
                        </a:rPr>
                        <a:t>Monarchy abolished</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4"/>
                  </a:ext>
                </a:extLst>
              </a:tr>
            </a:tbl>
          </a:graphicData>
        </a:graphic>
      </p:graphicFrame>
      <p:pic>
        <p:nvPicPr>
          <p:cNvPr id="5"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71484" y="90152"/>
            <a:ext cx="2095500" cy="2678806"/>
          </a:xfrm>
          <a:prstGeom prst="rect">
            <a:avLst/>
          </a:prstGeom>
        </p:spPr>
      </p:pic>
    </p:spTree>
    <p:extLst>
      <p:ext uri="{BB962C8B-B14F-4D97-AF65-F5344CB8AC3E}">
        <p14:creationId xmlns:p14="http://schemas.microsoft.com/office/powerpoint/2010/main" val="574422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1623" y="6211669"/>
            <a:ext cx="11230377" cy="646331"/>
          </a:xfrm>
          <a:prstGeom prst="rect">
            <a:avLst/>
          </a:prstGeom>
        </p:spPr>
        <p:txBody>
          <a:bodyPr wrap="square">
            <a:spAutoFit/>
          </a:bodyPr>
          <a:lstStyle/>
          <a:p>
            <a:r>
              <a:rPr lang="en-US" dirty="0">
                <a:solidFill>
                  <a:srgbClr val="323248"/>
                </a:solidFill>
                <a:latin typeface="Arial" panose="020B0604020202020204" pitchFamily="34" charset="0"/>
              </a:rPr>
              <a:t>The Fountain of Kaiser Wilhelm II </a:t>
            </a:r>
            <a:r>
              <a:rPr lang="en-US" dirty="0" err="1">
                <a:solidFill>
                  <a:srgbClr val="323248"/>
                </a:solidFill>
                <a:latin typeface="Arial" panose="020B0604020202020204" pitchFamily="34" charset="0"/>
              </a:rPr>
              <a:t>Alman</a:t>
            </a:r>
            <a:r>
              <a:rPr lang="en-US" dirty="0">
                <a:solidFill>
                  <a:srgbClr val="323248"/>
                </a:solidFill>
                <a:latin typeface="Arial" panose="020B0604020202020204" pitchFamily="34" charset="0"/>
              </a:rPr>
              <a:t> </a:t>
            </a:r>
            <a:r>
              <a:rPr lang="en-US" dirty="0" err="1">
                <a:solidFill>
                  <a:srgbClr val="323248"/>
                </a:solidFill>
                <a:latin typeface="Arial" panose="020B0604020202020204" pitchFamily="34" charset="0"/>
              </a:rPr>
              <a:t>Çesmesi</a:t>
            </a:r>
            <a:r>
              <a:rPr lang="en-US" dirty="0">
                <a:solidFill>
                  <a:srgbClr val="323248"/>
                </a:solidFill>
                <a:latin typeface="Arial" panose="020B0604020202020204" pitchFamily="34" charset="0"/>
              </a:rPr>
              <a:t> (The German Fountain) at the Hippodrome. Istanbul, Turkey</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4402" y="331989"/>
            <a:ext cx="4331863" cy="5775817"/>
          </a:xfrm>
          <a:prstGeom prst="rect">
            <a:avLst/>
          </a:prstGeom>
        </p:spPr>
      </p:pic>
      <p:sp>
        <p:nvSpPr>
          <p:cNvPr id="4" name="TextBox 3"/>
          <p:cNvSpPr txBox="1"/>
          <p:nvPr/>
        </p:nvSpPr>
        <p:spPr>
          <a:xfrm>
            <a:off x="304800" y="1847850"/>
            <a:ext cx="2286000" cy="1200329"/>
          </a:xfrm>
          <a:prstGeom prst="rect">
            <a:avLst/>
          </a:prstGeom>
          <a:noFill/>
        </p:spPr>
        <p:txBody>
          <a:bodyPr wrap="square" rtlCol="0">
            <a:spAutoFit/>
          </a:bodyPr>
          <a:lstStyle/>
          <a:p>
            <a:r>
              <a:rPr lang="bn-IN" dirty="0"/>
              <a:t>কাইজার কোথায় কোথায় অবস্থান করছিল তা মনুমেন্ট নির্মান করা আছে।</a:t>
            </a:r>
            <a:endParaRPr lang="en-US" dirty="0"/>
          </a:p>
        </p:txBody>
      </p:sp>
    </p:spTree>
    <p:extLst>
      <p:ext uri="{BB962C8B-B14F-4D97-AF65-F5344CB8AC3E}">
        <p14:creationId xmlns:p14="http://schemas.microsoft.com/office/powerpoint/2010/main" val="37068173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1029" y="115911"/>
            <a:ext cx="5224725" cy="3065172"/>
          </a:xfrm>
          <a:prstGeom prst="rect">
            <a:avLst/>
          </a:prstGeom>
        </p:spPr>
      </p:pic>
      <p:sp>
        <p:nvSpPr>
          <p:cNvPr id="3" name="Rectangle 2"/>
          <p:cNvSpPr/>
          <p:nvPr/>
        </p:nvSpPr>
        <p:spPr>
          <a:xfrm>
            <a:off x="3085391" y="3181083"/>
            <a:ext cx="6096000" cy="1200329"/>
          </a:xfrm>
          <a:prstGeom prst="rect">
            <a:avLst/>
          </a:prstGeom>
        </p:spPr>
        <p:txBody>
          <a:bodyPr>
            <a:spAutoFit/>
          </a:bodyPr>
          <a:lstStyle/>
          <a:p>
            <a:r>
              <a:rPr lang="en-US" dirty="0">
                <a:solidFill>
                  <a:srgbClr val="202122"/>
                </a:solidFill>
                <a:latin typeface="Arial" panose="020B0604020202020204" pitchFamily="34" charset="0"/>
              </a:rPr>
              <a:t>Unknown Venetian artist, </a:t>
            </a:r>
            <a:r>
              <a:rPr lang="en-US" i="1" dirty="0">
                <a:solidFill>
                  <a:srgbClr val="202122"/>
                </a:solidFill>
                <a:latin typeface="Arial" panose="020B0604020202020204" pitchFamily="34" charset="0"/>
              </a:rPr>
              <a:t>The Reception of the Ambassadors in Damascus</a:t>
            </a:r>
            <a:r>
              <a:rPr lang="en-US" dirty="0">
                <a:solidFill>
                  <a:srgbClr val="202122"/>
                </a:solidFill>
                <a:latin typeface="Arial" panose="020B0604020202020204" pitchFamily="34" charset="0"/>
              </a:rPr>
              <a:t>, 1511, </a:t>
            </a:r>
            <a:r>
              <a:rPr lang="en-US" dirty="0">
                <a:solidFill>
                  <a:srgbClr val="0645AD"/>
                </a:solidFill>
                <a:latin typeface="Arial" panose="020B0604020202020204" pitchFamily="34" charset="0"/>
                <a:hlinkClick r:id="rId3" tooltip="Louvre"/>
              </a:rPr>
              <a:t>Louvre</a:t>
            </a:r>
            <a:r>
              <a:rPr lang="en-US" dirty="0">
                <a:solidFill>
                  <a:srgbClr val="202122"/>
                </a:solidFill>
                <a:latin typeface="Arial" panose="020B0604020202020204" pitchFamily="34" charset="0"/>
              </a:rPr>
              <a:t>. The deer with antlers in the foreground is not known ever to have existed in the wild in </a:t>
            </a:r>
            <a:r>
              <a:rPr lang="en-US" dirty="0">
                <a:solidFill>
                  <a:srgbClr val="0645AD"/>
                </a:solidFill>
                <a:latin typeface="Arial" panose="020B0604020202020204" pitchFamily="34" charset="0"/>
                <a:hlinkClick r:id="rId4" tooltip="Syria"/>
              </a:rPr>
              <a:t>Syria</a:t>
            </a:r>
            <a:r>
              <a:rPr lang="en-US" dirty="0">
                <a:solidFill>
                  <a:srgbClr val="202122"/>
                </a:solidFill>
                <a:latin typeface="Arial" panose="020B0604020202020204" pitchFamily="34" charset="0"/>
              </a:rPr>
              <a:t>.</a:t>
            </a:r>
            <a:endParaRPr lang="en-US" dirty="0"/>
          </a:p>
        </p:txBody>
      </p:sp>
      <p:sp>
        <p:nvSpPr>
          <p:cNvPr id="4" name="Rectangle 3"/>
          <p:cNvSpPr/>
          <p:nvPr/>
        </p:nvSpPr>
        <p:spPr>
          <a:xfrm>
            <a:off x="133982" y="4364922"/>
            <a:ext cx="11998817" cy="2492990"/>
          </a:xfrm>
          <a:prstGeom prst="rect">
            <a:avLst/>
          </a:prstGeom>
        </p:spPr>
        <p:txBody>
          <a:bodyPr wrap="square">
            <a:spAutoFit/>
          </a:bodyPr>
          <a:lstStyle/>
          <a:p>
            <a:r>
              <a:rPr lang="en-US" sz="1600" dirty="0">
                <a:solidFill>
                  <a:srgbClr val="202122"/>
                </a:solidFill>
                <a:latin typeface="Arial" panose="020B0604020202020204" pitchFamily="34" charset="0"/>
              </a:rPr>
              <a:t>In </a:t>
            </a:r>
            <a:r>
              <a:rPr lang="en-US" sz="1600" dirty="0">
                <a:solidFill>
                  <a:srgbClr val="0645AD"/>
                </a:solidFill>
                <a:latin typeface="Arial" panose="020B0604020202020204" pitchFamily="34" charset="0"/>
                <a:hlinkClick r:id="rId5" tooltip="Art history"/>
              </a:rPr>
              <a:t>art history</a:t>
            </a:r>
            <a:r>
              <a:rPr lang="en-US" sz="1600" dirty="0">
                <a:solidFill>
                  <a:srgbClr val="202122"/>
                </a:solidFill>
                <a:latin typeface="Arial" panose="020B0604020202020204" pitchFamily="34" charset="0"/>
              </a:rPr>
              <a:t>, </a:t>
            </a:r>
            <a:r>
              <a:rPr lang="en-US" sz="1600" dirty="0">
                <a:solidFill>
                  <a:srgbClr val="0645AD"/>
                </a:solidFill>
                <a:latin typeface="Arial" panose="020B0604020202020204" pitchFamily="34" charset="0"/>
                <a:hlinkClick r:id="rId6" tooltip="Literature"/>
              </a:rPr>
              <a:t>literature</a:t>
            </a:r>
            <a:r>
              <a:rPr lang="en-US" sz="1600" dirty="0">
                <a:solidFill>
                  <a:srgbClr val="202122"/>
                </a:solidFill>
                <a:latin typeface="Arial" panose="020B0604020202020204" pitchFamily="34" charset="0"/>
              </a:rPr>
              <a:t> and </a:t>
            </a:r>
            <a:r>
              <a:rPr lang="en-US" sz="1600" dirty="0">
                <a:solidFill>
                  <a:srgbClr val="0645AD"/>
                </a:solidFill>
                <a:latin typeface="Arial" panose="020B0604020202020204" pitchFamily="34" charset="0"/>
                <a:hlinkClick r:id="rId7" tooltip="Cultural studies"/>
              </a:rPr>
              <a:t>cultural studies</a:t>
            </a:r>
            <a:r>
              <a:rPr lang="en-US" sz="1600" dirty="0">
                <a:solidFill>
                  <a:srgbClr val="202122"/>
                </a:solidFill>
                <a:latin typeface="Arial" panose="020B0604020202020204" pitchFamily="34" charset="0"/>
              </a:rPr>
              <a:t>, </a:t>
            </a:r>
            <a:r>
              <a:rPr lang="en-US" sz="1600" b="1" dirty="0">
                <a:solidFill>
                  <a:srgbClr val="202122"/>
                </a:solidFill>
                <a:latin typeface="Arial" panose="020B0604020202020204" pitchFamily="34" charset="0"/>
              </a:rPr>
              <a:t>Orientalism</a:t>
            </a:r>
            <a:r>
              <a:rPr lang="en-US" sz="1600" dirty="0">
                <a:solidFill>
                  <a:srgbClr val="202122"/>
                </a:solidFill>
                <a:latin typeface="Arial" panose="020B0604020202020204" pitchFamily="34" charset="0"/>
              </a:rPr>
              <a:t> is the imitation or depiction of aspects in the </a:t>
            </a:r>
            <a:r>
              <a:rPr lang="en-US" sz="1600" dirty="0">
                <a:solidFill>
                  <a:srgbClr val="0645AD"/>
                </a:solidFill>
                <a:latin typeface="Arial" panose="020B0604020202020204" pitchFamily="34" charset="0"/>
                <a:hlinkClick r:id="rId8" tooltip="Eastern world"/>
              </a:rPr>
              <a:t>Eastern world</a:t>
            </a:r>
            <a:r>
              <a:rPr lang="en-US" sz="1600" dirty="0">
                <a:solidFill>
                  <a:srgbClr val="202122"/>
                </a:solidFill>
                <a:latin typeface="Arial" panose="020B0604020202020204" pitchFamily="34" charset="0"/>
              </a:rPr>
              <a:t>. These depictions are usually done by writers, designers, and artists from the West. In particular, </a:t>
            </a:r>
            <a:r>
              <a:rPr lang="en-US" sz="1600" b="1" dirty="0">
                <a:solidFill>
                  <a:srgbClr val="202122"/>
                </a:solidFill>
                <a:latin typeface="Arial" panose="020B0604020202020204" pitchFamily="34" charset="0"/>
              </a:rPr>
              <a:t>Orientalist painting</a:t>
            </a:r>
            <a:r>
              <a:rPr lang="en-US" sz="1600" dirty="0">
                <a:solidFill>
                  <a:srgbClr val="202122"/>
                </a:solidFill>
                <a:latin typeface="Arial" panose="020B0604020202020204" pitchFamily="34" charset="0"/>
              </a:rPr>
              <a:t>, depicting more specifically "the </a:t>
            </a:r>
            <a:r>
              <a:rPr lang="en-US" sz="1600" dirty="0">
                <a:solidFill>
                  <a:srgbClr val="0645AD"/>
                </a:solidFill>
                <a:latin typeface="Arial" panose="020B0604020202020204" pitchFamily="34" charset="0"/>
                <a:hlinkClick r:id="rId9" tooltip="Middle East"/>
              </a:rPr>
              <a:t>Middle East</a:t>
            </a:r>
            <a:r>
              <a:rPr lang="en-US" sz="1600" dirty="0">
                <a:solidFill>
                  <a:srgbClr val="202122"/>
                </a:solidFill>
                <a:latin typeface="Arial" panose="020B0604020202020204" pitchFamily="34" charset="0"/>
              </a:rPr>
              <a:t>",</a:t>
            </a:r>
            <a:r>
              <a:rPr lang="en-US" sz="1600" baseline="30000" dirty="0">
                <a:solidFill>
                  <a:srgbClr val="0645AD"/>
                </a:solidFill>
                <a:latin typeface="Arial" panose="020B0604020202020204" pitchFamily="34" charset="0"/>
                <a:hlinkClick r:id="rId10"/>
              </a:rPr>
              <a:t>[1]</a:t>
            </a:r>
            <a:r>
              <a:rPr lang="en-US" sz="1600" dirty="0">
                <a:solidFill>
                  <a:srgbClr val="202122"/>
                </a:solidFill>
                <a:latin typeface="Arial" panose="020B0604020202020204" pitchFamily="34" charset="0"/>
              </a:rPr>
              <a:t> was one of the many specialisms of 19th-century </a:t>
            </a:r>
            <a:r>
              <a:rPr lang="en-US" sz="1600" dirty="0">
                <a:solidFill>
                  <a:srgbClr val="0645AD"/>
                </a:solidFill>
                <a:latin typeface="Arial" panose="020B0604020202020204" pitchFamily="34" charset="0"/>
                <a:hlinkClick r:id="rId11" tooltip="Academic art"/>
              </a:rPr>
              <a:t>academic art</a:t>
            </a:r>
            <a:r>
              <a:rPr lang="en-US" sz="1600" dirty="0">
                <a:solidFill>
                  <a:srgbClr val="202122"/>
                </a:solidFill>
                <a:latin typeface="Arial" panose="020B0604020202020204" pitchFamily="34" charset="0"/>
              </a:rPr>
              <a:t>, and the literature of Western countries took a similar interest in Oriental themes.</a:t>
            </a:r>
          </a:p>
          <a:p>
            <a:r>
              <a:rPr lang="en-US" sz="1600" dirty="0">
                <a:solidFill>
                  <a:srgbClr val="202122"/>
                </a:solidFill>
                <a:latin typeface="Arial" panose="020B0604020202020204" pitchFamily="34" charset="0"/>
              </a:rPr>
              <a:t>Since the publication of </a:t>
            </a:r>
            <a:r>
              <a:rPr lang="en-US" sz="1600" dirty="0">
                <a:solidFill>
                  <a:srgbClr val="0645AD"/>
                </a:solidFill>
                <a:latin typeface="Arial" panose="020B0604020202020204" pitchFamily="34" charset="0"/>
                <a:hlinkClick r:id="rId12" tooltip="Edward Said"/>
              </a:rPr>
              <a:t>Edward Said</a:t>
            </a:r>
            <a:r>
              <a:rPr lang="en-US" sz="1600" dirty="0">
                <a:solidFill>
                  <a:srgbClr val="202122"/>
                </a:solidFill>
                <a:latin typeface="Arial" panose="020B0604020202020204" pitchFamily="34" charset="0"/>
              </a:rPr>
              <a:t>'s </a:t>
            </a:r>
            <a:r>
              <a:rPr lang="en-US" sz="2800" i="1" dirty="0">
                <a:solidFill>
                  <a:srgbClr val="0645AD"/>
                </a:solidFill>
                <a:latin typeface="Arial" panose="020B0604020202020204" pitchFamily="34" charset="0"/>
                <a:hlinkClick r:id="rId13" tooltip="Orientalism (book)"/>
              </a:rPr>
              <a:t>Orientalism</a:t>
            </a:r>
            <a:r>
              <a:rPr lang="en-US" sz="2800" dirty="0">
                <a:solidFill>
                  <a:srgbClr val="202122"/>
                </a:solidFill>
                <a:latin typeface="Arial" panose="020B0604020202020204" pitchFamily="34" charset="0"/>
              </a:rPr>
              <a:t> </a:t>
            </a:r>
            <a:r>
              <a:rPr lang="en-US" sz="1600" dirty="0">
                <a:solidFill>
                  <a:srgbClr val="202122"/>
                </a:solidFill>
                <a:latin typeface="Arial" panose="020B0604020202020204" pitchFamily="34" charset="0"/>
              </a:rPr>
              <a:t>in 1978, much academic discourse has begun to use the term "Orientalism" to refer to a general patronizing Western attitude towards Middle Eastern, Asian, and North African societies. In Said's analysis, the West </a:t>
            </a:r>
            <a:r>
              <a:rPr lang="en-US" sz="1600" dirty="0" err="1">
                <a:solidFill>
                  <a:srgbClr val="0645AD"/>
                </a:solidFill>
                <a:latin typeface="Arial" panose="020B0604020202020204" pitchFamily="34" charset="0"/>
                <a:hlinkClick r:id="rId14" tooltip="Essentialism"/>
              </a:rPr>
              <a:t>essentializes</a:t>
            </a:r>
            <a:r>
              <a:rPr lang="en-US" sz="1600" dirty="0">
                <a:solidFill>
                  <a:srgbClr val="202122"/>
                </a:solidFill>
                <a:latin typeface="Arial" panose="020B0604020202020204" pitchFamily="34" charset="0"/>
              </a:rPr>
              <a:t> these societies as static and undeveloped—thereby fabricating a view of Oriental culture that can be studied, depicted, and reproduced in the service of </a:t>
            </a:r>
            <a:r>
              <a:rPr lang="en-US" sz="1600" dirty="0">
                <a:solidFill>
                  <a:srgbClr val="0645AD"/>
                </a:solidFill>
                <a:latin typeface="Arial" panose="020B0604020202020204" pitchFamily="34" charset="0"/>
                <a:hlinkClick r:id="rId15" tooltip="Imperialism"/>
              </a:rPr>
              <a:t>imperial power</a:t>
            </a:r>
            <a:r>
              <a:rPr lang="en-US" sz="1600" dirty="0">
                <a:solidFill>
                  <a:srgbClr val="202122"/>
                </a:solidFill>
                <a:latin typeface="Arial" panose="020B0604020202020204" pitchFamily="34" charset="0"/>
              </a:rPr>
              <a:t>. Implicit in this fabrication, writes Said, is the idea that Western society is developed, rational, flexible, and superior.</a:t>
            </a:r>
            <a:r>
              <a:rPr lang="en-US" sz="1600" baseline="30000" dirty="0">
                <a:solidFill>
                  <a:srgbClr val="0645AD"/>
                </a:solidFill>
                <a:latin typeface="Arial" panose="020B0604020202020204" pitchFamily="34" charset="0"/>
                <a:hlinkClick r:id="rId16"/>
              </a:rPr>
              <a:t>[2]</a:t>
            </a:r>
            <a:endParaRPr lang="en-US" sz="1600" b="0" i="0" dirty="0">
              <a:solidFill>
                <a:srgbClr val="202122"/>
              </a:solidFill>
              <a:effectLst/>
              <a:latin typeface="Arial" panose="020B0604020202020204" pitchFamily="34" charset="0"/>
            </a:endParaRPr>
          </a:p>
        </p:txBody>
      </p:sp>
      <p:sp>
        <p:nvSpPr>
          <p:cNvPr id="5" name="TextBox 4"/>
          <p:cNvSpPr txBox="1"/>
          <p:nvPr/>
        </p:nvSpPr>
        <p:spPr>
          <a:xfrm>
            <a:off x="628650" y="895350"/>
            <a:ext cx="1924050" cy="923330"/>
          </a:xfrm>
          <a:prstGeom prst="rect">
            <a:avLst/>
          </a:prstGeom>
          <a:noFill/>
        </p:spPr>
        <p:txBody>
          <a:bodyPr wrap="square" rtlCol="0">
            <a:spAutoFit/>
          </a:bodyPr>
          <a:lstStyle/>
          <a:p>
            <a:r>
              <a:rPr lang="bn-IN" dirty="0"/>
              <a:t>অমুসলিম দের  ইসলাম অধ্যায়ন। -ওরিয়ানটালিজম</a:t>
            </a:r>
            <a:endParaRPr lang="en-US" dirty="0"/>
          </a:p>
        </p:txBody>
      </p:sp>
    </p:spTree>
    <p:extLst>
      <p:ext uri="{BB962C8B-B14F-4D97-AF65-F5344CB8AC3E}">
        <p14:creationId xmlns:p14="http://schemas.microsoft.com/office/powerpoint/2010/main" val="2042508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41704464"/>
              </p:ext>
            </p:extLst>
          </p:nvPr>
        </p:nvGraphicFramePr>
        <p:xfrm>
          <a:off x="300239" y="3413320"/>
          <a:ext cx="4709911" cy="1406330"/>
        </p:xfrm>
        <a:graphic>
          <a:graphicData uri="http://schemas.openxmlformats.org/drawingml/2006/table">
            <a:tbl>
              <a:tblPr/>
              <a:tblGrid>
                <a:gridCol w="4709911">
                  <a:extLst>
                    <a:ext uri="{9D8B030D-6E8A-4147-A177-3AD203B41FA5}">
                      <a16:colId xmlns:a16="http://schemas.microsoft.com/office/drawing/2014/main" val="20000"/>
                    </a:ext>
                  </a:extLst>
                </a:gridCol>
              </a:tblGrid>
              <a:tr h="703165">
                <a:tc>
                  <a:txBody>
                    <a:bodyPr/>
                    <a:lstStyle/>
                    <a:p>
                      <a:pPr algn="ctr"/>
                      <a:r>
                        <a:rPr lang="en-US" u="none" strike="noStrike" dirty="0">
                          <a:solidFill>
                            <a:srgbClr val="0645AD"/>
                          </a:solidFill>
                          <a:effectLst/>
                          <a:hlinkClick r:id="rId2" tooltip="Imperial Government (Ottoman Empire)"/>
                        </a:rPr>
                        <a:t>Minister of War</a:t>
                      </a:r>
                      <a:r>
                        <a:rPr lang="en-US" u="none" strike="noStrike" dirty="0">
                          <a:solidFill>
                            <a:srgbClr val="0645AD"/>
                          </a:solidFill>
                          <a:effectLst/>
                        </a:rPr>
                        <a:t>-</a:t>
                      </a:r>
                      <a:r>
                        <a:rPr lang="en-US" sz="1800" b="1" i="0" kern="1200" dirty="0">
                          <a:solidFill>
                            <a:schemeClr val="tx1"/>
                          </a:solidFill>
                          <a:effectLst/>
                          <a:latin typeface="+mn-lt"/>
                          <a:ea typeface="+mn-ea"/>
                          <a:cs typeface="+mn-cs"/>
                        </a:rPr>
                        <a:t>Ismail </a:t>
                      </a:r>
                      <a:r>
                        <a:rPr lang="en-US" sz="1800" b="1" i="0" kern="1200" dirty="0" err="1">
                          <a:solidFill>
                            <a:schemeClr val="tx1"/>
                          </a:solidFill>
                          <a:effectLst/>
                          <a:latin typeface="+mn-lt"/>
                          <a:ea typeface="+mn-ea"/>
                          <a:cs typeface="+mn-cs"/>
                        </a:rPr>
                        <a:t>Enver</a:t>
                      </a:r>
                      <a:r>
                        <a:rPr lang="en-US" sz="1800" b="1" i="0" kern="1200" baseline="0" dirty="0">
                          <a:solidFill>
                            <a:schemeClr val="tx1"/>
                          </a:solidFill>
                          <a:effectLst/>
                          <a:latin typeface="+mn-lt"/>
                          <a:ea typeface="+mn-ea"/>
                          <a:cs typeface="+mn-cs"/>
                        </a:rPr>
                        <a:t> </a:t>
                      </a:r>
                      <a:r>
                        <a:rPr lang="en-US" sz="1800" b="0" i="0" u="none" strike="noStrike" kern="1200" dirty="0">
                          <a:solidFill>
                            <a:schemeClr val="tx1"/>
                          </a:solidFill>
                          <a:effectLst/>
                          <a:latin typeface="+mn-lt"/>
                          <a:ea typeface="+mn-ea"/>
                          <a:cs typeface="+mn-cs"/>
                          <a:hlinkClick r:id="rId3" tooltip="Pasha"/>
                        </a:rPr>
                        <a:t>Pasha</a:t>
                      </a:r>
                      <a:endParaRPr lang="en-US" sz="1800" b="0" i="0" kern="1200" dirty="0">
                        <a:solidFill>
                          <a:schemeClr val="tx1"/>
                        </a:solidFill>
                        <a:effectLst/>
                        <a:latin typeface="+mn-lt"/>
                        <a:ea typeface="+mn-ea"/>
                        <a:cs typeface="+mn-cs"/>
                      </a:endParaRPr>
                    </a:p>
                    <a:p>
                      <a:pPr algn="ctr" fontAlgn="t"/>
                      <a:endParaRPr lang="en-US"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6E6FA"/>
                    </a:solidFill>
                  </a:tcPr>
                </a:tc>
                <a:extLst>
                  <a:ext uri="{0D108BD9-81ED-4DB2-BD59-A6C34878D82A}">
                    <a16:rowId xmlns:a16="http://schemas.microsoft.com/office/drawing/2014/main" val="10000"/>
                  </a:ext>
                </a:extLst>
              </a:tr>
              <a:tr h="703165">
                <a:tc>
                  <a:txBody>
                    <a:bodyPr/>
                    <a:lstStyle/>
                    <a:p>
                      <a:pPr algn="ctr" fontAlgn="t"/>
                      <a:r>
                        <a:rPr lang="en-US" b="1" dirty="0">
                          <a:effectLst/>
                        </a:rPr>
                        <a:t>In office</a:t>
                      </a:r>
                      <a:br>
                        <a:rPr lang="en-US" dirty="0">
                          <a:effectLst/>
                        </a:rPr>
                      </a:br>
                      <a:r>
                        <a:rPr lang="en-US" dirty="0">
                          <a:effectLst/>
                        </a:rPr>
                        <a:t>4 January 1914 – 13 October 1918</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a:noFill/>
                    </a:lnB>
                    <a:solidFill>
                      <a:srgbClr val="F8F9FA"/>
                    </a:solidFill>
                  </a:tcPr>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043" y="1"/>
            <a:ext cx="3370401" cy="3257550"/>
          </a:xfrm>
          <a:prstGeom prst="rect">
            <a:avLst/>
          </a:prstGeom>
        </p:spPr>
      </p:pic>
      <p:sp>
        <p:nvSpPr>
          <p:cNvPr id="6" name="Rectangle 5"/>
          <p:cNvSpPr/>
          <p:nvPr/>
        </p:nvSpPr>
        <p:spPr>
          <a:xfrm>
            <a:off x="544400" y="4898475"/>
            <a:ext cx="4221588" cy="153888"/>
          </a:xfrm>
          <a:prstGeom prst="rect">
            <a:avLst/>
          </a:prstGeom>
        </p:spPr>
        <p:txBody>
          <a:bodyPr wrap="square">
            <a:spAutoFit/>
          </a:bodyPr>
          <a:lstStyle/>
          <a:p>
            <a:r>
              <a:rPr lang="en-US" sz="100" b="1" dirty="0">
                <a:solidFill>
                  <a:srgbClr val="202122"/>
                </a:solidFill>
                <a:latin typeface="Arial" panose="020B0604020202020204" pitchFamily="34" charset="0"/>
              </a:rPr>
              <a:t>Ismail </a:t>
            </a:r>
            <a:r>
              <a:rPr lang="en-US" sz="100" b="1" dirty="0" err="1">
                <a:solidFill>
                  <a:srgbClr val="202122"/>
                </a:solidFill>
                <a:latin typeface="Arial" panose="020B0604020202020204" pitchFamily="34" charset="0"/>
              </a:rPr>
              <a:t>Enver</a:t>
            </a:r>
            <a:r>
              <a:rPr lang="en-US" sz="100" b="1" dirty="0">
                <a:solidFill>
                  <a:srgbClr val="202122"/>
                </a:solidFill>
                <a:latin typeface="Arial" panose="020B0604020202020204" pitchFamily="34" charset="0"/>
              </a:rPr>
              <a:t> Pasha</a:t>
            </a:r>
            <a:r>
              <a:rPr lang="en-US" sz="100" dirty="0">
                <a:solidFill>
                  <a:srgbClr val="202122"/>
                </a:solidFill>
                <a:latin typeface="Arial" panose="020B0604020202020204" pitchFamily="34" charset="0"/>
              </a:rPr>
              <a:t> (</a:t>
            </a:r>
            <a:r>
              <a:rPr lang="en-US" sz="100" dirty="0">
                <a:solidFill>
                  <a:srgbClr val="0645AD"/>
                </a:solidFill>
                <a:latin typeface="Arial" panose="020B0604020202020204" pitchFamily="34" charset="0"/>
                <a:hlinkClick r:id="rId5" tooltip="Ottoman Turkish language"/>
              </a:rPr>
              <a:t>Ottoman Turkish</a:t>
            </a:r>
            <a:r>
              <a:rPr lang="en-US" sz="100" dirty="0">
                <a:solidFill>
                  <a:srgbClr val="202122"/>
                </a:solidFill>
                <a:latin typeface="Arial" panose="020B0604020202020204" pitchFamily="34" charset="0"/>
              </a:rPr>
              <a:t>: </a:t>
            </a:r>
            <a:r>
              <a:rPr lang="ar-AE" sz="100" dirty="0">
                <a:solidFill>
                  <a:srgbClr val="202122"/>
                </a:solidFill>
                <a:latin typeface="Arial" panose="020B0604020202020204" pitchFamily="34" charset="0"/>
              </a:rPr>
              <a:t>اسماعیل انور پاشا‎; </a:t>
            </a:r>
            <a:r>
              <a:rPr lang="en-US" sz="100" dirty="0">
                <a:solidFill>
                  <a:srgbClr val="0645AD"/>
                </a:solidFill>
                <a:latin typeface="Arial" panose="020B0604020202020204" pitchFamily="34" charset="0"/>
                <a:hlinkClick r:id="rId6" tooltip="Turkish language"/>
              </a:rPr>
              <a:t>Turkish</a:t>
            </a:r>
            <a:r>
              <a:rPr lang="en-US" sz="100" dirty="0">
                <a:solidFill>
                  <a:srgbClr val="202122"/>
                </a:solidFill>
                <a:latin typeface="Arial" panose="020B0604020202020204" pitchFamily="34" charset="0"/>
              </a:rPr>
              <a:t>: </a:t>
            </a:r>
            <a:r>
              <a:rPr lang="en-US" sz="100" i="1" dirty="0">
                <a:solidFill>
                  <a:srgbClr val="202122"/>
                </a:solidFill>
                <a:latin typeface="Arial" panose="020B0604020202020204" pitchFamily="34" charset="0"/>
              </a:rPr>
              <a:t>İsmail </a:t>
            </a:r>
            <a:r>
              <a:rPr lang="en-US" sz="100" i="1" dirty="0" err="1">
                <a:solidFill>
                  <a:srgbClr val="202122"/>
                </a:solidFill>
                <a:latin typeface="Arial" panose="020B0604020202020204" pitchFamily="34" charset="0"/>
              </a:rPr>
              <a:t>Enver</a:t>
            </a:r>
            <a:r>
              <a:rPr lang="en-US" sz="100" i="1" dirty="0">
                <a:solidFill>
                  <a:srgbClr val="202122"/>
                </a:solidFill>
                <a:latin typeface="Arial" panose="020B0604020202020204" pitchFamily="34" charset="0"/>
              </a:rPr>
              <a:t> </a:t>
            </a:r>
            <a:r>
              <a:rPr lang="en-US" sz="100" i="1" dirty="0" err="1">
                <a:solidFill>
                  <a:srgbClr val="202122"/>
                </a:solidFill>
                <a:latin typeface="Arial" panose="020B0604020202020204" pitchFamily="34" charset="0"/>
              </a:rPr>
              <a:t>Paşa</a:t>
            </a:r>
            <a:r>
              <a:rPr lang="en-US" sz="100" dirty="0">
                <a:solidFill>
                  <a:srgbClr val="202122"/>
                </a:solidFill>
                <a:latin typeface="Arial" panose="020B0604020202020204" pitchFamily="34" charset="0"/>
              </a:rPr>
              <a:t>; 22 November 1881 – 4 August 1922) was an Ottoman military officer who formed one-third of the dictatorial triumvirate known as the "</a:t>
            </a:r>
            <a:r>
              <a:rPr lang="en-US" sz="100" dirty="0">
                <a:solidFill>
                  <a:srgbClr val="0645AD"/>
                </a:solidFill>
                <a:latin typeface="Arial" panose="020B0604020202020204" pitchFamily="34" charset="0"/>
                <a:hlinkClick r:id="rId7" tooltip="Three Pashas"/>
              </a:rPr>
              <a:t>Three Pashas</a:t>
            </a:r>
            <a:r>
              <a:rPr lang="en-US" sz="100" dirty="0">
                <a:solidFill>
                  <a:srgbClr val="202122"/>
                </a:solidFill>
                <a:latin typeface="Arial" panose="020B0604020202020204" pitchFamily="34" charset="0"/>
              </a:rPr>
              <a:t>" (along with </a:t>
            </a:r>
            <a:r>
              <a:rPr lang="en-US" sz="100" dirty="0" err="1">
                <a:solidFill>
                  <a:srgbClr val="0645AD"/>
                </a:solidFill>
                <a:latin typeface="Arial" panose="020B0604020202020204" pitchFamily="34" charset="0"/>
                <a:hlinkClick r:id="rId8" tooltip="Talaat Pasha"/>
              </a:rPr>
              <a:t>Talaat</a:t>
            </a:r>
            <a:r>
              <a:rPr lang="en-US" sz="100" dirty="0">
                <a:solidFill>
                  <a:srgbClr val="0645AD"/>
                </a:solidFill>
                <a:latin typeface="Arial" panose="020B0604020202020204" pitchFamily="34" charset="0"/>
                <a:hlinkClick r:id="rId8" tooltip="Talaat Pasha"/>
              </a:rPr>
              <a:t> Pasha</a:t>
            </a:r>
            <a:r>
              <a:rPr lang="en-US" sz="100" dirty="0">
                <a:solidFill>
                  <a:srgbClr val="202122"/>
                </a:solidFill>
                <a:latin typeface="Arial" panose="020B0604020202020204" pitchFamily="34" charset="0"/>
              </a:rPr>
              <a:t> and </a:t>
            </a:r>
            <a:r>
              <a:rPr lang="en-US" sz="100" dirty="0" err="1">
                <a:solidFill>
                  <a:srgbClr val="0645AD"/>
                </a:solidFill>
                <a:latin typeface="Arial" panose="020B0604020202020204" pitchFamily="34" charset="0"/>
                <a:hlinkClick r:id="rId9" tooltip="Djemal Pasha"/>
              </a:rPr>
              <a:t>Cemal</a:t>
            </a:r>
            <a:r>
              <a:rPr lang="en-US" sz="100" dirty="0">
                <a:solidFill>
                  <a:srgbClr val="0645AD"/>
                </a:solidFill>
                <a:latin typeface="Arial" panose="020B0604020202020204" pitchFamily="34" charset="0"/>
                <a:hlinkClick r:id="rId9" tooltip="Djemal Pasha"/>
              </a:rPr>
              <a:t> Pasha</a:t>
            </a:r>
            <a:r>
              <a:rPr lang="en-US" sz="100" dirty="0">
                <a:solidFill>
                  <a:srgbClr val="202122"/>
                </a:solidFill>
                <a:latin typeface="Arial" panose="020B0604020202020204" pitchFamily="34" charset="0"/>
              </a:rPr>
              <a:t>) in the </a:t>
            </a:r>
            <a:r>
              <a:rPr lang="en-US" sz="100" dirty="0">
                <a:solidFill>
                  <a:srgbClr val="0645AD"/>
                </a:solidFill>
                <a:latin typeface="Arial" panose="020B0604020202020204" pitchFamily="34" charset="0"/>
                <a:hlinkClick r:id="rId10" tooltip="Ottoman Empire"/>
              </a:rPr>
              <a:t>Ottoman Empire</a:t>
            </a:r>
            <a:r>
              <a:rPr lang="en-US" sz="100" dirty="0">
                <a:solidFill>
                  <a:srgbClr val="202122"/>
                </a:solidFill>
                <a:latin typeface="Arial" panose="020B0604020202020204" pitchFamily="34" charset="0"/>
              </a:rPr>
              <a:t>.</a:t>
            </a:r>
          </a:p>
          <a:p>
            <a:r>
              <a:rPr lang="en-US" sz="100" dirty="0" err="1">
                <a:solidFill>
                  <a:srgbClr val="202122"/>
                </a:solidFill>
                <a:latin typeface="Arial" panose="020B0604020202020204" pitchFamily="34" charset="0"/>
              </a:rPr>
              <a:t>Enver</a:t>
            </a:r>
            <a:r>
              <a:rPr lang="en-US" sz="100" dirty="0">
                <a:solidFill>
                  <a:srgbClr val="202122"/>
                </a:solidFill>
                <a:latin typeface="Arial" panose="020B0604020202020204" pitchFamily="34" charset="0"/>
              </a:rPr>
              <a:t> was an early member of the </a:t>
            </a:r>
            <a:r>
              <a:rPr lang="en-US" sz="100" dirty="0">
                <a:solidFill>
                  <a:srgbClr val="0645AD"/>
                </a:solidFill>
                <a:latin typeface="Arial" panose="020B0604020202020204" pitchFamily="34" charset="0"/>
                <a:hlinkClick r:id="rId11" tooltip="Committee of Union and Progress"/>
              </a:rPr>
              <a:t>Committee of Union and Progress</a:t>
            </a:r>
            <a:r>
              <a:rPr lang="en-US" sz="100" dirty="0">
                <a:solidFill>
                  <a:srgbClr val="202122"/>
                </a:solidFill>
                <a:latin typeface="Arial" panose="020B0604020202020204" pitchFamily="34" charset="0"/>
              </a:rPr>
              <a:t> (CUP), a </a:t>
            </a:r>
            <a:r>
              <a:rPr lang="en-US" sz="100" dirty="0">
                <a:solidFill>
                  <a:srgbClr val="0645AD"/>
                </a:solidFill>
                <a:latin typeface="Arial" panose="020B0604020202020204" pitchFamily="34" charset="0"/>
                <a:hlinkClick r:id="rId12" tooltip="Young Turks"/>
              </a:rPr>
              <a:t>Young Turk</a:t>
            </a:r>
            <a:r>
              <a:rPr lang="en-US" sz="100" dirty="0">
                <a:solidFill>
                  <a:srgbClr val="202122"/>
                </a:solidFill>
                <a:latin typeface="Arial" panose="020B0604020202020204" pitchFamily="34" charset="0"/>
              </a:rPr>
              <a:t> organization that agitated against </a:t>
            </a:r>
            <a:r>
              <a:rPr lang="en-US" sz="100" dirty="0">
                <a:solidFill>
                  <a:srgbClr val="0645AD"/>
                </a:solidFill>
                <a:latin typeface="Arial" panose="020B0604020202020204" pitchFamily="34" charset="0"/>
                <a:hlinkClick r:id="rId13" tooltip="Abdul Hamid II"/>
              </a:rPr>
              <a:t>Abdul Hamid II</a:t>
            </a:r>
            <a:r>
              <a:rPr lang="en-US" sz="100" dirty="0">
                <a:solidFill>
                  <a:srgbClr val="202122"/>
                </a:solidFill>
                <a:latin typeface="Arial" panose="020B0604020202020204" pitchFamily="34" charset="0"/>
              </a:rPr>
              <a:t>'s absolute rule. He was a key leader of the 1908 </a:t>
            </a:r>
            <a:r>
              <a:rPr lang="en-US" sz="100" dirty="0">
                <a:solidFill>
                  <a:srgbClr val="0645AD"/>
                </a:solidFill>
                <a:latin typeface="Arial" panose="020B0604020202020204" pitchFamily="34" charset="0"/>
                <a:hlinkClick r:id="rId14" tooltip="Young Turk Revolution"/>
              </a:rPr>
              <a:t>Young Turk Revolution</a:t>
            </a:r>
            <a:r>
              <a:rPr lang="en-US" sz="100" dirty="0">
                <a:solidFill>
                  <a:srgbClr val="202122"/>
                </a:solidFill>
                <a:latin typeface="Arial" panose="020B0604020202020204" pitchFamily="34" charset="0"/>
              </a:rPr>
              <a:t>, and along with </a:t>
            </a:r>
            <a:r>
              <a:rPr lang="en-US" sz="100" dirty="0">
                <a:solidFill>
                  <a:srgbClr val="0645AD"/>
                </a:solidFill>
                <a:latin typeface="Arial" panose="020B0604020202020204" pitchFamily="34" charset="0"/>
                <a:hlinkClick r:id="rId15" tooltip="Ahmed Niyazi Bey"/>
              </a:rPr>
              <a:t>Ahmed </a:t>
            </a:r>
            <a:r>
              <a:rPr lang="en-US" sz="100" dirty="0" err="1">
                <a:solidFill>
                  <a:srgbClr val="0645AD"/>
                </a:solidFill>
                <a:latin typeface="Arial" panose="020B0604020202020204" pitchFamily="34" charset="0"/>
                <a:hlinkClick r:id="rId15" tooltip="Ahmed Niyazi Bey"/>
              </a:rPr>
              <a:t>Niyazi</a:t>
            </a:r>
            <a:r>
              <a:rPr lang="en-US" sz="100" dirty="0">
                <a:solidFill>
                  <a:srgbClr val="202122"/>
                </a:solidFill>
                <a:latin typeface="Arial" panose="020B0604020202020204" pitchFamily="34" charset="0"/>
              </a:rPr>
              <a:t> and </a:t>
            </a:r>
            <a:r>
              <a:rPr lang="en-US" sz="100" dirty="0" err="1">
                <a:solidFill>
                  <a:srgbClr val="0645AD"/>
                </a:solidFill>
                <a:latin typeface="Arial" panose="020B0604020202020204" pitchFamily="34" charset="0"/>
                <a:hlinkClick r:id="rId16" tooltip="Eyüp Sabri Akgöl"/>
              </a:rPr>
              <a:t>Eyub</a:t>
            </a:r>
            <a:r>
              <a:rPr lang="en-US" sz="100" dirty="0">
                <a:solidFill>
                  <a:srgbClr val="0645AD"/>
                </a:solidFill>
                <a:latin typeface="Arial" panose="020B0604020202020204" pitchFamily="34" charset="0"/>
                <a:hlinkClick r:id="rId16" tooltip="Eyüp Sabri Akgöl"/>
              </a:rPr>
              <a:t> </a:t>
            </a:r>
            <a:r>
              <a:rPr lang="en-US" sz="100" dirty="0" err="1">
                <a:solidFill>
                  <a:srgbClr val="0645AD"/>
                </a:solidFill>
                <a:latin typeface="Arial" panose="020B0604020202020204" pitchFamily="34" charset="0"/>
                <a:hlinkClick r:id="rId16" tooltip="Eyüp Sabri Akgöl"/>
              </a:rPr>
              <a:t>Sabri</a:t>
            </a:r>
            <a:r>
              <a:rPr lang="en-US" sz="100" dirty="0">
                <a:solidFill>
                  <a:srgbClr val="202122"/>
                </a:solidFill>
                <a:latin typeface="Arial" panose="020B0604020202020204" pitchFamily="34" charset="0"/>
              </a:rPr>
              <a:t> was hailed as "hero of the revolution". After the </a:t>
            </a:r>
            <a:r>
              <a:rPr lang="en-US" sz="100" dirty="0">
                <a:solidFill>
                  <a:srgbClr val="0645AD"/>
                </a:solidFill>
                <a:latin typeface="Arial" panose="020B0604020202020204" pitchFamily="34" charset="0"/>
                <a:hlinkClick r:id="rId17" tooltip="1913 Ottoman coup d'état"/>
              </a:rPr>
              <a:t>1913 Ottoman coup d’état</a:t>
            </a:r>
            <a:r>
              <a:rPr lang="en-US" sz="100" dirty="0">
                <a:solidFill>
                  <a:srgbClr val="202122"/>
                </a:solidFill>
                <a:latin typeface="Arial" panose="020B0604020202020204" pitchFamily="34" charset="0"/>
              </a:rPr>
              <a:t> that brought the CUP directly to power, </a:t>
            </a:r>
            <a:r>
              <a:rPr lang="en-US" sz="100" dirty="0" err="1">
                <a:solidFill>
                  <a:srgbClr val="202122"/>
                </a:solidFill>
                <a:latin typeface="Arial" panose="020B0604020202020204" pitchFamily="34" charset="0"/>
              </a:rPr>
              <a:t>Enver</a:t>
            </a:r>
            <a:r>
              <a:rPr lang="en-US" sz="100" dirty="0">
                <a:solidFill>
                  <a:srgbClr val="202122"/>
                </a:solidFill>
                <a:latin typeface="Arial" panose="020B0604020202020204" pitchFamily="34" charset="0"/>
              </a:rPr>
              <a:t> Pasha became (4 January 1914) the </a:t>
            </a:r>
            <a:r>
              <a:rPr lang="en-US" sz="100" dirty="0">
                <a:solidFill>
                  <a:srgbClr val="0645AD"/>
                </a:solidFill>
                <a:latin typeface="Arial" panose="020B0604020202020204" pitchFamily="34" charset="0"/>
                <a:hlinkClick r:id="rId18" tooltip="Ministry of War (Ottoman Empire)"/>
              </a:rPr>
              <a:t>Minister of War</a:t>
            </a:r>
            <a:r>
              <a:rPr lang="en-US" sz="100" dirty="0">
                <a:solidFill>
                  <a:srgbClr val="202122"/>
                </a:solidFill>
                <a:latin typeface="Arial" panose="020B0604020202020204" pitchFamily="34" charset="0"/>
              </a:rPr>
              <a:t>, and was part of a group known as the "</a:t>
            </a:r>
            <a:r>
              <a:rPr lang="en-US" sz="100" dirty="0">
                <a:solidFill>
                  <a:srgbClr val="0645AD"/>
                </a:solidFill>
                <a:latin typeface="Arial" panose="020B0604020202020204" pitchFamily="34" charset="0"/>
                <a:hlinkClick r:id="rId7" tooltip="Three Pashas"/>
              </a:rPr>
              <a:t>Three Pashas</a:t>
            </a:r>
            <a:r>
              <a:rPr lang="en-US" sz="100" dirty="0">
                <a:solidFill>
                  <a:srgbClr val="202122"/>
                </a:solidFill>
                <a:latin typeface="Arial" panose="020B0604020202020204" pitchFamily="34" charset="0"/>
              </a:rPr>
              <a:t>" (along with </a:t>
            </a:r>
            <a:r>
              <a:rPr lang="en-US" sz="100" dirty="0" err="1">
                <a:solidFill>
                  <a:srgbClr val="0645AD"/>
                </a:solidFill>
                <a:latin typeface="Arial" panose="020B0604020202020204" pitchFamily="34" charset="0"/>
                <a:hlinkClick r:id="rId8" tooltip="Talaat Pasha"/>
              </a:rPr>
              <a:t>Talaat</a:t>
            </a:r>
            <a:r>
              <a:rPr lang="en-US" sz="100" dirty="0">
                <a:solidFill>
                  <a:srgbClr val="0645AD"/>
                </a:solidFill>
                <a:latin typeface="Arial" panose="020B0604020202020204" pitchFamily="34" charset="0"/>
                <a:hlinkClick r:id="rId8" tooltip="Talaat Pasha"/>
              </a:rPr>
              <a:t> Pasha</a:t>
            </a:r>
            <a:r>
              <a:rPr lang="en-US" sz="100" dirty="0">
                <a:solidFill>
                  <a:srgbClr val="202122"/>
                </a:solidFill>
                <a:latin typeface="Arial" panose="020B0604020202020204" pitchFamily="34" charset="0"/>
              </a:rPr>
              <a:t> and </a:t>
            </a:r>
            <a:r>
              <a:rPr lang="en-US" sz="100" dirty="0" err="1">
                <a:solidFill>
                  <a:srgbClr val="0645AD"/>
                </a:solidFill>
                <a:latin typeface="Arial" panose="020B0604020202020204" pitchFamily="34" charset="0"/>
                <a:hlinkClick r:id="rId9" tooltip="Djemal Pasha"/>
              </a:rPr>
              <a:t>Cemal</a:t>
            </a:r>
            <a:r>
              <a:rPr lang="en-US" sz="100" dirty="0">
                <a:solidFill>
                  <a:srgbClr val="0645AD"/>
                </a:solidFill>
                <a:latin typeface="Arial" panose="020B0604020202020204" pitchFamily="34" charset="0"/>
                <a:hlinkClick r:id="rId9" tooltip="Djemal Pasha"/>
              </a:rPr>
              <a:t> Pasha</a:t>
            </a:r>
            <a:r>
              <a:rPr lang="en-US" sz="100" dirty="0">
                <a:solidFill>
                  <a:srgbClr val="202122"/>
                </a:solidFill>
                <a:latin typeface="Arial" panose="020B0604020202020204" pitchFamily="34" charset="0"/>
              </a:rPr>
              <a:t>) which held </a:t>
            </a:r>
            <a:r>
              <a:rPr lang="en-US" sz="100" i="1" dirty="0">
                <a:solidFill>
                  <a:srgbClr val="202122"/>
                </a:solidFill>
                <a:latin typeface="Arial" panose="020B0604020202020204" pitchFamily="34" charset="0"/>
              </a:rPr>
              <a:t>de facto</a:t>
            </a:r>
            <a:r>
              <a:rPr lang="en-US" sz="100" dirty="0">
                <a:solidFill>
                  <a:srgbClr val="202122"/>
                </a:solidFill>
                <a:latin typeface="Arial" panose="020B0604020202020204" pitchFamily="34" charset="0"/>
              </a:rPr>
              <a:t> rule over the </a:t>
            </a:r>
            <a:r>
              <a:rPr lang="en-US" sz="100" dirty="0" err="1">
                <a:solidFill>
                  <a:srgbClr val="202122"/>
                </a:solidFill>
                <a:latin typeface="Arial" panose="020B0604020202020204" pitchFamily="34" charset="0"/>
              </a:rPr>
              <a:t>the</a:t>
            </a:r>
            <a:r>
              <a:rPr lang="en-US" sz="100" dirty="0">
                <a:solidFill>
                  <a:srgbClr val="202122"/>
                </a:solidFill>
                <a:latin typeface="Arial" panose="020B0604020202020204" pitchFamily="34" charset="0"/>
              </a:rPr>
              <a:t> Ottoman Empire from 1913 until the end of World War I in 1918.</a:t>
            </a:r>
          </a:p>
          <a:p>
            <a:r>
              <a:rPr lang="en-US" sz="100" dirty="0">
                <a:solidFill>
                  <a:srgbClr val="202122"/>
                </a:solidFill>
                <a:latin typeface="Arial" panose="020B0604020202020204" pitchFamily="34" charset="0"/>
              </a:rPr>
              <a:t>As war minister and </a:t>
            </a:r>
            <a:r>
              <a:rPr lang="en-US" sz="100" i="1" dirty="0">
                <a:solidFill>
                  <a:srgbClr val="202122"/>
                </a:solidFill>
                <a:latin typeface="Arial" panose="020B0604020202020204" pitchFamily="34" charset="0"/>
              </a:rPr>
              <a:t>de facto</a:t>
            </a:r>
            <a:r>
              <a:rPr lang="en-US" sz="100" dirty="0">
                <a:solidFill>
                  <a:srgbClr val="202122"/>
                </a:solidFill>
                <a:latin typeface="Arial" panose="020B0604020202020204" pitchFamily="34" charset="0"/>
              </a:rPr>
              <a:t> Commander-in-Chief (despite his role as the </a:t>
            </a:r>
            <a:r>
              <a:rPr lang="en-US" sz="100" i="1" dirty="0">
                <a:solidFill>
                  <a:srgbClr val="202122"/>
                </a:solidFill>
                <a:latin typeface="Arial" panose="020B0604020202020204" pitchFamily="34" charset="0"/>
              </a:rPr>
              <a:t>de jure</a:t>
            </a:r>
            <a:r>
              <a:rPr lang="en-US" sz="100" dirty="0">
                <a:solidFill>
                  <a:srgbClr val="202122"/>
                </a:solidFill>
                <a:latin typeface="Arial" panose="020B0604020202020204" pitchFamily="34" charset="0"/>
              </a:rPr>
              <a:t> Deputy Commander-in-Chief, as the </a:t>
            </a:r>
            <a:r>
              <a:rPr lang="en-US" sz="100" dirty="0">
                <a:solidFill>
                  <a:srgbClr val="0645AD"/>
                </a:solidFill>
                <a:latin typeface="Arial" panose="020B0604020202020204" pitchFamily="34" charset="0"/>
                <a:hlinkClick r:id="rId19" tooltip="Sultan of the Ottoman Empire"/>
              </a:rPr>
              <a:t>Sultan</a:t>
            </a:r>
            <a:r>
              <a:rPr lang="en-US" sz="100" dirty="0">
                <a:solidFill>
                  <a:srgbClr val="202122"/>
                </a:solidFill>
                <a:latin typeface="Arial" panose="020B0604020202020204" pitchFamily="34" charset="0"/>
              </a:rPr>
              <a:t> formally held the title), </a:t>
            </a:r>
            <a:r>
              <a:rPr lang="en-US" sz="100" dirty="0" err="1">
                <a:solidFill>
                  <a:srgbClr val="202122"/>
                </a:solidFill>
                <a:latin typeface="Arial" panose="020B0604020202020204" pitchFamily="34" charset="0"/>
              </a:rPr>
              <a:t>Enver</a:t>
            </a:r>
            <a:r>
              <a:rPr lang="en-US" sz="100" dirty="0">
                <a:solidFill>
                  <a:srgbClr val="202122"/>
                </a:solidFill>
                <a:latin typeface="Arial" panose="020B0604020202020204" pitchFamily="34" charset="0"/>
              </a:rPr>
              <a:t> Pasha was one of the most powerful figures of the government of the Ottoman Empire.</a:t>
            </a:r>
            <a:r>
              <a:rPr lang="en-US" sz="100" baseline="30000" dirty="0">
                <a:solidFill>
                  <a:srgbClr val="0645AD"/>
                </a:solidFill>
                <a:latin typeface="Arial" panose="020B0604020202020204" pitchFamily="34" charset="0"/>
                <a:hlinkClick r:id="rId20"/>
              </a:rPr>
              <a:t>[2]</a:t>
            </a:r>
            <a:r>
              <a:rPr lang="en-US" sz="100" baseline="30000" dirty="0">
                <a:solidFill>
                  <a:srgbClr val="0645AD"/>
                </a:solidFill>
                <a:latin typeface="Arial" panose="020B0604020202020204" pitchFamily="34" charset="0"/>
                <a:hlinkClick r:id="rId21"/>
              </a:rPr>
              <a:t>[3]</a:t>
            </a:r>
            <a:r>
              <a:rPr lang="en-US" sz="100" baseline="30000" dirty="0">
                <a:solidFill>
                  <a:srgbClr val="0645AD"/>
                </a:solidFill>
                <a:latin typeface="Arial" panose="020B0604020202020204" pitchFamily="34" charset="0"/>
                <a:hlinkClick r:id="rId22"/>
              </a:rPr>
              <a:t>[4]</a:t>
            </a:r>
            <a:r>
              <a:rPr lang="en-US" sz="100" dirty="0">
                <a:solidFill>
                  <a:srgbClr val="202122"/>
                </a:solidFill>
                <a:latin typeface="Arial" panose="020B0604020202020204" pitchFamily="34" charset="0"/>
              </a:rPr>
              <a:t> Along with </a:t>
            </a:r>
            <a:r>
              <a:rPr lang="en-US" sz="100" dirty="0" err="1">
                <a:solidFill>
                  <a:srgbClr val="202122"/>
                </a:solidFill>
                <a:latin typeface="Arial" panose="020B0604020202020204" pitchFamily="34" charset="0"/>
              </a:rPr>
              <a:t>Talaat</a:t>
            </a:r>
            <a:r>
              <a:rPr lang="en-US" sz="100" dirty="0">
                <a:solidFill>
                  <a:srgbClr val="202122"/>
                </a:solidFill>
                <a:latin typeface="Arial" panose="020B0604020202020204" pitchFamily="34" charset="0"/>
              </a:rPr>
              <a:t> and </a:t>
            </a:r>
            <a:r>
              <a:rPr lang="en-US" sz="100" dirty="0" err="1">
                <a:solidFill>
                  <a:srgbClr val="202122"/>
                </a:solidFill>
                <a:latin typeface="Arial" panose="020B0604020202020204" pitchFamily="34" charset="0"/>
              </a:rPr>
              <a:t>Cemal</a:t>
            </a:r>
            <a:r>
              <a:rPr lang="en-US" sz="100" dirty="0">
                <a:solidFill>
                  <a:srgbClr val="202122"/>
                </a:solidFill>
                <a:latin typeface="Arial" panose="020B0604020202020204" pitchFamily="34" charset="0"/>
              </a:rPr>
              <a:t>, he was one of the principal perpetrators of the </a:t>
            </a:r>
            <a:r>
              <a:rPr lang="en-US" sz="100" dirty="0">
                <a:solidFill>
                  <a:srgbClr val="0645AD"/>
                </a:solidFill>
                <a:latin typeface="Arial" panose="020B0604020202020204" pitchFamily="34" charset="0"/>
                <a:hlinkClick r:id="rId23" tooltip="Late Ottoman genocides"/>
              </a:rPr>
              <a:t>Late Ottoman Genocides</a:t>
            </a:r>
            <a:r>
              <a:rPr lang="en-US" sz="100" baseline="30000" dirty="0">
                <a:solidFill>
                  <a:srgbClr val="0645AD"/>
                </a:solidFill>
                <a:latin typeface="Arial" panose="020B0604020202020204" pitchFamily="34" charset="0"/>
                <a:hlinkClick r:id="rId24"/>
              </a:rPr>
              <a:t>[5]</a:t>
            </a:r>
            <a:r>
              <a:rPr lang="en-US" sz="100" baseline="30000" dirty="0">
                <a:solidFill>
                  <a:srgbClr val="0645AD"/>
                </a:solidFill>
                <a:latin typeface="Arial" panose="020B0604020202020204" pitchFamily="34" charset="0"/>
                <a:hlinkClick r:id="rId25"/>
              </a:rPr>
              <a:t>[6]</a:t>
            </a:r>
            <a:r>
              <a:rPr lang="en-US" sz="100" baseline="30000" dirty="0">
                <a:solidFill>
                  <a:srgbClr val="0645AD"/>
                </a:solidFill>
                <a:latin typeface="Arial" panose="020B0604020202020204" pitchFamily="34" charset="0"/>
                <a:hlinkClick r:id="rId26"/>
              </a:rPr>
              <a:t>[7]</a:t>
            </a:r>
            <a:r>
              <a:rPr lang="en-US" sz="100" dirty="0">
                <a:solidFill>
                  <a:srgbClr val="202122"/>
                </a:solidFill>
                <a:latin typeface="Arial" panose="020B0604020202020204" pitchFamily="34" charset="0"/>
              </a:rPr>
              <a:t> and thus is held responsible for the death of between 800,000 and 1,800,000</a:t>
            </a:r>
            <a:r>
              <a:rPr lang="en-US" sz="100" baseline="30000" dirty="0">
                <a:solidFill>
                  <a:srgbClr val="0645AD"/>
                </a:solidFill>
                <a:latin typeface="Arial" panose="020B0604020202020204" pitchFamily="34" charset="0"/>
                <a:hlinkClick r:id="rId27"/>
              </a:rPr>
              <a:t>[8]</a:t>
            </a:r>
            <a:r>
              <a:rPr lang="en-US" sz="100" baseline="30000" dirty="0">
                <a:solidFill>
                  <a:srgbClr val="0645AD"/>
                </a:solidFill>
                <a:latin typeface="Arial" panose="020B0604020202020204" pitchFamily="34" charset="0"/>
                <a:hlinkClick r:id="rId28"/>
              </a:rPr>
              <a:t>[9]</a:t>
            </a:r>
            <a:r>
              <a:rPr lang="en-US" sz="100" baseline="30000" dirty="0">
                <a:solidFill>
                  <a:srgbClr val="0645AD"/>
                </a:solidFill>
                <a:latin typeface="Arial" panose="020B0604020202020204" pitchFamily="34" charset="0"/>
                <a:hlinkClick r:id="rId29"/>
              </a:rPr>
              <a:t>[10]</a:t>
            </a:r>
            <a:r>
              <a:rPr lang="en-US" sz="100" baseline="30000" dirty="0">
                <a:solidFill>
                  <a:srgbClr val="0645AD"/>
                </a:solidFill>
                <a:latin typeface="Arial" panose="020B0604020202020204" pitchFamily="34" charset="0"/>
                <a:hlinkClick r:id="rId30"/>
              </a:rPr>
              <a:t>[11]</a:t>
            </a:r>
            <a:r>
              <a:rPr lang="en-US" sz="100" dirty="0">
                <a:solidFill>
                  <a:srgbClr val="202122"/>
                </a:solidFill>
                <a:latin typeface="Arial" panose="020B0604020202020204" pitchFamily="34" charset="0"/>
              </a:rPr>
              <a:t> Armenians, 300,000 Assyrians and 350,000 Greeks.</a:t>
            </a:r>
          </a:p>
          <a:p>
            <a:r>
              <a:rPr lang="en-US" sz="100" dirty="0">
                <a:solidFill>
                  <a:srgbClr val="202122"/>
                </a:solidFill>
                <a:latin typeface="Arial" panose="020B0604020202020204" pitchFamily="34" charset="0"/>
              </a:rPr>
              <a:t>In the course of his career he was known by increasingly elevated titles as he rose through military ranks, including </a:t>
            </a:r>
            <a:r>
              <a:rPr lang="en-US" sz="100" dirty="0" err="1">
                <a:solidFill>
                  <a:srgbClr val="202122"/>
                </a:solidFill>
                <a:latin typeface="Arial" panose="020B0604020202020204" pitchFamily="34" charset="0"/>
              </a:rPr>
              <a:t>Enver</a:t>
            </a:r>
            <a:r>
              <a:rPr lang="en-US" sz="100" dirty="0">
                <a:solidFill>
                  <a:srgbClr val="202122"/>
                </a:solidFill>
                <a:latin typeface="Arial" panose="020B0604020202020204" pitchFamily="34" charset="0"/>
              </a:rPr>
              <a:t> </a:t>
            </a:r>
            <a:r>
              <a:rPr lang="en-US" sz="100" dirty="0">
                <a:solidFill>
                  <a:srgbClr val="0645AD"/>
                </a:solidFill>
                <a:latin typeface="Arial" panose="020B0604020202020204" pitchFamily="34" charset="0"/>
                <a:hlinkClick r:id="rId31" tooltip="Efendi"/>
              </a:rPr>
              <a:t>Efendi</a:t>
            </a:r>
            <a:r>
              <a:rPr lang="en-US" sz="100" dirty="0">
                <a:solidFill>
                  <a:srgbClr val="202122"/>
                </a:solidFill>
                <a:latin typeface="Arial" panose="020B0604020202020204" pitchFamily="34" charset="0"/>
              </a:rPr>
              <a:t> (</a:t>
            </a:r>
            <a:r>
              <a:rPr lang="ar-AE" sz="100" dirty="0">
                <a:solidFill>
                  <a:srgbClr val="202122"/>
                </a:solidFill>
                <a:latin typeface="Arial" panose="020B0604020202020204" pitchFamily="34" charset="0"/>
              </a:rPr>
              <a:t>انور افندي‎), </a:t>
            </a:r>
            <a:r>
              <a:rPr lang="en-US" sz="100" dirty="0" err="1">
                <a:solidFill>
                  <a:srgbClr val="202122"/>
                </a:solidFill>
                <a:latin typeface="Arial" panose="020B0604020202020204" pitchFamily="34" charset="0"/>
              </a:rPr>
              <a:t>Enver</a:t>
            </a:r>
            <a:r>
              <a:rPr lang="en-US" sz="100" dirty="0">
                <a:solidFill>
                  <a:srgbClr val="202122"/>
                </a:solidFill>
                <a:latin typeface="Arial" panose="020B0604020202020204" pitchFamily="34" charset="0"/>
              </a:rPr>
              <a:t> </a:t>
            </a:r>
            <a:r>
              <a:rPr lang="en-US" sz="100" dirty="0" err="1">
                <a:solidFill>
                  <a:srgbClr val="0645AD"/>
                </a:solidFill>
                <a:latin typeface="Arial" panose="020B0604020202020204" pitchFamily="34" charset="0"/>
                <a:hlinkClick r:id="rId32" tooltip="Bey"/>
              </a:rPr>
              <a:t>Bey</a:t>
            </a:r>
            <a:r>
              <a:rPr lang="en-US" sz="100" dirty="0">
                <a:solidFill>
                  <a:srgbClr val="202122"/>
                </a:solidFill>
                <a:latin typeface="Arial" panose="020B0604020202020204" pitchFamily="34" charset="0"/>
              </a:rPr>
              <a:t> (</a:t>
            </a:r>
            <a:r>
              <a:rPr lang="ar-AE" sz="100" dirty="0">
                <a:solidFill>
                  <a:srgbClr val="202122"/>
                </a:solidFill>
                <a:latin typeface="Arial" panose="020B0604020202020204" pitchFamily="34" charset="0"/>
              </a:rPr>
              <a:t>انور بك‎), </a:t>
            </a:r>
            <a:r>
              <a:rPr lang="en-US" sz="100" dirty="0">
                <a:solidFill>
                  <a:srgbClr val="202122"/>
                </a:solidFill>
                <a:latin typeface="Arial" panose="020B0604020202020204" pitchFamily="34" charset="0"/>
              </a:rPr>
              <a:t>and finally </a:t>
            </a:r>
            <a:r>
              <a:rPr lang="en-US" sz="100" dirty="0" err="1">
                <a:solidFill>
                  <a:srgbClr val="202122"/>
                </a:solidFill>
                <a:latin typeface="Arial" panose="020B0604020202020204" pitchFamily="34" charset="0"/>
              </a:rPr>
              <a:t>Enver</a:t>
            </a:r>
            <a:r>
              <a:rPr lang="en-US" sz="100" dirty="0">
                <a:solidFill>
                  <a:srgbClr val="202122"/>
                </a:solidFill>
                <a:latin typeface="Arial" panose="020B0604020202020204" pitchFamily="34" charset="0"/>
              </a:rPr>
              <a:t> </a:t>
            </a:r>
            <a:r>
              <a:rPr lang="en-US" sz="100" dirty="0">
                <a:solidFill>
                  <a:srgbClr val="0645AD"/>
                </a:solidFill>
                <a:latin typeface="Arial" panose="020B0604020202020204" pitchFamily="34" charset="0"/>
                <a:hlinkClick r:id="rId3" tooltip="Pasha"/>
              </a:rPr>
              <a:t>Pasha</a:t>
            </a:r>
            <a:r>
              <a:rPr lang="en-US" sz="100" dirty="0">
                <a:solidFill>
                  <a:srgbClr val="202122"/>
                </a:solidFill>
                <a:latin typeface="Arial" panose="020B0604020202020204" pitchFamily="34" charset="0"/>
              </a:rPr>
              <a:t>, "pasha" being the honorary title Ottoman military officers gained on promotion to the rank of </a:t>
            </a:r>
            <a:r>
              <a:rPr lang="en-US" sz="100" dirty="0" err="1">
                <a:solidFill>
                  <a:srgbClr val="0645AD"/>
                </a:solidFill>
                <a:latin typeface="Arial" panose="020B0604020202020204" pitchFamily="34" charset="0"/>
                <a:hlinkClick r:id="rId33" tooltip="Mirliva"/>
              </a:rPr>
              <a:t>Mirliva</a:t>
            </a:r>
            <a:r>
              <a:rPr lang="en-US" sz="100" dirty="0">
                <a:solidFill>
                  <a:srgbClr val="202122"/>
                </a:solidFill>
                <a:latin typeface="Arial" panose="020B0604020202020204" pitchFamily="34" charset="0"/>
              </a:rPr>
              <a:t> (major general).</a:t>
            </a:r>
            <a:endParaRPr lang="en-US" sz="100" b="0" i="0" dirty="0">
              <a:solidFill>
                <a:srgbClr val="202122"/>
              </a:solidFill>
              <a:effectLst/>
              <a:latin typeface="Arial" panose="020B0604020202020204" pitchFamily="34" charset="0"/>
            </a:endParaRPr>
          </a:p>
        </p:txBody>
      </p:sp>
      <p:pic>
        <p:nvPicPr>
          <p:cNvPr id="5" name="Picture 2" descr="Saidhalim-1.JPG"/>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098683" y="0"/>
            <a:ext cx="2032984" cy="321211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3128203178"/>
              </p:ext>
            </p:extLst>
          </p:nvPr>
        </p:nvGraphicFramePr>
        <p:xfrm>
          <a:off x="5010150" y="2790605"/>
          <a:ext cx="4210050" cy="2651760"/>
        </p:xfrm>
        <a:graphic>
          <a:graphicData uri="http://schemas.openxmlformats.org/drawingml/2006/table">
            <a:tbl>
              <a:tblPr/>
              <a:tblGrid>
                <a:gridCol w="4210050">
                  <a:extLst>
                    <a:ext uri="{9D8B030D-6E8A-4147-A177-3AD203B41FA5}">
                      <a16:colId xmlns:a16="http://schemas.microsoft.com/office/drawing/2014/main" val="20000"/>
                    </a:ext>
                  </a:extLst>
                </a:gridCol>
              </a:tblGrid>
              <a:tr h="744769">
                <a:tc>
                  <a:txBody>
                    <a:bodyPr/>
                    <a:lstStyle/>
                    <a:p>
                      <a:pPr algn="ctr" fontAlgn="t"/>
                      <a:r>
                        <a:rPr lang="en-US" b="1" dirty="0">
                          <a:effectLst/>
                        </a:rPr>
                        <a:t>Said Halim</a:t>
                      </a:r>
                    </a:p>
                    <a:p>
                      <a:pPr algn="ctr" fontAlgn="t"/>
                      <a:br>
                        <a:rPr lang="en-US" b="1" dirty="0">
                          <a:effectLst/>
                        </a:rPr>
                      </a:br>
                      <a:r>
                        <a:rPr lang="en-US" b="0" u="none" strike="noStrike" dirty="0">
                          <a:solidFill>
                            <a:srgbClr val="0645AD"/>
                          </a:solidFill>
                          <a:effectLst/>
                          <a:hlinkClick r:id="rId3" tooltip="Pasha"/>
                        </a:rPr>
                        <a:t>Pasha</a:t>
                      </a:r>
                      <a:endParaRPr lang="en-US" b="0"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0"/>
                  </a:ext>
                </a:extLst>
              </a:tr>
              <a:tr h="297908">
                <a:tc>
                  <a:txBody>
                    <a:bodyPr/>
                    <a:lstStyle/>
                    <a:p>
                      <a:pPr algn="ctr" fontAlgn="t"/>
                      <a:endParaRPr lang="en-US"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1"/>
                  </a:ext>
                </a:extLst>
              </a:tr>
              <a:tr h="297908">
                <a:tc>
                  <a:txBody>
                    <a:bodyPr/>
                    <a:lstStyle/>
                    <a:p>
                      <a:pPr algn="ctr" fontAlgn="t"/>
                      <a:endParaRPr lang="en-US"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297908">
                <a:tc>
                  <a:txBody>
                    <a:bodyPr/>
                    <a:lstStyle/>
                    <a:p>
                      <a:pPr algn="ctr" fontAlgn="t"/>
                      <a:r>
                        <a:rPr lang="en-US" u="none" strike="noStrike">
                          <a:solidFill>
                            <a:srgbClr val="0645AD"/>
                          </a:solidFill>
                          <a:effectLst/>
                          <a:hlinkClick r:id="rId35" tooltip="Grand Vizier of the Ottoman Empire"/>
                        </a:rPr>
                        <a:t>Grand Vizier of the Ottoman Empire</a:t>
                      </a:r>
                      <a:endParaRPr lang="en-US">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6E6FA"/>
                    </a:solidFill>
                  </a:tcPr>
                </a:tc>
                <a:extLst>
                  <a:ext uri="{0D108BD9-81ED-4DB2-BD59-A6C34878D82A}">
                    <a16:rowId xmlns:a16="http://schemas.microsoft.com/office/drawing/2014/main" val="10003"/>
                  </a:ext>
                </a:extLst>
              </a:tr>
              <a:tr h="521338">
                <a:tc>
                  <a:txBody>
                    <a:bodyPr/>
                    <a:lstStyle/>
                    <a:p>
                      <a:pPr algn="ctr" fontAlgn="t"/>
                      <a:r>
                        <a:rPr lang="en-US" b="1" dirty="0">
                          <a:effectLst/>
                        </a:rPr>
                        <a:t>In office</a:t>
                      </a:r>
                      <a:br>
                        <a:rPr lang="en-US" dirty="0">
                          <a:effectLst/>
                        </a:rPr>
                      </a:br>
                      <a:r>
                        <a:rPr lang="en-US" dirty="0">
                          <a:effectLst/>
                        </a:rPr>
                        <a:t>12 June 1913 – 4 February 1917</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a:noFill/>
                    </a:lnB>
                    <a:solidFill>
                      <a:srgbClr val="F8F9FA"/>
                    </a:solidFill>
                  </a:tcPr>
                </a:tc>
                <a:extLst>
                  <a:ext uri="{0D108BD9-81ED-4DB2-BD59-A6C34878D82A}">
                    <a16:rowId xmlns:a16="http://schemas.microsoft.com/office/drawing/2014/main" val="10004"/>
                  </a:ext>
                </a:extLst>
              </a:tr>
            </a:tbl>
          </a:graphicData>
        </a:graphic>
      </p:graphicFrame>
      <p:sp>
        <p:nvSpPr>
          <p:cNvPr id="4" name="TextBox 3"/>
          <p:cNvSpPr txBox="1"/>
          <p:nvPr/>
        </p:nvSpPr>
        <p:spPr>
          <a:xfrm>
            <a:off x="504824" y="5772150"/>
            <a:ext cx="11172825" cy="1200329"/>
          </a:xfrm>
          <a:prstGeom prst="rect">
            <a:avLst/>
          </a:prstGeom>
          <a:noFill/>
        </p:spPr>
        <p:txBody>
          <a:bodyPr wrap="square" rtlCol="0">
            <a:spAutoFit/>
          </a:bodyPr>
          <a:lstStyle/>
          <a:p>
            <a:r>
              <a:rPr lang="bn-IN" dirty="0"/>
              <a:t>ইসমাইল এনভার পাশা , সাইদ হালিম পাশা খলিফার অগোচরে একটা গোপন চুক্তি করে নেয়, যেখানে খলিফার কোন অনুমোদন ছিল না। এখন তারা যেটাকে বলে অটোমান জার্মান এলাইন্স , এটা হয় যুদ্ধ শুরুর ৪ দিন পর  অগাস্ট ২, ১৯১৪। </a:t>
            </a:r>
          </a:p>
          <a:p>
            <a:r>
              <a:rPr lang="bn-IN" dirty="0"/>
              <a:t>নভেম্বর ১৯১৪ সোলতান যুদ্ধের ঘোষণা দিতে বাধ্য হয়। খলিফার পাওয়ার আছে জিহাদ ঘোষনার( এইটাই শেষ ছিল)। </a:t>
            </a:r>
            <a:endParaRPr lang="en-US" dirty="0"/>
          </a:p>
        </p:txBody>
      </p:sp>
      <p:sp>
        <p:nvSpPr>
          <p:cNvPr id="8" name="Plus 7"/>
          <p:cNvSpPr/>
          <p:nvPr/>
        </p:nvSpPr>
        <p:spPr>
          <a:xfrm>
            <a:off x="4678117" y="1249058"/>
            <a:ext cx="876300" cy="91777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Notched Right Arrow 8"/>
          <p:cNvSpPr/>
          <p:nvPr/>
        </p:nvSpPr>
        <p:spPr>
          <a:xfrm>
            <a:off x="8458200" y="1144724"/>
            <a:ext cx="1012656" cy="50115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9870906" y="0"/>
            <a:ext cx="2095500" cy="2678806"/>
          </a:xfrm>
          <a:prstGeom prst="rect">
            <a:avLst/>
          </a:prstGeom>
        </p:spPr>
      </p:pic>
      <p:sp>
        <p:nvSpPr>
          <p:cNvPr id="11" name="TextBox 10"/>
          <p:cNvSpPr txBox="1"/>
          <p:nvPr/>
        </p:nvSpPr>
        <p:spPr>
          <a:xfrm>
            <a:off x="10325098" y="2888219"/>
            <a:ext cx="1447800" cy="369332"/>
          </a:xfrm>
          <a:prstGeom prst="rect">
            <a:avLst/>
          </a:prstGeom>
          <a:noFill/>
        </p:spPr>
        <p:txBody>
          <a:bodyPr wrap="square" rtlCol="0">
            <a:spAutoFit/>
          </a:bodyPr>
          <a:lstStyle/>
          <a:p>
            <a:r>
              <a:rPr lang="bn-IN" dirty="0"/>
              <a:t>কাইজার</a:t>
            </a:r>
            <a:endParaRPr lang="en-US" dirty="0"/>
          </a:p>
        </p:txBody>
      </p:sp>
      <p:sp>
        <p:nvSpPr>
          <p:cNvPr id="12" name="Rectangle 11"/>
          <p:cNvSpPr/>
          <p:nvPr/>
        </p:nvSpPr>
        <p:spPr>
          <a:xfrm>
            <a:off x="5660856" y="3885653"/>
            <a:ext cx="2956239" cy="230832"/>
          </a:xfrm>
          <a:prstGeom prst="rect">
            <a:avLst/>
          </a:prstGeom>
        </p:spPr>
        <p:txBody>
          <a:bodyPr wrap="square">
            <a:spAutoFit/>
          </a:bodyPr>
          <a:lstStyle/>
          <a:p>
            <a:r>
              <a:rPr lang="en-US" sz="300" b="1" dirty="0">
                <a:solidFill>
                  <a:srgbClr val="202122"/>
                </a:solidFill>
                <a:latin typeface="Arial" panose="020B0604020202020204" pitchFamily="34" charset="0"/>
              </a:rPr>
              <a:t>Said Halim Pasha</a:t>
            </a:r>
            <a:r>
              <a:rPr lang="en-US" sz="300" dirty="0">
                <a:solidFill>
                  <a:srgbClr val="202122"/>
                </a:solidFill>
                <a:latin typeface="Arial" panose="020B0604020202020204" pitchFamily="34" charset="0"/>
              </a:rPr>
              <a:t> (</a:t>
            </a:r>
            <a:r>
              <a:rPr lang="en-US" sz="300" dirty="0">
                <a:solidFill>
                  <a:srgbClr val="0645AD"/>
                </a:solidFill>
                <a:latin typeface="Arial" panose="020B0604020202020204" pitchFamily="34" charset="0"/>
                <a:hlinkClick r:id="rId5" tooltip="Ottoman Turkish language"/>
              </a:rPr>
              <a:t>Ottoman Turkish</a:t>
            </a:r>
            <a:r>
              <a:rPr lang="en-US" sz="300" dirty="0">
                <a:solidFill>
                  <a:srgbClr val="202122"/>
                </a:solidFill>
                <a:latin typeface="Arial" panose="020B0604020202020204" pitchFamily="34" charset="0"/>
              </a:rPr>
              <a:t>: </a:t>
            </a:r>
            <a:r>
              <a:rPr lang="ar-AE" sz="300" dirty="0">
                <a:solidFill>
                  <a:srgbClr val="202122"/>
                </a:solidFill>
                <a:latin typeface="Arial" panose="020B0604020202020204" pitchFamily="34" charset="0"/>
              </a:rPr>
              <a:t>سعيد حليم پاشا‎; </a:t>
            </a:r>
            <a:r>
              <a:rPr lang="en-US" sz="300" dirty="0">
                <a:solidFill>
                  <a:srgbClr val="0645AD"/>
                </a:solidFill>
                <a:latin typeface="Arial" panose="020B0604020202020204" pitchFamily="34" charset="0"/>
                <a:hlinkClick r:id="rId6" tooltip="Turkish language"/>
              </a:rPr>
              <a:t>Turkish</a:t>
            </a:r>
            <a:r>
              <a:rPr lang="en-US" sz="300" dirty="0">
                <a:solidFill>
                  <a:srgbClr val="202122"/>
                </a:solidFill>
                <a:latin typeface="Arial" panose="020B0604020202020204" pitchFamily="34" charset="0"/>
              </a:rPr>
              <a:t>: </a:t>
            </a:r>
            <a:r>
              <a:rPr lang="en-US" sz="300" i="1" dirty="0" err="1">
                <a:solidFill>
                  <a:srgbClr val="202122"/>
                </a:solidFill>
                <a:latin typeface="Arial" panose="020B0604020202020204" pitchFamily="34" charset="0"/>
              </a:rPr>
              <a:t>Sait</a:t>
            </a:r>
            <a:r>
              <a:rPr lang="en-US" sz="300" i="1" dirty="0">
                <a:solidFill>
                  <a:srgbClr val="202122"/>
                </a:solidFill>
                <a:latin typeface="Arial" panose="020B0604020202020204" pitchFamily="34" charset="0"/>
              </a:rPr>
              <a:t> Halim </a:t>
            </a:r>
            <a:r>
              <a:rPr lang="en-US" sz="300" i="1" dirty="0" err="1">
                <a:solidFill>
                  <a:srgbClr val="202122"/>
                </a:solidFill>
                <a:latin typeface="Arial" panose="020B0604020202020204" pitchFamily="34" charset="0"/>
              </a:rPr>
              <a:t>Paşa</a:t>
            </a:r>
            <a:r>
              <a:rPr lang="en-US" sz="300" dirty="0">
                <a:solidFill>
                  <a:srgbClr val="202122"/>
                </a:solidFill>
                <a:latin typeface="Arial" panose="020B0604020202020204" pitchFamily="34" charset="0"/>
              </a:rPr>
              <a:t>; 18 January 1865 – 6 December 1921) was an Ottoman statesman of </a:t>
            </a:r>
            <a:r>
              <a:rPr lang="en-US" sz="300" dirty="0">
                <a:solidFill>
                  <a:srgbClr val="0645AD"/>
                </a:solidFill>
                <a:latin typeface="Arial" panose="020B0604020202020204" pitchFamily="34" charset="0"/>
                <a:hlinkClick r:id="rId37" tooltip="Egyptians"/>
              </a:rPr>
              <a:t>Egyptian</a:t>
            </a:r>
            <a:r>
              <a:rPr lang="en-US" sz="300" dirty="0">
                <a:solidFill>
                  <a:srgbClr val="202122"/>
                </a:solidFill>
                <a:latin typeface="Arial" panose="020B0604020202020204" pitchFamily="34" charset="0"/>
              </a:rPr>
              <a:t> origin</a:t>
            </a:r>
            <a:r>
              <a:rPr lang="en-US" sz="300" baseline="30000" dirty="0">
                <a:solidFill>
                  <a:srgbClr val="0645AD"/>
                </a:solidFill>
                <a:latin typeface="Arial" panose="020B0604020202020204" pitchFamily="34" charset="0"/>
                <a:hlinkClick r:id="rId38"/>
              </a:rPr>
              <a:t>[1]</a:t>
            </a:r>
            <a:r>
              <a:rPr lang="en-US" sz="300" dirty="0">
                <a:solidFill>
                  <a:srgbClr val="202122"/>
                </a:solidFill>
                <a:latin typeface="Arial" panose="020B0604020202020204" pitchFamily="34" charset="0"/>
              </a:rPr>
              <a:t> who served as </a:t>
            </a:r>
            <a:r>
              <a:rPr lang="en-US" sz="300" dirty="0">
                <a:solidFill>
                  <a:srgbClr val="0645AD"/>
                </a:solidFill>
                <a:latin typeface="Arial" panose="020B0604020202020204" pitchFamily="34" charset="0"/>
                <a:hlinkClick r:id="rId39" tooltip="Grand Vizier"/>
              </a:rPr>
              <a:t>Grand Vizier of the Ottoman Empire</a:t>
            </a:r>
            <a:r>
              <a:rPr lang="en-US" sz="300" dirty="0">
                <a:solidFill>
                  <a:srgbClr val="202122"/>
                </a:solidFill>
                <a:latin typeface="Arial" panose="020B0604020202020204" pitchFamily="34" charset="0"/>
              </a:rPr>
              <a:t> from 1913 to 1917. He was one of the perpetrators of the </a:t>
            </a:r>
            <a:r>
              <a:rPr lang="en-US" sz="300" dirty="0">
                <a:solidFill>
                  <a:srgbClr val="0645AD"/>
                </a:solidFill>
                <a:latin typeface="Arial" panose="020B0604020202020204" pitchFamily="34" charset="0"/>
                <a:hlinkClick r:id="rId40" tooltip="Armenian Genocide"/>
              </a:rPr>
              <a:t>Armenian Genocide</a:t>
            </a:r>
            <a:r>
              <a:rPr lang="en-US" sz="300" dirty="0">
                <a:solidFill>
                  <a:srgbClr val="202122"/>
                </a:solidFill>
                <a:latin typeface="Arial" panose="020B0604020202020204" pitchFamily="34" charset="0"/>
              </a:rPr>
              <a:t>, and was later assassinated by </a:t>
            </a:r>
            <a:r>
              <a:rPr lang="en-US" sz="300" dirty="0" err="1">
                <a:solidFill>
                  <a:srgbClr val="0645AD"/>
                </a:solidFill>
                <a:latin typeface="Arial" panose="020B0604020202020204" pitchFamily="34" charset="0"/>
                <a:hlinkClick r:id="rId41" tooltip="Arshavir Shirakian"/>
              </a:rPr>
              <a:t>Arshavir</a:t>
            </a:r>
            <a:r>
              <a:rPr lang="en-US" sz="300" dirty="0">
                <a:solidFill>
                  <a:srgbClr val="0645AD"/>
                </a:solidFill>
                <a:latin typeface="Arial" panose="020B0604020202020204" pitchFamily="34" charset="0"/>
                <a:hlinkClick r:id="rId41" tooltip="Arshavir Shirakian"/>
              </a:rPr>
              <a:t> </a:t>
            </a:r>
            <a:r>
              <a:rPr lang="en-US" sz="300" dirty="0" err="1">
                <a:solidFill>
                  <a:srgbClr val="0645AD"/>
                </a:solidFill>
                <a:latin typeface="Arial" panose="020B0604020202020204" pitchFamily="34" charset="0"/>
                <a:hlinkClick r:id="rId41" tooltip="Arshavir Shirakian"/>
              </a:rPr>
              <a:t>Shirakian</a:t>
            </a:r>
            <a:r>
              <a:rPr lang="en-US" sz="300" dirty="0">
                <a:solidFill>
                  <a:srgbClr val="202122"/>
                </a:solidFill>
                <a:latin typeface="Arial" panose="020B0604020202020204" pitchFamily="34" charset="0"/>
              </a:rPr>
              <a:t> as part of </a:t>
            </a:r>
            <a:r>
              <a:rPr lang="en-US" sz="300" dirty="0">
                <a:solidFill>
                  <a:srgbClr val="0645AD"/>
                </a:solidFill>
                <a:latin typeface="Arial" panose="020B0604020202020204" pitchFamily="34" charset="0"/>
                <a:hlinkClick r:id="rId42" tooltip="Operation Nemesis"/>
              </a:rPr>
              <a:t>Operation Nemesis</a:t>
            </a:r>
            <a:r>
              <a:rPr lang="en-US" sz="300" dirty="0">
                <a:solidFill>
                  <a:srgbClr val="202122"/>
                </a:solidFill>
                <a:latin typeface="Arial" panose="020B0604020202020204" pitchFamily="34" charset="0"/>
              </a:rPr>
              <a:t>, a retribution campaign to kill perpetrators of the </a:t>
            </a:r>
            <a:r>
              <a:rPr lang="en-US" sz="300" dirty="0">
                <a:solidFill>
                  <a:srgbClr val="0645AD"/>
                </a:solidFill>
                <a:latin typeface="Arial" panose="020B0604020202020204" pitchFamily="34" charset="0"/>
                <a:hlinkClick r:id="rId40" tooltip="Armenian Genocide"/>
              </a:rPr>
              <a:t>Armenian Genocide</a:t>
            </a:r>
            <a:r>
              <a:rPr lang="en-US" sz="300" dirty="0">
                <a:solidFill>
                  <a:srgbClr val="202122"/>
                </a:solidFill>
                <a:latin typeface="Arial" panose="020B0604020202020204" pitchFamily="34" charset="0"/>
              </a:rPr>
              <a:t>.</a:t>
            </a:r>
            <a:endParaRPr lang="en-US" sz="300" dirty="0"/>
          </a:p>
        </p:txBody>
      </p:sp>
    </p:spTree>
    <p:extLst>
      <p:ext uri="{BB962C8B-B14F-4D97-AF65-F5344CB8AC3E}">
        <p14:creationId xmlns:p14="http://schemas.microsoft.com/office/powerpoint/2010/main" val="3904027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173731624"/>
              </p:ext>
            </p:extLst>
          </p:nvPr>
        </p:nvGraphicFramePr>
        <p:xfrm>
          <a:off x="838200" y="32189"/>
          <a:ext cx="10896600" cy="2651760"/>
        </p:xfrm>
        <a:graphic>
          <a:graphicData uri="http://schemas.openxmlformats.org/drawingml/2006/table">
            <a:tbl>
              <a:tblPr/>
              <a:tblGrid>
                <a:gridCol w="10896600">
                  <a:extLst>
                    <a:ext uri="{9D8B030D-6E8A-4147-A177-3AD203B41FA5}">
                      <a16:colId xmlns:a16="http://schemas.microsoft.com/office/drawing/2014/main" val="20000"/>
                    </a:ext>
                  </a:extLst>
                </a:gridCol>
              </a:tblGrid>
              <a:tr h="777176">
                <a:tc>
                  <a:txBody>
                    <a:bodyPr/>
                    <a:lstStyle/>
                    <a:p>
                      <a:pPr algn="ctr" fontAlgn="t"/>
                      <a:r>
                        <a:rPr lang="en-US" b="1" dirty="0">
                          <a:effectLst/>
                        </a:rPr>
                        <a:t>Mehmed </a:t>
                      </a:r>
                      <a:r>
                        <a:rPr lang="en-US" b="1" dirty="0" err="1">
                          <a:effectLst/>
                        </a:rPr>
                        <a:t>Talaat</a:t>
                      </a:r>
                      <a:endParaRPr lang="en-US" b="1" dirty="0">
                        <a:effectLst/>
                      </a:endParaRPr>
                    </a:p>
                    <a:p>
                      <a:pPr algn="ctr" fontAlgn="t"/>
                      <a:br>
                        <a:rPr lang="en-US" b="1" dirty="0">
                          <a:effectLst/>
                        </a:rPr>
                      </a:br>
                      <a:r>
                        <a:rPr lang="en-US" b="0" u="none" strike="noStrike" dirty="0">
                          <a:solidFill>
                            <a:srgbClr val="0645AD"/>
                          </a:solidFill>
                          <a:effectLst/>
                          <a:hlinkClick r:id="rId2" tooltip="Pasha"/>
                        </a:rPr>
                        <a:t>Pasha</a:t>
                      </a:r>
                      <a:endParaRPr lang="en-US" b="0"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0"/>
                  </a:ext>
                </a:extLst>
              </a:tr>
              <a:tr h="310870">
                <a:tc>
                  <a:txBody>
                    <a:bodyPr/>
                    <a:lstStyle/>
                    <a:p>
                      <a:pPr algn="ctr" fontAlgn="t"/>
                      <a:endParaRPr lang="en-US">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1"/>
                  </a:ext>
                </a:extLst>
              </a:tr>
              <a:tr h="310870">
                <a:tc>
                  <a:txBody>
                    <a:bodyPr/>
                    <a:lstStyle/>
                    <a:p>
                      <a:pPr algn="ctr" fontAlgn="t"/>
                      <a:endParaRPr lang="en-US">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310870">
                <a:tc>
                  <a:txBody>
                    <a:bodyPr/>
                    <a:lstStyle/>
                    <a:p>
                      <a:pPr algn="ctr" fontAlgn="t"/>
                      <a:r>
                        <a:rPr lang="en-US" u="none" strike="noStrike">
                          <a:solidFill>
                            <a:srgbClr val="0645AD"/>
                          </a:solidFill>
                          <a:effectLst/>
                          <a:hlinkClick r:id="rId3" tooltip="List of Ottoman Grand Viziers"/>
                        </a:rPr>
                        <a:t>Grand Vizier of the Ottoman Empire</a:t>
                      </a:r>
                      <a:endParaRPr lang="en-US">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6E6FA"/>
                    </a:solidFill>
                  </a:tcPr>
                </a:tc>
                <a:extLst>
                  <a:ext uri="{0D108BD9-81ED-4DB2-BD59-A6C34878D82A}">
                    <a16:rowId xmlns:a16="http://schemas.microsoft.com/office/drawing/2014/main" val="10003"/>
                  </a:ext>
                </a:extLst>
              </a:tr>
              <a:tr h="544023">
                <a:tc>
                  <a:txBody>
                    <a:bodyPr/>
                    <a:lstStyle/>
                    <a:p>
                      <a:pPr algn="ctr" fontAlgn="t"/>
                      <a:r>
                        <a:rPr lang="en-US" b="1" dirty="0">
                          <a:effectLst/>
                        </a:rPr>
                        <a:t>In office</a:t>
                      </a:r>
                      <a:br>
                        <a:rPr lang="en-US" dirty="0">
                          <a:effectLst/>
                        </a:rPr>
                      </a:br>
                      <a:r>
                        <a:rPr lang="en-US" dirty="0">
                          <a:effectLst/>
                        </a:rPr>
                        <a:t>4 February 1917 – 8 October 1918</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a:noFill/>
                    </a:lnB>
                    <a:solidFill>
                      <a:srgbClr val="F8F9FA"/>
                    </a:solidFill>
                  </a:tcPr>
                </a:tc>
                <a:extLst>
                  <a:ext uri="{0D108BD9-81ED-4DB2-BD59-A6C34878D82A}">
                    <a16:rowId xmlns:a16="http://schemas.microsoft.com/office/drawing/2014/main" val="10004"/>
                  </a:ext>
                </a:extLst>
              </a:tr>
            </a:tbl>
          </a:graphicData>
        </a:graphic>
      </p:graphicFrame>
      <p:pic>
        <p:nvPicPr>
          <p:cNvPr id="5122" name="Picture 2" descr="Talat Pasha cropp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669"/>
            <a:ext cx="2063206"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2833513"/>
            <a:ext cx="12192000" cy="553998"/>
          </a:xfrm>
          <a:prstGeom prst="rect">
            <a:avLst/>
          </a:prstGeom>
        </p:spPr>
        <p:txBody>
          <a:bodyPr wrap="square">
            <a:spAutoFit/>
          </a:bodyPr>
          <a:lstStyle/>
          <a:p>
            <a:r>
              <a:rPr lang="en-US" sz="500" b="1" dirty="0">
                <a:solidFill>
                  <a:srgbClr val="202122"/>
                </a:solidFill>
                <a:latin typeface="Arial" panose="020B0604020202020204" pitchFamily="34" charset="0"/>
              </a:rPr>
              <a:t>Mehmed </a:t>
            </a:r>
            <a:r>
              <a:rPr lang="en-US" sz="500" b="1" dirty="0" err="1">
                <a:solidFill>
                  <a:srgbClr val="202122"/>
                </a:solidFill>
                <a:latin typeface="Arial" panose="020B0604020202020204" pitchFamily="34" charset="0"/>
              </a:rPr>
              <a:t>Talaat</a:t>
            </a:r>
            <a:r>
              <a:rPr lang="en-US" sz="500" baseline="30000" dirty="0">
                <a:solidFill>
                  <a:srgbClr val="0645AD"/>
                </a:solidFill>
                <a:latin typeface="Arial" panose="020B0604020202020204" pitchFamily="34" charset="0"/>
                <a:hlinkClick r:id="rId5"/>
              </a:rPr>
              <a:t>[a]</a:t>
            </a:r>
            <a:r>
              <a:rPr lang="en-US" sz="500" dirty="0">
                <a:solidFill>
                  <a:srgbClr val="202122"/>
                </a:solidFill>
                <a:latin typeface="Arial" panose="020B0604020202020204" pitchFamily="34" charset="0"/>
              </a:rPr>
              <a:t> (1 September 1874 – 15 March 1921), commonly known as </a:t>
            </a:r>
            <a:r>
              <a:rPr lang="en-US" sz="500" b="1" dirty="0" err="1">
                <a:solidFill>
                  <a:srgbClr val="202122"/>
                </a:solidFill>
                <a:latin typeface="Arial" panose="020B0604020202020204" pitchFamily="34" charset="0"/>
              </a:rPr>
              <a:t>Talaat</a:t>
            </a:r>
            <a:r>
              <a:rPr lang="en-US" sz="500" b="1" dirty="0">
                <a:solidFill>
                  <a:srgbClr val="202122"/>
                </a:solidFill>
                <a:latin typeface="Arial" panose="020B0604020202020204" pitchFamily="34" charset="0"/>
              </a:rPr>
              <a:t> Pasha</a:t>
            </a:r>
            <a:r>
              <a:rPr lang="en-US" sz="500" dirty="0">
                <a:solidFill>
                  <a:srgbClr val="202122"/>
                </a:solidFill>
                <a:latin typeface="Arial" panose="020B0604020202020204" pitchFamily="34" charset="0"/>
              </a:rPr>
              <a:t> or </a:t>
            </a:r>
            <a:r>
              <a:rPr lang="en-US" sz="500" b="1" dirty="0" err="1">
                <a:solidFill>
                  <a:srgbClr val="202122"/>
                </a:solidFill>
                <a:latin typeface="Arial" panose="020B0604020202020204" pitchFamily="34" charset="0"/>
              </a:rPr>
              <a:t>Talât</a:t>
            </a:r>
            <a:r>
              <a:rPr lang="en-US" sz="500" b="1" dirty="0">
                <a:solidFill>
                  <a:srgbClr val="202122"/>
                </a:solidFill>
                <a:latin typeface="Arial" panose="020B0604020202020204" pitchFamily="34" charset="0"/>
              </a:rPr>
              <a:t> Pasha</a:t>
            </a:r>
            <a:r>
              <a:rPr lang="en-US" sz="500" dirty="0">
                <a:solidFill>
                  <a:srgbClr val="202122"/>
                </a:solidFill>
                <a:latin typeface="Arial" panose="020B0604020202020204" pitchFamily="34" charset="0"/>
              </a:rPr>
              <a:t>,</a:t>
            </a:r>
            <a:r>
              <a:rPr lang="en-US" sz="500" baseline="30000" dirty="0">
                <a:solidFill>
                  <a:srgbClr val="0645AD"/>
                </a:solidFill>
                <a:latin typeface="Arial" panose="020B0604020202020204" pitchFamily="34" charset="0"/>
                <a:hlinkClick r:id="rId6"/>
              </a:rPr>
              <a:t>[b]</a:t>
            </a:r>
            <a:r>
              <a:rPr lang="en-US" sz="500" dirty="0">
                <a:solidFill>
                  <a:srgbClr val="202122"/>
                </a:solidFill>
                <a:latin typeface="Arial" panose="020B0604020202020204" pitchFamily="34" charset="0"/>
              </a:rPr>
              <a:t> was one of the </a:t>
            </a:r>
            <a:r>
              <a:rPr lang="en-US" sz="500" dirty="0">
                <a:solidFill>
                  <a:srgbClr val="0645AD"/>
                </a:solidFill>
                <a:latin typeface="Arial" panose="020B0604020202020204" pitchFamily="34" charset="0"/>
                <a:hlinkClick r:id="rId7" tooltip="Three Pashas"/>
              </a:rPr>
              <a:t>Three Pashas</a:t>
            </a:r>
            <a:r>
              <a:rPr lang="en-US" sz="500" dirty="0">
                <a:solidFill>
                  <a:srgbClr val="202122"/>
                </a:solidFill>
                <a:latin typeface="Arial" panose="020B0604020202020204" pitchFamily="34" charset="0"/>
              </a:rPr>
              <a:t> that </a:t>
            </a:r>
            <a:r>
              <a:rPr lang="en-US" sz="500" i="1" dirty="0">
                <a:solidFill>
                  <a:srgbClr val="202122"/>
                </a:solidFill>
                <a:latin typeface="Arial" panose="020B0604020202020204" pitchFamily="34" charset="0"/>
              </a:rPr>
              <a:t>de facto</a:t>
            </a:r>
            <a:r>
              <a:rPr lang="en-US" sz="500" dirty="0">
                <a:solidFill>
                  <a:srgbClr val="202122"/>
                </a:solidFill>
                <a:latin typeface="Arial" panose="020B0604020202020204" pitchFamily="34" charset="0"/>
              </a:rPr>
              <a:t> ruled the </a:t>
            </a:r>
            <a:r>
              <a:rPr lang="en-US" sz="500" dirty="0">
                <a:solidFill>
                  <a:srgbClr val="0645AD"/>
                </a:solidFill>
                <a:latin typeface="Arial" panose="020B0604020202020204" pitchFamily="34" charset="0"/>
                <a:hlinkClick r:id="rId8" tooltip="Ottoman Empire"/>
              </a:rPr>
              <a:t>Ottoman Empire</a:t>
            </a:r>
            <a:r>
              <a:rPr lang="en-US" sz="500" dirty="0">
                <a:solidFill>
                  <a:srgbClr val="202122"/>
                </a:solidFill>
                <a:latin typeface="Arial" panose="020B0604020202020204" pitchFamily="34" charset="0"/>
              </a:rPr>
              <a:t> during </a:t>
            </a:r>
            <a:r>
              <a:rPr lang="en-US" sz="500" dirty="0">
                <a:solidFill>
                  <a:srgbClr val="0645AD"/>
                </a:solidFill>
                <a:latin typeface="Arial" panose="020B0604020202020204" pitchFamily="34" charset="0"/>
                <a:hlinkClick r:id="rId9" tooltip="World War I"/>
              </a:rPr>
              <a:t>World War I</a:t>
            </a:r>
            <a:r>
              <a:rPr lang="en-US" sz="500" dirty="0">
                <a:solidFill>
                  <a:srgbClr val="202122"/>
                </a:solidFill>
                <a:latin typeface="Arial" panose="020B0604020202020204" pitchFamily="34" charset="0"/>
              </a:rPr>
              <a:t>.</a:t>
            </a:r>
            <a:r>
              <a:rPr lang="en-US" sz="500" baseline="30000" dirty="0">
                <a:solidFill>
                  <a:srgbClr val="0645AD"/>
                </a:solidFill>
                <a:latin typeface="Arial" panose="020B0604020202020204" pitchFamily="34" charset="0"/>
                <a:hlinkClick r:id="rId10"/>
              </a:rPr>
              <a:t>[1]</a:t>
            </a:r>
            <a:r>
              <a:rPr lang="en-US" sz="500" dirty="0">
                <a:solidFill>
                  <a:srgbClr val="202122"/>
                </a:solidFill>
                <a:latin typeface="Arial" panose="020B0604020202020204" pitchFamily="34" charset="0"/>
              </a:rPr>
              <a:t> He was one of the leaders of the </a:t>
            </a:r>
            <a:r>
              <a:rPr lang="en-US" sz="500" dirty="0">
                <a:solidFill>
                  <a:srgbClr val="0645AD"/>
                </a:solidFill>
                <a:latin typeface="Arial" panose="020B0604020202020204" pitchFamily="34" charset="0"/>
                <a:hlinkClick r:id="rId11" tooltip="Committee of Union and Progress"/>
              </a:rPr>
              <a:t>Committee of Union and Progress</a:t>
            </a:r>
            <a:r>
              <a:rPr lang="en-US" sz="500" dirty="0">
                <a:solidFill>
                  <a:srgbClr val="202122"/>
                </a:solidFill>
                <a:latin typeface="Arial" panose="020B0604020202020204" pitchFamily="34" charset="0"/>
              </a:rPr>
              <a:t> and ruled the empire during the </a:t>
            </a:r>
            <a:r>
              <a:rPr lang="en-US" sz="500" dirty="0">
                <a:solidFill>
                  <a:srgbClr val="0645AD"/>
                </a:solidFill>
                <a:latin typeface="Arial" panose="020B0604020202020204" pitchFamily="34" charset="0"/>
                <a:hlinkClick r:id="rId12" tooltip="Armenian Genocide"/>
              </a:rPr>
              <a:t>Armenian Genocide</a:t>
            </a:r>
            <a:r>
              <a:rPr lang="en-US" sz="500" dirty="0">
                <a:solidFill>
                  <a:srgbClr val="202122"/>
                </a:solidFill>
                <a:latin typeface="Arial" panose="020B0604020202020204" pitchFamily="34" charset="0"/>
              </a:rPr>
              <a:t>, which he initiated as </a:t>
            </a:r>
            <a:r>
              <a:rPr lang="en-US" sz="500" dirty="0">
                <a:solidFill>
                  <a:srgbClr val="0645AD"/>
                </a:solidFill>
                <a:latin typeface="Arial" panose="020B0604020202020204" pitchFamily="34" charset="0"/>
                <a:hlinkClick r:id="rId13" tooltip="Ministry of the Interior (Ottoman Empire)"/>
              </a:rPr>
              <a:t>Minister of Interior Affairs</a:t>
            </a:r>
            <a:r>
              <a:rPr lang="en-US" sz="500" dirty="0">
                <a:solidFill>
                  <a:srgbClr val="202122"/>
                </a:solidFill>
                <a:latin typeface="Arial" panose="020B0604020202020204" pitchFamily="34" charset="0"/>
              </a:rPr>
              <a:t> in 1915.</a:t>
            </a:r>
          </a:p>
          <a:p>
            <a:r>
              <a:rPr lang="en-US" sz="500" dirty="0">
                <a:solidFill>
                  <a:srgbClr val="202122"/>
                </a:solidFill>
                <a:latin typeface="Arial" panose="020B0604020202020204" pitchFamily="34" charset="0"/>
              </a:rPr>
              <a:t>His career in Ottoman politics began when he was elected as a deputy from Adrianople (</a:t>
            </a:r>
            <a:r>
              <a:rPr lang="en-US" sz="500" dirty="0">
                <a:solidFill>
                  <a:srgbClr val="0645AD"/>
                </a:solidFill>
                <a:latin typeface="Arial" panose="020B0604020202020204" pitchFamily="34" charset="0"/>
                <a:hlinkClick r:id="rId14" tooltip="Edirne"/>
              </a:rPr>
              <a:t>Edirne</a:t>
            </a:r>
            <a:r>
              <a:rPr lang="en-US" sz="500" dirty="0">
                <a:solidFill>
                  <a:srgbClr val="202122"/>
                </a:solidFill>
                <a:latin typeface="Arial" panose="020B0604020202020204" pitchFamily="34" charset="0"/>
              </a:rPr>
              <a:t>) to the </a:t>
            </a:r>
            <a:r>
              <a:rPr lang="en-US" sz="500" dirty="0">
                <a:solidFill>
                  <a:srgbClr val="0645AD"/>
                </a:solidFill>
                <a:latin typeface="Arial" panose="020B0604020202020204" pitchFamily="34" charset="0"/>
                <a:hlinkClick r:id="rId15" tooltip="1908 Ottoman general election"/>
              </a:rPr>
              <a:t>Chamber of Deputies in 1908</a:t>
            </a:r>
            <a:r>
              <a:rPr lang="en-US" sz="500" dirty="0">
                <a:solidFill>
                  <a:srgbClr val="202122"/>
                </a:solidFill>
                <a:latin typeface="Arial" panose="020B0604020202020204" pitchFamily="34" charset="0"/>
              </a:rPr>
              <a:t>, then </a:t>
            </a:r>
            <a:r>
              <a:rPr lang="en-US" sz="500" dirty="0">
                <a:solidFill>
                  <a:srgbClr val="0645AD"/>
                </a:solidFill>
                <a:latin typeface="Arial" panose="020B0604020202020204" pitchFamily="34" charset="0"/>
                <a:hlinkClick r:id="rId13" tooltip="Ministry of the Interior (Ottoman Empire)"/>
              </a:rPr>
              <a:t>Minister of the Interior</a:t>
            </a:r>
            <a:r>
              <a:rPr lang="en-US" sz="500" dirty="0">
                <a:solidFill>
                  <a:srgbClr val="202122"/>
                </a:solidFill>
                <a:latin typeface="Arial" panose="020B0604020202020204" pitchFamily="34" charset="0"/>
              </a:rPr>
              <a:t> and </a:t>
            </a:r>
            <a:r>
              <a:rPr lang="en-US" sz="500" dirty="0">
                <a:solidFill>
                  <a:srgbClr val="0645AD"/>
                </a:solidFill>
                <a:latin typeface="Arial" panose="020B0604020202020204" pitchFamily="34" charset="0"/>
                <a:hlinkClick r:id="rId16" tooltip="List of Ottoman Ministers of Finance"/>
              </a:rPr>
              <a:t>Minister of Finance</a:t>
            </a:r>
            <a:r>
              <a:rPr lang="en-US" sz="500" dirty="0">
                <a:solidFill>
                  <a:srgbClr val="202122"/>
                </a:solidFill>
                <a:latin typeface="Arial" panose="020B0604020202020204" pitchFamily="34" charset="0"/>
              </a:rPr>
              <a:t>, and finally </a:t>
            </a:r>
            <a:r>
              <a:rPr lang="en-US" sz="500" dirty="0">
                <a:solidFill>
                  <a:srgbClr val="0645AD"/>
                </a:solidFill>
                <a:latin typeface="Arial" panose="020B0604020202020204" pitchFamily="34" charset="0"/>
                <a:hlinkClick r:id="rId17" tooltip="Grand Vizier of the Ottoman Empire"/>
              </a:rPr>
              <a:t>Grand Vizier</a:t>
            </a:r>
            <a:r>
              <a:rPr lang="en-US" sz="500" dirty="0">
                <a:solidFill>
                  <a:srgbClr val="202122"/>
                </a:solidFill>
                <a:latin typeface="Arial" panose="020B0604020202020204" pitchFamily="34" charset="0"/>
              </a:rPr>
              <a:t> in 1917.</a:t>
            </a:r>
            <a:r>
              <a:rPr lang="en-US" sz="500" baseline="30000" dirty="0">
                <a:solidFill>
                  <a:srgbClr val="0645AD"/>
                </a:solidFill>
                <a:latin typeface="Arial" panose="020B0604020202020204" pitchFamily="34" charset="0"/>
                <a:hlinkClick r:id="rId10"/>
              </a:rPr>
              <a:t>[1]</a:t>
            </a:r>
            <a:r>
              <a:rPr lang="en-US" sz="500" dirty="0">
                <a:solidFill>
                  <a:srgbClr val="202122"/>
                </a:solidFill>
                <a:latin typeface="Arial" panose="020B0604020202020204" pitchFamily="34" charset="0"/>
              </a:rPr>
              <a:t> As the minister of interior, </a:t>
            </a:r>
            <a:r>
              <a:rPr lang="en-US" sz="500" dirty="0" err="1">
                <a:solidFill>
                  <a:srgbClr val="202122"/>
                </a:solidFill>
                <a:latin typeface="Arial" panose="020B0604020202020204" pitchFamily="34" charset="0"/>
              </a:rPr>
              <a:t>Talaat</a:t>
            </a:r>
            <a:r>
              <a:rPr lang="en-US" sz="500" dirty="0">
                <a:solidFill>
                  <a:srgbClr val="202122"/>
                </a:solidFill>
                <a:latin typeface="Arial" panose="020B0604020202020204" pitchFamily="34" charset="0"/>
              </a:rPr>
              <a:t> Pasha </a:t>
            </a:r>
            <a:r>
              <a:rPr lang="en-US" sz="500" dirty="0">
                <a:solidFill>
                  <a:srgbClr val="3366BB"/>
                </a:solidFill>
                <a:latin typeface="Arial" panose="020B0604020202020204" pitchFamily="34" charset="0"/>
                <a:hlinkClick r:id="rId18" tooltip="s:Circular on April 24, 1915"/>
              </a:rPr>
              <a:t>ordered</a:t>
            </a:r>
            <a:r>
              <a:rPr lang="en-US" sz="500" dirty="0">
                <a:solidFill>
                  <a:srgbClr val="202122"/>
                </a:solidFill>
                <a:latin typeface="Arial" panose="020B0604020202020204" pitchFamily="34" charset="0"/>
              </a:rPr>
              <a:t> on 24 April 1915 the </a:t>
            </a:r>
            <a:r>
              <a:rPr lang="en-US" sz="500" dirty="0">
                <a:solidFill>
                  <a:srgbClr val="0645AD"/>
                </a:solidFill>
                <a:latin typeface="Arial" panose="020B0604020202020204" pitchFamily="34" charset="0"/>
                <a:hlinkClick r:id="rId19" tooltip="Deportation of Armenian intellectuals on 24 April 1915"/>
              </a:rPr>
              <a:t>arrest and deportation</a:t>
            </a:r>
            <a:r>
              <a:rPr lang="en-US" sz="500" dirty="0">
                <a:solidFill>
                  <a:srgbClr val="202122"/>
                </a:solidFill>
                <a:latin typeface="Arial" panose="020B0604020202020204" pitchFamily="34" charset="0"/>
              </a:rPr>
              <a:t> of Armenian intellectuals in </a:t>
            </a:r>
            <a:r>
              <a:rPr lang="en-US" sz="500" dirty="0">
                <a:solidFill>
                  <a:srgbClr val="0645AD"/>
                </a:solidFill>
                <a:latin typeface="Arial" panose="020B0604020202020204" pitchFamily="34" charset="0"/>
                <a:hlinkClick r:id="rId20" tooltip="Ottoman Constantinople"/>
              </a:rPr>
              <a:t>Constantinople</a:t>
            </a:r>
            <a:r>
              <a:rPr lang="en-US" sz="500" dirty="0">
                <a:solidFill>
                  <a:srgbClr val="202122"/>
                </a:solidFill>
                <a:latin typeface="Arial" panose="020B0604020202020204" pitchFamily="34" charset="0"/>
              </a:rPr>
              <a:t> (now </a:t>
            </a:r>
            <a:r>
              <a:rPr lang="en-US" sz="500" dirty="0">
                <a:solidFill>
                  <a:srgbClr val="0645AD"/>
                </a:solidFill>
                <a:latin typeface="Arial" panose="020B0604020202020204" pitchFamily="34" charset="0"/>
                <a:hlinkClick r:id="rId21" tooltip="Istanbul"/>
              </a:rPr>
              <a:t>Istanbul</a:t>
            </a:r>
            <a:r>
              <a:rPr lang="en-US" sz="500" dirty="0">
                <a:solidFill>
                  <a:srgbClr val="202122"/>
                </a:solidFill>
                <a:latin typeface="Arial" panose="020B0604020202020204" pitchFamily="34" charset="0"/>
              </a:rPr>
              <a:t>), most of them being ultimately murdered, and on 30 May 1915 requested the </a:t>
            </a:r>
            <a:r>
              <a:rPr lang="en-US" sz="500" dirty="0" err="1">
                <a:solidFill>
                  <a:srgbClr val="0645AD"/>
                </a:solidFill>
                <a:latin typeface="Arial" panose="020B0604020202020204" pitchFamily="34" charset="0"/>
                <a:hlinkClick r:id="rId22" tooltip="Tehcir Law"/>
              </a:rPr>
              <a:t>Tehcir</a:t>
            </a:r>
            <a:r>
              <a:rPr lang="en-US" sz="500" dirty="0">
                <a:solidFill>
                  <a:srgbClr val="0645AD"/>
                </a:solidFill>
                <a:latin typeface="Arial" panose="020B0604020202020204" pitchFamily="34" charset="0"/>
                <a:hlinkClick r:id="rId22" tooltip="Tehcir Law"/>
              </a:rPr>
              <a:t> Law</a:t>
            </a:r>
            <a:r>
              <a:rPr lang="en-US" sz="500" dirty="0">
                <a:solidFill>
                  <a:srgbClr val="202122"/>
                </a:solidFill>
                <a:latin typeface="Arial" panose="020B0604020202020204" pitchFamily="34" charset="0"/>
              </a:rPr>
              <a:t> (Temporary Deportation Law); these events initiated the </a:t>
            </a:r>
            <a:r>
              <a:rPr lang="en-US" sz="500" dirty="0">
                <a:solidFill>
                  <a:srgbClr val="0645AD"/>
                </a:solidFill>
                <a:latin typeface="Arial" panose="020B0604020202020204" pitchFamily="34" charset="0"/>
                <a:hlinkClick r:id="rId12" tooltip="Armenian Genocide"/>
              </a:rPr>
              <a:t>Armenian Genocide</a:t>
            </a:r>
            <a:r>
              <a:rPr lang="en-US" sz="500" dirty="0">
                <a:solidFill>
                  <a:srgbClr val="202122"/>
                </a:solidFill>
                <a:latin typeface="Arial" panose="020B0604020202020204" pitchFamily="34" charset="0"/>
              </a:rPr>
              <a:t>. He is widely considered the main perpetrator of the genocide,</a:t>
            </a:r>
            <a:r>
              <a:rPr lang="en-US" sz="500" baseline="30000" dirty="0">
                <a:solidFill>
                  <a:srgbClr val="0645AD"/>
                </a:solidFill>
                <a:latin typeface="Arial" panose="020B0604020202020204" pitchFamily="34" charset="0"/>
                <a:hlinkClick r:id="rId23"/>
              </a:rPr>
              <a:t>[2]</a:t>
            </a:r>
            <a:r>
              <a:rPr lang="en-US" sz="500" baseline="30000" dirty="0">
                <a:solidFill>
                  <a:srgbClr val="0645AD"/>
                </a:solidFill>
                <a:latin typeface="Arial" panose="020B0604020202020204" pitchFamily="34" charset="0"/>
                <a:hlinkClick r:id="rId24"/>
              </a:rPr>
              <a:t>[3]</a:t>
            </a:r>
            <a:r>
              <a:rPr lang="en-US" sz="500" baseline="30000" dirty="0">
                <a:solidFill>
                  <a:srgbClr val="0645AD"/>
                </a:solidFill>
                <a:latin typeface="Arial" panose="020B0604020202020204" pitchFamily="34" charset="0"/>
                <a:hlinkClick r:id="rId25"/>
              </a:rPr>
              <a:t>[4]</a:t>
            </a:r>
            <a:r>
              <a:rPr lang="en-US" sz="500" baseline="30000" dirty="0">
                <a:solidFill>
                  <a:srgbClr val="0645AD"/>
                </a:solidFill>
                <a:latin typeface="Arial" panose="020B0604020202020204" pitchFamily="34" charset="0"/>
                <a:hlinkClick r:id="rId26"/>
              </a:rPr>
              <a:t>[5]</a:t>
            </a:r>
            <a:r>
              <a:rPr lang="en-US" sz="500" baseline="30000" dirty="0">
                <a:solidFill>
                  <a:srgbClr val="0645AD"/>
                </a:solidFill>
                <a:latin typeface="Arial" panose="020B0604020202020204" pitchFamily="34" charset="0"/>
                <a:hlinkClick r:id="rId27"/>
              </a:rPr>
              <a:t>[6]</a:t>
            </a:r>
            <a:r>
              <a:rPr lang="en-US" sz="500" dirty="0">
                <a:solidFill>
                  <a:srgbClr val="202122"/>
                </a:solidFill>
                <a:latin typeface="Arial" panose="020B0604020202020204" pitchFamily="34" charset="0"/>
              </a:rPr>
              <a:t> and thus is held responsible for the death of around 1 million Armenians.</a:t>
            </a:r>
          </a:p>
          <a:p>
            <a:r>
              <a:rPr lang="en-US" sz="500" dirty="0">
                <a:solidFill>
                  <a:srgbClr val="202122"/>
                </a:solidFill>
                <a:latin typeface="Arial" panose="020B0604020202020204" pitchFamily="34" charset="0"/>
              </a:rPr>
              <a:t>After the Empire's surrender in </a:t>
            </a:r>
            <a:r>
              <a:rPr lang="en-US" sz="500" dirty="0">
                <a:solidFill>
                  <a:srgbClr val="0645AD"/>
                </a:solidFill>
                <a:latin typeface="Arial" panose="020B0604020202020204" pitchFamily="34" charset="0"/>
                <a:hlinkClick r:id="rId9" tooltip="World War I"/>
              </a:rPr>
              <a:t>World War I</a:t>
            </a:r>
            <a:r>
              <a:rPr lang="en-US" sz="500" dirty="0">
                <a:solidFill>
                  <a:srgbClr val="202122"/>
                </a:solidFill>
                <a:latin typeface="Arial" panose="020B0604020202020204" pitchFamily="34" charset="0"/>
              </a:rPr>
              <a:t>, on the night of 2–3 November 1918 with the aid of </a:t>
            </a:r>
            <a:r>
              <a:rPr lang="en-US" sz="500" dirty="0">
                <a:solidFill>
                  <a:srgbClr val="0645AD"/>
                </a:solidFill>
                <a:latin typeface="Arial" panose="020B0604020202020204" pitchFamily="34" charset="0"/>
                <a:hlinkClick r:id="rId28" tooltip="Ahmed Izzet Pasha"/>
              </a:rPr>
              <a:t>Ahmed </a:t>
            </a:r>
            <a:r>
              <a:rPr lang="en-US" sz="500" dirty="0" err="1">
                <a:solidFill>
                  <a:srgbClr val="0645AD"/>
                </a:solidFill>
                <a:latin typeface="Arial" panose="020B0604020202020204" pitchFamily="34" charset="0"/>
                <a:hlinkClick r:id="rId28" tooltip="Ahmed Izzet Pasha"/>
              </a:rPr>
              <a:t>Izzet</a:t>
            </a:r>
            <a:r>
              <a:rPr lang="en-US" sz="500" dirty="0">
                <a:solidFill>
                  <a:srgbClr val="0645AD"/>
                </a:solidFill>
                <a:latin typeface="Arial" panose="020B0604020202020204" pitchFamily="34" charset="0"/>
                <a:hlinkClick r:id="rId28" tooltip="Ahmed Izzet Pasha"/>
              </a:rPr>
              <a:t> Pasha</a:t>
            </a:r>
            <a:r>
              <a:rPr lang="en-US" sz="500" dirty="0">
                <a:solidFill>
                  <a:srgbClr val="202122"/>
                </a:solidFill>
                <a:latin typeface="Arial" panose="020B0604020202020204" pitchFamily="34" charset="0"/>
              </a:rPr>
              <a:t>, </a:t>
            </a:r>
            <a:r>
              <a:rPr lang="en-US" sz="500" dirty="0" err="1">
                <a:solidFill>
                  <a:srgbClr val="202122"/>
                </a:solidFill>
                <a:latin typeface="Arial" panose="020B0604020202020204" pitchFamily="34" charset="0"/>
              </a:rPr>
              <a:t>Talaat</a:t>
            </a:r>
            <a:r>
              <a:rPr lang="en-US" sz="500" dirty="0">
                <a:solidFill>
                  <a:srgbClr val="202122"/>
                </a:solidFill>
                <a:latin typeface="Arial" panose="020B0604020202020204" pitchFamily="34" charset="0"/>
              </a:rPr>
              <a:t> Pasha and other members of the CUP's central committee fled the </a:t>
            </a:r>
            <a:r>
              <a:rPr lang="en-US" sz="500" dirty="0">
                <a:solidFill>
                  <a:srgbClr val="0645AD"/>
                </a:solidFill>
                <a:latin typeface="Arial" panose="020B0604020202020204" pitchFamily="34" charset="0"/>
                <a:hlinkClick r:id="rId8" tooltip="Ottoman Empire"/>
              </a:rPr>
              <a:t>Ottoman Empire</a:t>
            </a:r>
            <a:r>
              <a:rPr lang="en-US" sz="500" dirty="0">
                <a:solidFill>
                  <a:srgbClr val="202122"/>
                </a:solidFill>
                <a:latin typeface="Arial" panose="020B0604020202020204" pitchFamily="34" charset="0"/>
              </a:rPr>
              <a:t>. In the Ottoman Empire, the </a:t>
            </a:r>
            <a:r>
              <a:rPr lang="en-US" sz="500" dirty="0">
                <a:solidFill>
                  <a:srgbClr val="0645AD"/>
                </a:solidFill>
                <a:latin typeface="Arial" panose="020B0604020202020204" pitchFamily="34" charset="0"/>
                <a:hlinkClick r:id="rId29" tooltip="Ottoman Military Tribunal"/>
              </a:rPr>
              <a:t>Ottoman Military Tribunal</a:t>
            </a:r>
            <a:r>
              <a:rPr lang="en-US" sz="500" dirty="0">
                <a:solidFill>
                  <a:srgbClr val="202122"/>
                </a:solidFill>
                <a:latin typeface="Arial" panose="020B0604020202020204" pitchFamily="34" charset="0"/>
              </a:rPr>
              <a:t> convicted and sentenced to death </a:t>
            </a:r>
            <a:r>
              <a:rPr lang="en-US" sz="500" dirty="0" err="1">
                <a:solidFill>
                  <a:srgbClr val="202122"/>
                </a:solidFill>
                <a:latin typeface="Arial" panose="020B0604020202020204" pitchFamily="34" charset="0"/>
              </a:rPr>
              <a:t>Talaat</a:t>
            </a:r>
            <a:r>
              <a:rPr lang="en-US" sz="500" dirty="0">
                <a:solidFill>
                  <a:srgbClr val="202122"/>
                </a:solidFill>
                <a:latin typeface="Arial" panose="020B0604020202020204" pitchFamily="34" charset="0"/>
              </a:rPr>
              <a:t> </a:t>
            </a:r>
            <a:r>
              <a:rPr lang="en-US" sz="500" i="1" dirty="0">
                <a:solidFill>
                  <a:srgbClr val="0645AD"/>
                </a:solidFill>
                <a:latin typeface="Arial" panose="020B0604020202020204" pitchFamily="34" charset="0"/>
                <a:hlinkClick r:id="rId30" tooltip="In absentia"/>
              </a:rPr>
              <a:t>in absentia</a:t>
            </a:r>
            <a:r>
              <a:rPr lang="en-US" sz="500" dirty="0">
                <a:solidFill>
                  <a:srgbClr val="202122"/>
                </a:solidFill>
                <a:latin typeface="Arial" panose="020B0604020202020204" pitchFamily="34" charset="0"/>
              </a:rPr>
              <a:t> for his role in the Armenian Genocide. </a:t>
            </a:r>
            <a:r>
              <a:rPr lang="en-US" sz="500" dirty="0" err="1">
                <a:solidFill>
                  <a:srgbClr val="202122"/>
                </a:solidFill>
                <a:latin typeface="Arial" panose="020B0604020202020204" pitchFamily="34" charset="0"/>
              </a:rPr>
              <a:t>Talaat</a:t>
            </a:r>
            <a:r>
              <a:rPr lang="en-US" sz="500" dirty="0">
                <a:solidFill>
                  <a:srgbClr val="202122"/>
                </a:solidFill>
                <a:latin typeface="Arial" panose="020B0604020202020204" pitchFamily="34" charset="0"/>
              </a:rPr>
              <a:t> was </a:t>
            </a:r>
            <a:r>
              <a:rPr lang="en-US" sz="500" dirty="0">
                <a:solidFill>
                  <a:srgbClr val="0645AD"/>
                </a:solidFill>
                <a:latin typeface="Arial" panose="020B0604020202020204" pitchFamily="34" charset="0"/>
                <a:hlinkClick r:id="rId31" tooltip="Assassination of Talat Pasha"/>
              </a:rPr>
              <a:t>assassinated in Berlin in 1921</a:t>
            </a:r>
            <a:r>
              <a:rPr lang="en-US" sz="500" dirty="0">
                <a:solidFill>
                  <a:srgbClr val="202122"/>
                </a:solidFill>
                <a:latin typeface="Arial" panose="020B0604020202020204" pitchFamily="34" charset="0"/>
              </a:rPr>
              <a:t> by </a:t>
            </a:r>
            <a:r>
              <a:rPr lang="en-US" sz="500" dirty="0" err="1">
                <a:solidFill>
                  <a:srgbClr val="0645AD"/>
                </a:solidFill>
                <a:latin typeface="Arial" panose="020B0604020202020204" pitchFamily="34" charset="0"/>
                <a:hlinkClick r:id="rId32" tooltip="Soghomon Tehlirian"/>
              </a:rPr>
              <a:t>Soghomon</a:t>
            </a:r>
            <a:r>
              <a:rPr lang="en-US" sz="500" dirty="0">
                <a:solidFill>
                  <a:srgbClr val="0645AD"/>
                </a:solidFill>
                <a:latin typeface="Arial" panose="020B0604020202020204" pitchFamily="34" charset="0"/>
                <a:hlinkClick r:id="rId32" tooltip="Soghomon Tehlirian"/>
              </a:rPr>
              <a:t> </a:t>
            </a:r>
            <a:r>
              <a:rPr lang="en-US" sz="500" dirty="0" err="1">
                <a:solidFill>
                  <a:srgbClr val="0645AD"/>
                </a:solidFill>
                <a:latin typeface="Arial" panose="020B0604020202020204" pitchFamily="34" charset="0"/>
                <a:hlinkClick r:id="rId32" tooltip="Soghomon Tehlirian"/>
              </a:rPr>
              <a:t>Tehlirian</a:t>
            </a:r>
            <a:r>
              <a:rPr lang="en-US" sz="500" dirty="0">
                <a:solidFill>
                  <a:srgbClr val="202122"/>
                </a:solidFill>
                <a:latin typeface="Arial" panose="020B0604020202020204" pitchFamily="34" charset="0"/>
              </a:rPr>
              <a:t>, a member of the </a:t>
            </a:r>
            <a:r>
              <a:rPr lang="en-US" sz="500" dirty="0">
                <a:solidFill>
                  <a:srgbClr val="0645AD"/>
                </a:solidFill>
                <a:latin typeface="Arial" panose="020B0604020202020204" pitchFamily="34" charset="0"/>
                <a:hlinkClick r:id="rId33" tooltip="Armenian Revolutionary Federation"/>
              </a:rPr>
              <a:t>Armenian Revolutionary Federation</a:t>
            </a:r>
            <a:r>
              <a:rPr lang="en-US" sz="500" dirty="0">
                <a:solidFill>
                  <a:srgbClr val="202122"/>
                </a:solidFill>
                <a:latin typeface="Arial" panose="020B0604020202020204" pitchFamily="34" charset="0"/>
              </a:rPr>
              <a:t>, as part of </a:t>
            </a:r>
            <a:r>
              <a:rPr lang="en-US" sz="500" dirty="0">
                <a:solidFill>
                  <a:srgbClr val="0645AD"/>
                </a:solidFill>
                <a:latin typeface="Arial" panose="020B0604020202020204" pitchFamily="34" charset="0"/>
                <a:hlinkClick r:id="rId34" tooltip="Operation Nemesis"/>
              </a:rPr>
              <a:t>Operation Nemesis</a:t>
            </a:r>
            <a:r>
              <a:rPr lang="en-US" sz="500" dirty="0">
                <a:solidFill>
                  <a:srgbClr val="202122"/>
                </a:solidFill>
                <a:latin typeface="Arial" panose="020B0604020202020204" pitchFamily="34" charset="0"/>
              </a:rPr>
              <a:t>.</a:t>
            </a:r>
            <a:r>
              <a:rPr lang="en-US" sz="500" baseline="30000" dirty="0">
                <a:solidFill>
                  <a:srgbClr val="0645AD"/>
                </a:solidFill>
                <a:latin typeface="Arial" panose="020B0604020202020204" pitchFamily="34" charset="0"/>
                <a:hlinkClick r:id="rId10"/>
              </a:rPr>
              <a:t>[1]</a:t>
            </a:r>
            <a:endParaRPr lang="en-US" sz="500" dirty="0">
              <a:solidFill>
                <a:srgbClr val="202122"/>
              </a:solidFill>
              <a:latin typeface="Arial" panose="020B0604020202020204" pitchFamily="34" charset="0"/>
            </a:endParaRPr>
          </a:p>
          <a:p>
            <a:r>
              <a:rPr lang="en-US" sz="500" dirty="0" err="1">
                <a:solidFill>
                  <a:srgbClr val="202122"/>
                </a:solidFill>
                <a:latin typeface="Arial" panose="020B0604020202020204" pitchFamily="34" charset="0"/>
              </a:rPr>
              <a:t>Talaat</a:t>
            </a:r>
            <a:r>
              <a:rPr lang="en-US" sz="500" dirty="0">
                <a:solidFill>
                  <a:srgbClr val="202122"/>
                </a:solidFill>
                <a:latin typeface="Arial" panose="020B0604020202020204" pitchFamily="34" charset="0"/>
              </a:rPr>
              <a:t> Pasha is viewed as a "great statesman, skillful revolutionary, and farsighted founding father" in Turkey, where many schools, streets, and mosques are named after him.</a:t>
            </a:r>
            <a:r>
              <a:rPr lang="en-US" sz="500" baseline="30000" dirty="0">
                <a:solidFill>
                  <a:srgbClr val="0645AD"/>
                </a:solidFill>
                <a:latin typeface="Arial" panose="020B0604020202020204" pitchFamily="34" charset="0"/>
                <a:hlinkClick r:id="rId35"/>
              </a:rPr>
              <a:t>[7]</a:t>
            </a:r>
            <a:endParaRPr lang="en-US" sz="500" b="0" i="0" dirty="0">
              <a:solidFill>
                <a:srgbClr val="202122"/>
              </a:solidFill>
              <a:effectLst/>
              <a:latin typeface="Arial" panose="020B0604020202020204" pitchFamily="34" charset="0"/>
            </a:endParaRPr>
          </a:p>
        </p:txBody>
      </p:sp>
      <p:pic>
        <p:nvPicPr>
          <p:cNvPr id="5" name="Picture 4"/>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62956" y="3387511"/>
            <a:ext cx="2285714" cy="3441270"/>
          </a:xfrm>
          <a:prstGeom prst="rect">
            <a:avLst/>
          </a:prstGeom>
        </p:spPr>
      </p:pic>
      <p:sp>
        <p:nvSpPr>
          <p:cNvPr id="6" name="Rectangle 2"/>
          <p:cNvSpPr>
            <a:spLocks noChangeArrowheads="1"/>
          </p:cNvSpPr>
          <p:nvPr/>
        </p:nvSpPr>
        <p:spPr bwMode="auto">
          <a:xfrm>
            <a:off x="2901406" y="4569537"/>
            <a:ext cx="6546761" cy="107721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202122"/>
                </a:solidFill>
                <a:effectLst/>
                <a:latin typeface="Arial" panose="020B0604020202020204" pitchFamily="34" charset="0"/>
                <a:cs typeface="Arial" panose="020B0604020202020204" pitchFamily="34" charset="0"/>
              </a:rPr>
              <a:t>Ahmed </a:t>
            </a:r>
            <a:r>
              <a:rPr kumimoji="0" lang="en-US" altLang="en-US" sz="1200" b="1" i="0" u="none" strike="noStrike" cap="none" normalizeH="0" baseline="0" dirty="0" err="1">
                <a:ln>
                  <a:noFill/>
                </a:ln>
                <a:solidFill>
                  <a:srgbClr val="202122"/>
                </a:solidFill>
                <a:effectLst/>
                <a:latin typeface="Arial" panose="020B0604020202020204" pitchFamily="34" charset="0"/>
                <a:cs typeface="Arial" panose="020B0604020202020204" pitchFamily="34" charset="0"/>
              </a:rPr>
              <a:t>Djemal</a:t>
            </a:r>
            <a:r>
              <a:rPr kumimoji="0" lang="en-US" altLang="en-US" sz="1200" b="1" i="0" u="none" strike="noStrike" cap="none" normalizeH="0" baseline="0" dirty="0">
                <a:ln>
                  <a:noFill/>
                </a:ln>
                <a:solidFill>
                  <a:srgbClr val="202122"/>
                </a:solidFill>
                <a:effectLst/>
                <a:latin typeface="Arial" panose="020B0604020202020204" pitchFamily="34" charset="0"/>
                <a:cs typeface="Arial" panose="020B0604020202020204" pitchFamily="34" charset="0"/>
              </a:rPr>
              <a:t> Pasha</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a:ln>
                  <a:noFill/>
                </a:ln>
                <a:solidFill>
                  <a:srgbClr val="0645AD"/>
                </a:solidFill>
                <a:effectLst/>
                <a:latin typeface="Arial" panose="020B0604020202020204" pitchFamily="34" charset="0"/>
                <a:cs typeface="Arial" panose="020B0604020202020204" pitchFamily="34" charset="0"/>
                <a:hlinkClick r:id="rId37" tooltip="Ottoman Turkish language"/>
              </a:rPr>
              <a:t>Ottoman Turkish</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ar-SA"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احمد جمال پاشا</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1050" b="0" i="0" u="none" strike="noStrike" cap="none" normalizeH="0" baseline="0" dirty="0" err="1">
                <a:ln>
                  <a:noFill/>
                </a:ln>
                <a:solidFill>
                  <a:srgbClr val="202122"/>
                </a:solidFill>
                <a:effectLst/>
                <a:latin typeface="Arial" panose="020B0604020202020204" pitchFamily="34" charset="0"/>
                <a:cs typeface="Arial" panose="020B0604020202020204" pitchFamily="34" charset="0"/>
              </a:rPr>
              <a:t>romanized</a:t>
            </a:r>
            <a:r>
              <a:rPr kumimoji="0" lang="en-US" altLang="en-US" sz="105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1200" b="0" i="1" u="none" strike="noStrike" cap="none" normalizeH="0" baseline="0" dirty="0">
                <a:ln>
                  <a:noFill/>
                </a:ln>
                <a:solidFill>
                  <a:srgbClr val="202122"/>
                </a:solidFill>
                <a:effectLst/>
                <a:latin typeface="Arial" panose="020B0604020202020204" pitchFamily="34" charset="0"/>
                <a:cs typeface="Arial" panose="020B0604020202020204" pitchFamily="34" charset="0"/>
              </a:rPr>
              <a:t>Ahmet </a:t>
            </a:r>
            <a:r>
              <a:rPr kumimoji="0" lang="en-US" altLang="en-US" sz="1200" b="0" i="1" u="none" strike="noStrike" cap="none" normalizeH="0" baseline="0" dirty="0" err="1">
                <a:ln>
                  <a:noFill/>
                </a:ln>
                <a:solidFill>
                  <a:srgbClr val="202122"/>
                </a:solidFill>
                <a:effectLst/>
                <a:latin typeface="Arial" panose="020B0604020202020204" pitchFamily="34" charset="0"/>
                <a:cs typeface="Arial" panose="020B0604020202020204" pitchFamily="34" charset="0"/>
              </a:rPr>
              <a:t>Cemâl</a:t>
            </a:r>
            <a:r>
              <a:rPr kumimoji="0" lang="en-US" altLang="en-US" sz="1200" b="0" i="1" u="none"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1200" b="0" i="1" u="none" strike="noStrike" cap="none" normalizeH="0" baseline="0" dirty="0" err="1">
                <a:ln>
                  <a:noFill/>
                </a:ln>
                <a:solidFill>
                  <a:srgbClr val="202122"/>
                </a:solidFill>
                <a:effectLst/>
                <a:latin typeface="Arial" panose="020B0604020202020204" pitchFamily="34" charset="0"/>
                <a:cs typeface="Arial" panose="020B0604020202020204" pitchFamily="34" charset="0"/>
              </a:rPr>
              <a:t>Paşa</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6 May 1872 – 21 July 1922), also known as </a:t>
            </a:r>
            <a:r>
              <a:rPr kumimoji="0" lang="en-US" altLang="en-US" sz="1200" b="0" i="1" u="none" strike="noStrike" cap="none" normalizeH="0" baseline="0" dirty="0">
                <a:ln>
                  <a:noFill/>
                </a:ln>
                <a:solidFill>
                  <a:srgbClr val="202122"/>
                </a:solidFill>
                <a:effectLst/>
                <a:latin typeface="Arial" panose="020B0604020202020204" pitchFamily="34" charset="0"/>
                <a:cs typeface="Arial" panose="020B0604020202020204" pitchFamily="34" charset="0"/>
              </a:rPr>
              <a:t>Jamal </a:t>
            </a:r>
            <a:r>
              <a:rPr kumimoji="0" lang="en-US" altLang="en-US" sz="1200" b="0" i="1" u="none" strike="noStrike" cap="none" normalizeH="0" baseline="0" dirty="0" err="1">
                <a:ln>
                  <a:noFill/>
                </a:ln>
                <a:solidFill>
                  <a:srgbClr val="202122"/>
                </a:solidFill>
                <a:effectLst/>
                <a:latin typeface="Arial" panose="020B0604020202020204" pitchFamily="34" charset="0"/>
                <a:cs typeface="Arial" panose="020B0604020202020204" pitchFamily="34" charset="0"/>
              </a:rPr>
              <a:t>Basha</a:t>
            </a:r>
            <a:r>
              <a:rPr kumimoji="0" lang="en-US" altLang="en-US" sz="1200" b="0" i="1" u="none" strike="noStrike" cap="none" normalizeH="0" baseline="0" dirty="0">
                <a:ln>
                  <a:noFill/>
                </a:ln>
                <a:solidFill>
                  <a:srgbClr val="202122"/>
                </a:solidFill>
                <a:effectLst/>
                <a:latin typeface="Arial" panose="020B0604020202020204" pitchFamily="34" charset="0"/>
                <a:cs typeface="Arial" panose="020B0604020202020204" pitchFamily="34" charset="0"/>
              </a:rPr>
              <a:t> as-</a:t>
            </a:r>
            <a:r>
              <a:rPr kumimoji="0" lang="en-US" altLang="en-US" sz="1200" b="0" i="1" u="none" strike="noStrike" cap="none" normalizeH="0" baseline="0" dirty="0" err="1">
                <a:ln>
                  <a:noFill/>
                </a:ln>
                <a:solidFill>
                  <a:srgbClr val="202122"/>
                </a:solidFill>
                <a:effectLst/>
                <a:latin typeface="Arial" panose="020B0604020202020204" pitchFamily="34" charset="0"/>
                <a:cs typeface="Arial" panose="020B0604020202020204" pitchFamily="34" charset="0"/>
              </a:rPr>
              <a:t>Saffah</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("the Bloodthirsty") in the </a:t>
            </a:r>
            <a:r>
              <a:rPr kumimoji="0" lang="en-US" altLang="en-US" sz="1200" b="0" i="0" u="none" strike="noStrike" cap="none" normalizeH="0" baseline="0" dirty="0">
                <a:ln>
                  <a:noFill/>
                </a:ln>
                <a:solidFill>
                  <a:srgbClr val="0645AD"/>
                </a:solidFill>
                <a:effectLst/>
                <a:latin typeface="Arial" panose="020B0604020202020204" pitchFamily="34" charset="0"/>
                <a:cs typeface="Arial" panose="020B0604020202020204" pitchFamily="34" charset="0"/>
                <a:hlinkClick r:id="rId38" tooltip="Arab world"/>
              </a:rPr>
              <a:t>Arab world</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was an </a:t>
            </a:r>
            <a:r>
              <a:rPr kumimoji="0" lang="en-US" altLang="en-US" sz="1200" b="0" i="0" u="none" strike="noStrike" cap="none" normalizeH="0" baseline="0" dirty="0">
                <a:ln>
                  <a:noFill/>
                </a:ln>
                <a:solidFill>
                  <a:srgbClr val="0645AD"/>
                </a:solidFill>
                <a:effectLst/>
                <a:latin typeface="Arial" panose="020B0604020202020204" pitchFamily="34" charset="0"/>
                <a:cs typeface="Arial" panose="020B0604020202020204" pitchFamily="34" charset="0"/>
                <a:hlinkClick r:id="rId8" tooltip="Ottoman Empire"/>
              </a:rPr>
              <a:t>Ottoman</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military leader and one-third of the military triumvirate known as the </a:t>
            </a:r>
            <a:r>
              <a:rPr kumimoji="0" lang="en-US" altLang="en-US" sz="1200" b="0" i="0" u="none" strike="noStrike" cap="none" normalizeH="0" baseline="0" dirty="0">
                <a:ln>
                  <a:noFill/>
                </a:ln>
                <a:solidFill>
                  <a:srgbClr val="0645AD"/>
                </a:solidFill>
                <a:effectLst/>
                <a:latin typeface="Arial" panose="020B0604020202020204" pitchFamily="34" charset="0"/>
                <a:cs typeface="Arial" panose="020B0604020202020204" pitchFamily="34" charset="0"/>
                <a:hlinkClick r:id="rId7" tooltip="Three Pashas"/>
              </a:rPr>
              <a:t>Three Pashas</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that ruled the </a:t>
            </a:r>
            <a:r>
              <a:rPr kumimoji="0" lang="en-US" altLang="en-US" sz="1200" b="0" i="0" u="none" strike="noStrike" cap="none" normalizeH="0" baseline="0" dirty="0">
                <a:ln>
                  <a:noFill/>
                </a:ln>
                <a:solidFill>
                  <a:srgbClr val="0645AD"/>
                </a:solidFill>
                <a:effectLst/>
                <a:latin typeface="Arial" panose="020B0604020202020204" pitchFamily="34" charset="0"/>
                <a:cs typeface="Arial" panose="020B0604020202020204" pitchFamily="34" charset="0"/>
                <a:hlinkClick r:id="rId8" tooltip="Ottoman Empire"/>
              </a:rPr>
              <a:t>Ottoman Empire</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during </a:t>
            </a:r>
            <a:r>
              <a:rPr kumimoji="0" lang="en-US" altLang="en-US" sz="1200" b="0" i="0" u="none" strike="noStrike" cap="none" normalizeH="0" baseline="0" dirty="0">
                <a:ln>
                  <a:noFill/>
                </a:ln>
                <a:solidFill>
                  <a:srgbClr val="0645AD"/>
                </a:solidFill>
                <a:effectLst/>
                <a:latin typeface="Arial" panose="020B0604020202020204" pitchFamily="34" charset="0"/>
                <a:cs typeface="Arial" panose="020B0604020202020204" pitchFamily="34" charset="0"/>
                <a:hlinkClick r:id="rId9" tooltip="World War I"/>
              </a:rPr>
              <a:t>World War I</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and carried out the </a:t>
            </a:r>
            <a:r>
              <a:rPr kumimoji="0" lang="en-US" altLang="en-US" sz="1200" b="0" i="0" u="none" strike="noStrike" cap="none" normalizeH="0" baseline="0" dirty="0">
                <a:ln>
                  <a:noFill/>
                </a:ln>
                <a:solidFill>
                  <a:srgbClr val="0645AD"/>
                </a:solidFill>
                <a:effectLst/>
                <a:latin typeface="Arial" panose="020B0604020202020204" pitchFamily="34" charset="0"/>
                <a:cs typeface="Arial" panose="020B0604020202020204" pitchFamily="34" charset="0"/>
                <a:hlinkClick r:id="rId12" tooltip="Armenian Genocide"/>
              </a:rPr>
              <a:t>Armenian Genocide</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rgbClr val="202122"/>
                </a:solidFill>
                <a:effectLst/>
                <a:latin typeface="Arial" panose="020B0604020202020204" pitchFamily="34" charset="0"/>
                <a:cs typeface="Arial" panose="020B0604020202020204" pitchFamily="34" charset="0"/>
              </a:rPr>
              <a:t>Djemal</a:t>
            </a:r>
            <a:r>
              <a:rPr kumimoji="0" lang="en-US" altLang="en-US" sz="1200" b="0" i="0" u="none" strike="noStrike" cap="none" normalizeH="0" baseline="0" dirty="0">
                <a:ln>
                  <a:noFill/>
                </a:ln>
                <a:solidFill>
                  <a:srgbClr val="202122"/>
                </a:solidFill>
                <a:effectLst/>
                <a:latin typeface="Arial" panose="020B0604020202020204" pitchFamily="34" charset="0"/>
                <a:cs typeface="Arial" panose="020B0604020202020204" pitchFamily="34" charset="0"/>
              </a:rPr>
              <a:t> was Minister of the Navy.</a:t>
            </a:r>
            <a:r>
              <a:rPr kumimoji="0" lang="en-US" altLang="en-US" sz="1600" b="0" i="0" u="none" strike="noStrike" cap="none" normalizeH="0" baseline="0" dirty="0">
                <a:ln>
                  <a:noFill/>
                </a:ln>
                <a:solidFill>
                  <a:schemeClr val="tx1"/>
                </a:solidFill>
                <a:effectLst/>
              </a:rPr>
              <a:t> </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02573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63961" y="0"/>
            <a:ext cx="2877711" cy="369332"/>
          </a:xfrm>
          <a:prstGeom prst="rect">
            <a:avLst/>
          </a:prstGeom>
        </p:spPr>
        <p:txBody>
          <a:bodyPr wrap="none">
            <a:spAutoFit/>
          </a:bodyPr>
          <a:lstStyle/>
          <a:p>
            <a:r>
              <a:rPr lang="en-US" dirty="0">
                <a:solidFill>
                  <a:srgbClr val="000000"/>
                </a:solidFill>
                <a:latin typeface="Linux Libertine"/>
              </a:rPr>
              <a:t>Ottoman–German alliance</a:t>
            </a:r>
            <a:endParaRPr lang="en-US" b="0" i="0" dirty="0">
              <a:solidFill>
                <a:srgbClr val="000000"/>
              </a:solidFill>
              <a:effectLst/>
              <a:latin typeface="Linux Libertine"/>
            </a:endParaRPr>
          </a:p>
        </p:txBody>
      </p:sp>
      <p:sp>
        <p:nvSpPr>
          <p:cNvPr id="4" name="Rectangle 3"/>
          <p:cNvSpPr/>
          <p:nvPr/>
        </p:nvSpPr>
        <p:spPr>
          <a:xfrm>
            <a:off x="3022242" y="623175"/>
            <a:ext cx="6096000" cy="2031325"/>
          </a:xfrm>
          <a:prstGeom prst="rect">
            <a:avLst/>
          </a:prstGeom>
        </p:spPr>
        <p:txBody>
          <a:bodyPr>
            <a:spAutoFit/>
          </a:bodyPr>
          <a:lstStyle/>
          <a:p>
            <a:r>
              <a:rPr lang="en-US" dirty="0">
                <a:solidFill>
                  <a:srgbClr val="202122"/>
                </a:solidFill>
                <a:latin typeface="Arial" panose="020B0604020202020204" pitchFamily="34" charset="0"/>
              </a:rPr>
              <a:t>The </a:t>
            </a:r>
            <a:r>
              <a:rPr lang="en-US" b="1" dirty="0">
                <a:solidFill>
                  <a:srgbClr val="202122"/>
                </a:solidFill>
                <a:latin typeface="Arial" panose="020B0604020202020204" pitchFamily="34" charset="0"/>
              </a:rPr>
              <a:t>Ottoman–German Alliance</a:t>
            </a:r>
            <a:r>
              <a:rPr lang="en-US" dirty="0">
                <a:solidFill>
                  <a:srgbClr val="202122"/>
                </a:solidFill>
                <a:latin typeface="Arial" panose="020B0604020202020204" pitchFamily="34" charset="0"/>
              </a:rPr>
              <a:t> was an alliance between the </a:t>
            </a:r>
            <a:r>
              <a:rPr lang="en-US" dirty="0">
                <a:solidFill>
                  <a:srgbClr val="0645AD"/>
                </a:solidFill>
                <a:latin typeface="Arial" panose="020B0604020202020204" pitchFamily="34" charset="0"/>
                <a:hlinkClick r:id="rId2" tooltip="German Empire"/>
              </a:rPr>
              <a:t>German Empire</a:t>
            </a:r>
            <a:r>
              <a:rPr lang="en-US" dirty="0">
                <a:solidFill>
                  <a:srgbClr val="202122"/>
                </a:solidFill>
                <a:latin typeface="Arial" panose="020B0604020202020204" pitchFamily="34" charset="0"/>
              </a:rPr>
              <a:t> and the </a:t>
            </a:r>
            <a:r>
              <a:rPr lang="en-US" dirty="0">
                <a:solidFill>
                  <a:srgbClr val="0645AD"/>
                </a:solidFill>
                <a:latin typeface="Arial" panose="020B0604020202020204" pitchFamily="34" charset="0"/>
                <a:hlinkClick r:id="rId3" tooltip="Ottoman Empire"/>
              </a:rPr>
              <a:t>Ottoman Empire</a:t>
            </a:r>
            <a:r>
              <a:rPr lang="en-US" dirty="0">
                <a:solidFill>
                  <a:srgbClr val="202122"/>
                </a:solidFill>
                <a:latin typeface="Arial" panose="020B0604020202020204" pitchFamily="34" charset="0"/>
              </a:rPr>
              <a:t> that was ratified on August 2, 1914, shortly following the outbreak of </a:t>
            </a:r>
            <a:r>
              <a:rPr lang="en-US" dirty="0">
                <a:solidFill>
                  <a:srgbClr val="0645AD"/>
                </a:solidFill>
                <a:latin typeface="Arial" panose="020B0604020202020204" pitchFamily="34" charset="0"/>
                <a:hlinkClick r:id="rId4" tooltip="World War I"/>
              </a:rPr>
              <a:t>World War I</a:t>
            </a:r>
            <a:r>
              <a:rPr lang="en-US" dirty="0">
                <a:solidFill>
                  <a:srgbClr val="202122"/>
                </a:solidFill>
                <a:latin typeface="Arial" panose="020B0604020202020204" pitchFamily="34" charset="0"/>
              </a:rPr>
              <a:t>. The alliance was created as part of a joint-cooperative effort that would strengthen and modernize the weak </a:t>
            </a:r>
            <a:r>
              <a:rPr lang="en-US" dirty="0">
                <a:solidFill>
                  <a:srgbClr val="0645AD"/>
                </a:solidFill>
                <a:latin typeface="Arial" panose="020B0604020202020204" pitchFamily="34" charset="0"/>
                <a:hlinkClick r:id="rId5" tooltip="Ottoman Army (1861–1922)"/>
              </a:rPr>
              <a:t>Ottoman military</a:t>
            </a:r>
            <a:r>
              <a:rPr lang="en-US" dirty="0">
                <a:solidFill>
                  <a:srgbClr val="202122"/>
                </a:solidFill>
                <a:latin typeface="Arial" panose="020B0604020202020204" pitchFamily="34" charset="0"/>
              </a:rPr>
              <a:t>, as well as provide Germany safe passage into neighboring </a:t>
            </a:r>
            <a:r>
              <a:rPr lang="en-US" dirty="0">
                <a:solidFill>
                  <a:srgbClr val="0645AD"/>
                </a:solidFill>
                <a:latin typeface="Arial" panose="020B0604020202020204" pitchFamily="34" charset="0"/>
                <a:hlinkClick r:id="rId6" tooltip="United Kingdom of Great Britain and Ireland"/>
              </a:rPr>
              <a:t>British</a:t>
            </a:r>
            <a:r>
              <a:rPr lang="en-US" dirty="0">
                <a:solidFill>
                  <a:srgbClr val="202122"/>
                </a:solidFill>
                <a:latin typeface="Arial" panose="020B0604020202020204" pitchFamily="34" charset="0"/>
              </a:rPr>
              <a:t> colonies.</a:t>
            </a:r>
            <a:r>
              <a:rPr lang="en-US" baseline="30000" dirty="0">
                <a:solidFill>
                  <a:srgbClr val="0645AD"/>
                </a:solidFill>
                <a:latin typeface="Arial" panose="020B0604020202020204" pitchFamily="34" charset="0"/>
                <a:hlinkClick r:id="rId7"/>
              </a:rPr>
              <a:t>[1]</a:t>
            </a:r>
            <a:endParaRPr lang="en-US" dirty="0"/>
          </a:p>
        </p:txBody>
      </p:sp>
      <p:sp>
        <p:nvSpPr>
          <p:cNvPr id="5" name="Rectangle 4"/>
          <p:cNvSpPr/>
          <p:nvPr/>
        </p:nvSpPr>
        <p:spPr>
          <a:xfrm>
            <a:off x="416416" y="2908343"/>
            <a:ext cx="11307651" cy="2585323"/>
          </a:xfrm>
          <a:prstGeom prst="rect">
            <a:avLst/>
          </a:prstGeom>
        </p:spPr>
        <p:txBody>
          <a:bodyPr wrap="square">
            <a:spAutoFit/>
          </a:bodyPr>
          <a:lstStyle/>
          <a:p>
            <a:r>
              <a:rPr lang="en-US" sz="1400" dirty="0">
                <a:solidFill>
                  <a:srgbClr val="202122"/>
                </a:solidFill>
                <a:latin typeface="Arial" panose="020B0604020202020204" pitchFamily="34" charset="0"/>
              </a:rPr>
              <a:t>A</a:t>
            </a:r>
            <a:r>
              <a:rPr lang="en-US" sz="1000" dirty="0">
                <a:solidFill>
                  <a:srgbClr val="202122"/>
                </a:solidFill>
                <a:latin typeface="Arial" panose="020B0604020202020204" pitchFamily="34" charset="0"/>
              </a:rPr>
              <a:t> </a:t>
            </a:r>
            <a:r>
              <a:rPr lang="en-US" sz="1000" dirty="0">
                <a:solidFill>
                  <a:srgbClr val="0645AD"/>
                </a:solidFill>
                <a:latin typeface="Arial" panose="020B0604020202020204" pitchFamily="34" charset="0"/>
                <a:hlinkClick r:id="rId8" tooltip="Secret treaty"/>
              </a:rPr>
              <a:t>secret treaty</a:t>
            </a:r>
            <a:r>
              <a:rPr lang="en-US" sz="1000" dirty="0">
                <a:solidFill>
                  <a:srgbClr val="202122"/>
                </a:solidFill>
                <a:latin typeface="Arial" panose="020B0604020202020204" pitchFamily="34" charset="0"/>
              </a:rPr>
              <a:t> was concluded between the </a:t>
            </a:r>
            <a:r>
              <a:rPr lang="en-US" sz="1000" dirty="0">
                <a:solidFill>
                  <a:srgbClr val="0645AD"/>
                </a:solidFill>
                <a:latin typeface="Arial" panose="020B0604020202020204" pitchFamily="34" charset="0"/>
                <a:hlinkClick r:id="rId3" tooltip="Ottoman Empire"/>
              </a:rPr>
              <a:t>Ottoman Empire</a:t>
            </a:r>
            <a:r>
              <a:rPr lang="en-US" sz="1000" dirty="0">
                <a:solidFill>
                  <a:srgbClr val="202122"/>
                </a:solidFill>
                <a:latin typeface="Arial" panose="020B0604020202020204" pitchFamily="34" charset="0"/>
              </a:rPr>
              <a:t> and the German Empire on August 2, 1914. The </a:t>
            </a:r>
            <a:r>
              <a:rPr lang="en-US" sz="1000" dirty="0">
                <a:solidFill>
                  <a:srgbClr val="0645AD"/>
                </a:solidFill>
                <a:latin typeface="Arial" panose="020B0604020202020204" pitchFamily="34" charset="0"/>
                <a:hlinkClick r:id="rId3" tooltip="Ottoman Empire"/>
              </a:rPr>
              <a:t>Ottoman Empire</a:t>
            </a:r>
            <a:r>
              <a:rPr lang="en-US" sz="1000" dirty="0">
                <a:solidFill>
                  <a:srgbClr val="202122"/>
                </a:solidFill>
                <a:latin typeface="Arial" panose="020B0604020202020204" pitchFamily="34" charset="0"/>
              </a:rPr>
              <a:t> was to enter the war on the side of the </a:t>
            </a:r>
            <a:r>
              <a:rPr lang="en-US" sz="1000" dirty="0">
                <a:solidFill>
                  <a:srgbClr val="0645AD"/>
                </a:solidFill>
                <a:latin typeface="Arial" panose="020B0604020202020204" pitchFamily="34" charset="0"/>
                <a:hlinkClick r:id="rId9" tooltip="Central Powers"/>
              </a:rPr>
              <a:t>Central Powers</a:t>
            </a:r>
            <a:r>
              <a:rPr lang="en-US" sz="1000" dirty="0">
                <a:solidFill>
                  <a:srgbClr val="202122"/>
                </a:solidFill>
                <a:latin typeface="Arial" panose="020B0604020202020204" pitchFamily="34" charset="0"/>
              </a:rPr>
              <a:t> one day after the German Empire declared war on Russia.</a:t>
            </a:r>
            <a:r>
              <a:rPr lang="en-US" sz="1000" baseline="30000" dirty="0">
                <a:solidFill>
                  <a:srgbClr val="0645AD"/>
                </a:solidFill>
                <a:latin typeface="Arial" panose="020B0604020202020204" pitchFamily="34" charset="0"/>
                <a:hlinkClick r:id="rId10"/>
              </a:rPr>
              <a:t>[6]</a:t>
            </a:r>
            <a:r>
              <a:rPr lang="en-US" sz="1000" dirty="0">
                <a:solidFill>
                  <a:srgbClr val="202122"/>
                </a:solidFill>
                <a:latin typeface="Arial" panose="020B0604020202020204" pitchFamily="34" charset="0"/>
              </a:rPr>
              <a:t> The alliance was ratified on 2 August by many high-ranking Ottoman officials, including Grand Vizier </a:t>
            </a:r>
            <a:r>
              <a:rPr lang="en-US" sz="1000" dirty="0">
                <a:solidFill>
                  <a:srgbClr val="0645AD"/>
                </a:solidFill>
                <a:latin typeface="Arial" panose="020B0604020202020204" pitchFamily="34" charset="0"/>
                <a:hlinkClick r:id="rId11" tooltip="Said Halim Pasha"/>
              </a:rPr>
              <a:t>Said Halim Pasha</a:t>
            </a:r>
            <a:r>
              <a:rPr lang="en-US" sz="1000" dirty="0">
                <a:solidFill>
                  <a:srgbClr val="202122"/>
                </a:solidFill>
                <a:latin typeface="Arial" panose="020B0604020202020204" pitchFamily="34" charset="0"/>
              </a:rPr>
              <a:t>, the Minister of War </a:t>
            </a:r>
            <a:r>
              <a:rPr lang="en-US" sz="1000" dirty="0" err="1">
                <a:solidFill>
                  <a:srgbClr val="0645AD"/>
                </a:solidFill>
                <a:latin typeface="Arial" panose="020B0604020202020204" pitchFamily="34" charset="0"/>
                <a:hlinkClick r:id="rId12" tooltip="Enver Pasha"/>
              </a:rPr>
              <a:t>Enver</a:t>
            </a:r>
            <a:r>
              <a:rPr lang="en-US" sz="1000" dirty="0">
                <a:solidFill>
                  <a:srgbClr val="0645AD"/>
                </a:solidFill>
                <a:latin typeface="Arial" panose="020B0604020202020204" pitchFamily="34" charset="0"/>
                <a:hlinkClick r:id="rId12" tooltip="Enver Pasha"/>
              </a:rPr>
              <a:t> Pasha</a:t>
            </a:r>
            <a:r>
              <a:rPr lang="en-US" sz="1000" dirty="0">
                <a:solidFill>
                  <a:srgbClr val="202122"/>
                </a:solidFill>
                <a:latin typeface="Arial" panose="020B0604020202020204" pitchFamily="34" charset="0"/>
              </a:rPr>
              <a:t>, the Interior Minister </a:t>
            </a:r>
            <a:r>
              <a:rPr lang="en-US" sz="1000" dirty="0" err="1">
                <a:solidFill>
                  <a:srgbClr val="0645AD"/>
                </a:solidFill>
                <a:latin typeface="Arial" panose="020B0604020202020204" pitchFamily="34" charset="0"/>
                <a:hlinkClick r:id="rId13" tooltip="Talat Pasha"/>
              </a:rPr>
              <a:t>Talat</a:t>
            </a:r>
            <a:r>
              <a:rPr lang="en-US" sz="1000" dirty="0">
                <a:solidFill>
                  <a:srgbClr val="0645AD"/>
                </a:solidFill>
                <a:latin typeface="Arial" panose="020B0604020202020204" pitchFamily="34" charset="0"/>
                <a:hlinkClick r:id="rId13" tooltip="Talat Pasha"/>
              </a:rPr>
              <a:t> Pasha</a:t>
            </a:r>
            <a:r>
              <a:rPr lang="en-US" sz="1000" dirty="0">
                <a:solidFill>
                  <a:srgbClr val="202122"/>
                </a:solidFill>
                <a:latin typeface="Arial" panose="020B0604020202020204" pitchFamily="34" charset="0"/>
              </a:rPr>
              <a:t>, and Head of Parliament </a:t>
            </a:r>
            <a:r>
              <a:rPr lang="en-US" sz="1000" dirty="0" err="1">
                <a:solidFill>
                  <a:srgbClr val="0645AD"/>
                </a:solidFill>
                <a:latin typeface="Arial" panose="020B0604020202020204" pitchFamily="34" charset="0"/>
                <a:hlinkClick r:id="rId14" tooltip="Halil Menteşe"/>
              </a:rPr>
              <a:t>Halil</a:t>
            </a:r>
            <a:r>
              <a:rPr lang="en-US" sz="1000" dirty="0">
                <a:solidFill>
                  <a:srgbClr val="0645AD"/>
                </a:solidFill>
                <a:latin typeface="Arial" panose="020B0604020202020204" pitchFamily="34" charset="0"/>
                <a:hlinkClick r:id="rId14" tooltip="Halil Menteşe"/>
              </a:rPr>
              <a:t> </a:t>
            </a:r>
            <a:r>
              <a:rPr lang="en-US" sz="1000" dirty="0" err="1">
                <a:solidFill>
                  <a:srgbClr val="0645AD"/>
                </a:solidFill>
                <a:latin typeface="Arial" panose="020B0604020202020204" pitchFamily="34" charset="0"/>
                <a:hlinkClick r:id="rId14" tooltip="Halil Menteşe"/>
              </a:rPr>
              <a:t>Bey</a:t>
            </a:r>
            <a:r>
              <a:rPr lang="en-US" sz="1000" dirty="0">
                <a:solidFill>
                  <a:srgbClr val="202122"/>
                </a:solidFill>
                <a:latin typeface="Arial" panose="020B0604020202020204" pitchFamily="34" charset="0"/>
              </a:rPr>
              <a:t>.</a:t>
            </a:r>
            <a:r>
              <a:rPr lang="en-US" sz="1000" baseline="30000" dirty="0">
                <a:solidFill>
                  <a:srgbClr val="0645AD"/>
                </a:solidFill>
                <a:latin typeface="Arial" panose="020B0604020202020204" pitchFamily="34" charset="0"/>
                <a:hlinkClick r:id="rId15"/>
              </a:rPr>
              <a:t>[7]</a:t>
            </a:r>
            <a:r>
              <a:rPr lang="en-US" sz="1000" dirty="0">
                <a:solidFill>
                  <a:srgbClr val="202122"/>
                </a:solidFill>
                <a:latin typeface="Arial" panose="020B0604020202020204" pitchFamily="34" charset="0"/>
              </a:rPr>
              <a:t> </a:t>
            </a:r>
            <a:r>
              <a:rPr lang="en-US" sz="1000" dirty="0">
                <a:solidFill>
                  <a:srgbClr val="0645AD"/>
                </a:solidFill>
                <a:latin typeface="Arial" panose="020B0604020202020204" pitchFamily="34" charset="0"/>
                <a:hlinkClick r:id="rId16" tooltip="Austria-Hungary"/>
              </a:rPr>
              <a:t>Austria-Hungary</a:t>
            </a:r>
            <a:r>
              <a:rPr lang="en-US" sz="1000" dirty="0">
                <a:solidFill>
                  <a:srgbClr val="202122"/>
                </a:solidFill>
                <a:latin typeface="Arial" panose="020B0604020202020204" pitchFamily="34" charset="0"/>
              </a:rPr>
              <a:t> adhered to the Ottoman–German treaty on 5 August.</a:t>
            </a:r>
          </a:p>
          <a:p>
            <a:r>
              <a:rPr lang="en-US" sz="1000" dirty="0">
                <a:solidFill>
                  <a:srgbClr val="202122"/>
                </a:solidFill>
                <a:latin typeface="Arial" panose="020B0604020202020204" pitchFamily="34" charset="0"/>
              </a:rPr>
              <a:t>However, not all members of the Ottoman government accepted the Alliance. There was no signature from the Sultan </a:t>
            </a:r>
            <a:r>
              <a:rPr lang="en-US" sz="1000" dirty="0">
                <a:solidFill>
                  <a:srgbClr val="0645AD"/>
                </a:solidFill>
                <a:latin typeface="Arial" panose="020B0604020202020204" pitchFamily="34" charset="0"/>
                <a:hlinkClick r:id="rId17" tooltip="Mehmed V"/>
              </a:rPr>
              <a:t>Mehmed V</a:t>
            </a:r>
            <a:r>
              <a:rPr lang="en-US" sz="1000" dirty="0">
                <a:solidFill>
                  <a:srgbClr val="202122"/>
                </a:solidFill>
                <a:latin typeface="Arial" panose="020B0604020202020204" pitchFamily="34" charset="0"/>
              </a:rPr>
              <a:t>, who was nominally in charge of the army but had little power. The third member of the cabinet of the </a:t>
            </a:r>
            <a:r>
              <a:rPr lang="en-US" sz="1000" dirty="0">
                <a:solidFill>
                  <a:srgbClr val="0645AD"/>
                </a:solidFill>
                <a:latin typeface="Arial" panose="020B0604020202020204" pitchFamily="34" charset="0"/>
                <a:hlinkClick r:id="rId18" tooltip="Three Pashas"/>
              </a:rPr>
              <a:t>Three Pashas</a:t>
            </a:r>
            <a:r>
              <a:rPr lang="en-US" sz="1000" dirty="0">
                <a:solidFill>
                  <a:srgbClr val="202122"/>
                </a:solidFill>
                <a:latin typeface="Arial" panose="020B0604020202020204" pitchFamily="34" charset="0"/>
              </a:rPr>
              <a:t> </a:t>
            </a:r>
            <a:r>
              <a:rPr lang="en-US" sz="1000" dirty="0" err="1">
                <a:solidFill>
                  <a:srgbClr val="0645AD"/>
                </a:solidFill>
                <a:latin typeface="Arial" panose="020B0604020202020204" pitchFamily="34" charset="0"/>
                <a:hlinkClick r:id="rId19" tooltip="Djemal Pasha"/>
              </a:rPr>
              <a:t>Cemal</a:t>
            </a:r>
            <a:r>
              <a:rPr lang="en-US" sz="1000" dirty="0">
                <a:solidFill>
                  <a:srgbClr val="0645AD"/>
                </a:solidFill>
                <a:latin typeface="Arial" panose="020B0604020202020204" pitchFamily="34" charset="0"/>
                <a:hlinkClick r:id="rId19" tooltip="Djemal Pasha"/>
              </a:rPr>
              <a:t> Pasha</a:t>
            </a:r>
            <a:r>
              <a:rPr lang="en-US" sz="1000" dirty="0">
                <a:solidFill>
                  <a:srgbClr val="202122"/>
                </a:solidFill>
                <a:latin typeface="Arial" panose="020B0604020202020204" pitchFamily="34" charset="0"/>
              </a:rPr>
              <a:t> also did not sign the treaty as he had tried to form an alliance with France.</a:t>
            </a:r>
            <a:r>
              <a:rPr lang="en-US" sz="1000" baseline="30000" dirty="0">
                <a:solidFill>
                  <a:srgbClr val="0645AD"/>
                </a:solidFill>
                <a:latin typeface="Arial" panose="020B0604020202020204" pitchFamily="34" charset="0"/>
                <a:hlinkClick r:id="rId20"/>
              </a:rPr>
              <a:t>[8]</a:t>
            </a:r>
            <a:endParaRPr lang="en-US" sz="1000" dirty="0">
              <a:solidFill>
                <a:srgbClr val="202122"/>
              </a:solidFill>
              <a:latin typeface="Arial" panose="020B0604020202020204" pitchFamily="34" charset="0"/>
            </a:endParaRPr>
          </a:p>
          <a:p>
            <a:r>
              <a:rPr lang="en-US" sz="1000" dirty="0">
                <a:solidFill>
                  <a:srgbClr val="202122"/>
                </a:solidFill>
                <a:latin typeface="Arial" panose="020B0604020202020204" pitchFamily="34" charset="0"/>
              </a:rPr>
              <a:t>Berlin grew annoyed as the Ottomans stalled, but offered two ships and a large loan. </a:t>
            </a:r>
            <a:r>
              <a:rPr lang="en-US" sz="2400" b="1" dirty="0">
                <a:solidFill>
                  <a:srgbClr val="202122"/>
                </a:solidFill>
                <a:latin typeface="Arial" panose="020B0604020202020204" pitchFamily="34" charset="0"/>
              </a:rPr>
              <a:t>On the 29 October 1914, the </a:t>
            </a:r>
            <a:r>
              <a:rPr lang="en-US" sz="2400" b="1" dirty="0">
                <a:solidFill>
                  <a:srgbClr val="0645AD"/>
                </a:solidFill>
                <a:latin typeface="Arial" panose="020B0604020202020204" pitchFamily="34" charset="0"/>
                <a:hlinkClick r:id="rId3" tooltip="Ottoman Empire"/>
              </a:rPr>
              <a:t>Ottoman Empire</a:t>
            </a:r>
            <a:r>
              <a:rPr lang="en-US" sz="2400" b="1" dirty="0">
                <a:solidFill>
                  <a:srgbClr val="202122"/>
                </a:solidFill>
                <a:latin typeface="Arial" panose="020B0604020202020204" pitchFamily="34" charset="0"/>
              </a:rPr>
              <a:t> entered the war after its fleet </a:t>
            </a:r>
            <a:r>
              <a:rPr lang="en-US" sz="2400" b="1" dirty="0">
                <a:solidFill>
                  <a:srgbClr val="0645AD"/>
                </a:solidFill>
                <a:latin typeface="Arial" panose="020B0604020202020204" pitchFamily="34" charset="0"/>
                <a:hlinkClick r:id="rId21" tooltip="Black Sea Raid"/>
              </a:rPr>
              <a:t>bombarded Russian ports</a:t>
            </a:r>
            <a:r>
              <a:rPr lang="en-US" sz="2400" b="1" dirty="0">
                <a:solidFill>
                  <a:srgbClr val="202122"/>
                </a:solidFill>
                <a:latin typeface="Arial" panose="020B0604020202020204" pitchFamily="34" charset="0"/>
              </a:rPr>
              <a:t> on orders from </a:t>
            </a:r>
            <a:r>
              <a:rPr lang="en-US" sz="2400" b="1" dirty="0" err="1">
                <a:solidFill>
                  <a:srgbClr val="202122"/>
                </a:solidFill>
                <a:latin typeface="Arial" panose="020B0604020202020204" pitchFamily="34" charset="0"/>
              </a:rPr>
              <a:t>Enver</a:t>
            </a:r>
            <a:r>
              <a:rPr lang="en-US" sz="2400" b="1" dirty="0">
                <a:solidFill>
                  <a:srgbClr val="202122"/>
                </a:solidFill>
                <a:latin typeface="Arial" panose="020B0604020202020204" pitchFamily="34" charset="0"/>
              </a:rPr>
              <a:t> Pasha.</a:t>
            </a:r>
            <a:r>
              <a:rPr lang="en-US" sz="2400" b="1" baseline="30000" dirty="0">
                <a:solidFill>
                  <a:srgbClr val="0645AD"/>
                </a:solidFill>
                <a:latin typeface="Arial" panose="020B0604020202020204" pitchFamily="34" charset="0"/>
                <a:hlinkClick r:id="rId22"/>
              </a:rPr>
              <a:t>[9]</a:t>
            </a:r>
            <a:endParaRPr lang="en-US" sz="1400" b="1" dirty="0">
              <a:solidFill>
                <a:srgbClr val="202122"/>
              </a:solidFill>
              <a:latin typeface="Arial" panose="020B0604020202020204" pitchFamily="34" charset="0"/>
            </a:endParaRPr>
          </a:p>
          <a:p>
            <a:r>
              <a:rPr lang="en-US" sz="1050" dirty="0">
                <a:solidFill>
                  <a:srgbClr val="202122"/>
                </a:solidFill>
                <a:latin typeface="Arial" panose="020B0604020202020204" pitchFamily="34" charset="0"/>
              </a:rPr>
              <a:t>On January 22 1915 a more general alliance was signed between the Ottoman Empire and Germany to last into 1920. On September 28 1916 a treaty against separate peace was signed. In October 1917 the 1915 treaty was amended to enhance military cooperation between the two empires. In March 21 1916 Austria-Hungary would join the Ottoman - German treaty pact.</a:t>
            </a:r>
            <a:r>
              <a:rPr lang="en-US" sz="1050" baseline="30000" dirty="0">
                <a:solidFill>
                  <a:srgbClr val="0645AD"/>
                </a:solidFill>
                <a:latin typeface="Arial" panose="020B0604020202020204" pitchFamily="34" charset="0"/>
                <a:hlinkClick r:id="rId23"/>
              </a:rPr>
              <a:t>[10]</a:t>
            </a:r>
            <a:endParaRPr lang="en-US" sz="1050" b="0" i="0" dirty="0">
              <a:solidFill>
                <a:srgbClr val="202122"/>
              </a:solidFill>
              <a:effectLst/>
              <a:latin typeface="Arial" panose="020B0604020202020204" pitchFamily="34" charset="0"/>
            </a:endParaRPr>
          </a:p>
        </p:txBody>
      </p:sp>
    </p:spTree>
    <p:extLst>
      <p:ext uri="{BB962C8B-B14F-4D97-AF65-F5344CB8AC3E}">
        <p14:creationId xmlns:p14="http://schemas.microsoft.com/office/powerpoint/2010/main" val="19964737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428" y="400050"/>
            <a:ext cx="4849771" cy="5973164"/>
          </a:xfrm>
          <a:prstGeom prst="rect">
            <a:avLst/>
          </a:prstGeom>
        </p:spPr>
      </p:pic>
      <p:sp>
        <p:nvSpPr>
          <p:cNvPr id="4" name="Rectangle 3"/>
          <p:cNvSpPr/>
          <p:nvPr/>
        </p:nvSpPr>
        <p:spPr>
          <a:xfrm>
            <a:off x="4832394" y="6488668"/>
            <a:ext cx="2428870" cy="369332"/>
          </a:xfrm>
          <a:prstGeom prst="rect">
            <a:avLst/>
          </a:prstGeom>
        </p:spPr>
        <p:txBody>
          <a:bodyPr wrap="none">
            <a:spAutoFit/>
          </a:bodyPr>
          <a:lstStyle/>
          <a:p>
            <a:r>
              <a:rPr lang="en-US" dirty="0">
                <a:latin typeface="Roboto"/>
              </a:rPr>
              <a:t>Movie-Gallipoli (1981)</a:t>
            </a:r>
            <a:endParaRPr lang="en-US" b="0" i="0" dirty="0">
              <a:effectLst/>
              <a:latin typeface="Roboto"/>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199" y="400050"/>
            <a:ext cx="7162801" cy="5973164"/>
          </a:xfrm>
          <a:prstGeom prst="rect">
            <a:avLst/>
          </a:prstGeom>
        </p:spPr>
      </p:pic>
      <p:sp>
        <p:nvSpPr>
          <p:cNvPr id="2" name="Rectangle 1"/>
          <p:cNvSpPr/>
          <p:nvPr/>
        </p:nvSpPr>
        <p:spPr>
          <a:xfrm>
            <a:off x="4657417" y="0"/>
            <a:ext cx="3044423" cy="369332"/>
          </a:xfrm>
          <a:prstGeom prst="rect">
            <a:avLst/>
          </a:prstGeom>
        </p:spPr>
        <p:txBody>
          <a:bodyPr wrap="none">
            <a:spAutoFit/>
          </a:bodyPr>
          <a:lstStyle/>
          <a:p>
            <a:r>
              <a:rPr lang="en-US" b="1" dirty="0">
                <a:solidFill>
                  <a:srgbClr val="FF0000"/>
                </a:solidFill>
                <a:latin typeface="arial" panose="020B0604020202020204" pitchFamily="34" charset="0"/>
              </a:rPr>
              <a:t>Feb 19, 1915 – Jan 9, 1916</a:t>
            </a:r>
            <a:endParaRPr lang="en-US" b="1" dirty="0">
              <a:solidFill>
                <a:srgbClr val="FF0000"/>
              </a:solidFill>
            </a:endParaRPr>
          </a:p>
        </p:txBody>
      </p:sp>
    </p:spTree>
    <p:extLst>
      <p:ext uri="{BB962C8B-B14F-4D97-AF65-F5344CB8AC3E}">
        <p14:creationId xmlns:p14="http://schemas.microsoft.com/office/powerpoint/2010/main" val="1897804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99" y="190499"/>
            <a:ext cx="6753173" cy="6534151"/>
          </a:xfrm>
          <a:prstGeom prst="rect">
            <a:avLst/>
          </a:prstGeom>
        </p:spPr>
      </p:pic>
      <p:sp>
        <p:nvSpPr>
          <p:cNvPr id="3" name="TextBox 2"/>
          <p:cNvSpPr txBox="1"/>
          <p:nvPr/>
        </p:nvSpPr>
        <p:spPr>
          <a:xfrm>
            <a:off x="8248650" y="800100"/>
            <a:ext cx="1638300" cy="923330"/>
          </a:xfrm>
          <a:prstGeom prst="rect">
            <a:avLst/>
          </a:prstGeom>
          <a:noFill/>
        </p:spPr>
        <p:txBody>
          <a:bodyPr wrap="square" rtlCol="0">
            <a:spAutoFit/>
          </a:bodyPr>
          <a:lstStyle/>
          <a:p>
            <a:r>
              <a:rPr lang="bn-IN" dirty="0"/>
              <a:t>৮ মাসের যুদ্ধ, অটোমানরা জিতে যায়।</a:t>
            </a:r>
            <a:endParaRPr lang="en-US" dirty="0"/>
          </a:p>
        </p:txBody>
      </p:sp>
    </p:spTree>
    <p:extLst>
      <p:ext uri="{BB962C8B-B14F-4D97-AF65-F5344CB8AC3E}">
        <p14:creationId xmlns:p14="http://schemas.microsoft.com/office/powerpoint/2010/main" val="533158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13933867"/>
              </p:ext>
            </p:extLst>
          </p:nvPr>
        </p:nvGraphicFramePr>
        <p:xfrm>
          <a:off x="989837" y="1825626"/>
          <a:ext cx="10212325" cy="4649389"/>
        </p:xfrm>
        <a:graphic>
          <a:graphicData uri="http://schemas.openxmlformats.org/drawingml/2006/table">
            <a:tbl>
              <a:tblPr/>
              <a:tblGrid>
                <a:gridCol w="2042465">
                  <a:extLst>
                    <a:ext uri="{9D8B030D-6E8A-4147-A177-3AD203B41FA5}">
                      <a16:colId xmlns:a16="http://schemas.microsoft.com/office/drawing/2014/main" val="20000"/>
                    </a:ext>
                  </a:extLst>
                </a:gridCol>
                <a:gridCol w="2042465">
                  <a:extLst>
                    <a:ext uri="{9D8B030D-6E8A-4147-A177-3AD203B41FA5}">
                      <a16:colId xmlns:a16="http://schemas.microsoft.com/office/drawing/2014/main" val="20001"/>
                    </a:ext>
                  </a:extLst>
                </a:gridCol>
                <a:gridCol w="2042465">
                  <a:extLst>
                    <a:ext uri="{9D8B030D-6E8A-4147-A177-3AD203B41FA5}">
                      <a16:colId xmlns:a16="http://schemas.microsoft.com/office/drawing/2014/main" val="20002"/>
                    </a:ext>
                  </a:extLst>
                </a:gridCol>
                <a:gridCol w="2042465">
                  <a:extLst>
                    <a:ext uri="{9D8B030D-6E8A-4147-A177-3AD203B41FA5}">
                      <a16:colId xmlns:a16="http://schemas.microsoft.com/office/drawing/2014/main" val="20003"/>
                    </a:ext>
                  </a:extLst>
                </a:gridCol>
                <a:gridCol w="2042465">
                  <a:extLst>
                    <a:ext uri="{9D8B030D-6E8A-4147-A177-3AD203B41FA5}">
                      <a16:colId xmlns:a16="http://schemas.microsoft.com/office/drawing/2014/main" val="20004"/>
                    </a:ext>
                  </a:extLst>
                </a:gridCol>
              </a:tblGrid>
              <a:tr h="355211">
                <a:tc gridSpan="5">
                  <a:txBody>
                    <a:bodyPr/>
                    <a:lstStyle/>
                    <a:p>
                      <a:r>
                        <a:rPr lang="en-US" sz="1700" dirty="0"/>
                        <a:t>Gallipoli casualties (not including illness)[7][230][231][232][233]</a:t>
                      </a:r>
                    </a:p>
                  </a:txBody>
                  <a:tcPr marL="88803" marR="88803" marT="44401" marB="44401" anchor="ctr">
                    <a:solidFill>
                      <a:srgbClr val="F8F9F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88028">
                <a:tc>
                  <a:txBody>
                    <a:bodyPr/>
                    <a:lstStyle/>
                    <a:p>
                      <a:pPr algn="ctr"/>
                      <a:r>
                        <a:rPr lang="en-US" sz="1700">
                          <a:effectLst/>
                        </a:rPr>
                        <a:t>Countries</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B w="9525" cap="flat" cmpd="sng" algn="ctr">
                      <a:solidFill>
                        <a:srgbClr val="A2A9B1"/>
                      </a:solidFill>
                      <a:prstDash val="solid"/>
                      <a:round/>
                      <a:headEnd type="none" w="med" len="med"/>
                      <a:tailEnd type="none" w="med" len="med"/>
                    </a:lnB>
                    <a:solidFill>
                      <a:srgbClr val="EAECF0"/>
                    </a:solidFill>
                  </a:tcPr>
                </a:tc>
                <a:tc>
                  <a:txBody>
                    <a:bodyPr/>
                    <a:lstStyle/>
                    <a:p>
                      <a:pPr algn="ctr"/>
                      <a:r>
                        <a:rPr lang="en-US" sz="1700">
                          <a:effectLst/>
                        </a:rPr>
                        <a:t>Dead</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US" sz="1700">
                          <a:effectLst/>
                        </a:rPr>
                        <a:t>Wounded</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US" sz="1700">
                          <a:effectLst/>
                        </a:rPr>
                        <a:t>Missing</a:t>
                      </a:r>
                      <a:br>
                        <a:rPr lang="en-US" sz="1700">
                          <a:effectLst/>
                        </a:rPr>
                      </a:br>
                      <a:r>
                        <a:rPr lang="en-US" sz="1700">
                          <a:effectLst/>
                        </a:rPr>
                        <a:t>or</a:t>
                      </a:r>
                      <a:br>
                        <a:rPr lang="en-US" sz="1700">
                          <a:effectLst/>
                        </a:rPr>
                      </a:br>
                      <a:r>
                        <a:rPr lang="en-US" sz="1700">
                          <a:effectLst/>
                        </a:rPr>
                        <a:t>POW</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US" sz="1700">
                          <a:effectLst/>
                        </a:rPr>
                        <a:t>Total</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10001"/>
                  </a:ext>
                </a:extLst>
              </a:tr>
              <a:tr h="621620">
                <a:tc>
                  <a:txBody>
                    <a:bodyPr/>
                    <a:lstStyle/>
                    <a:p>
                      <a:r>
                        <a:rPr lang="en-US" sz="2400" b="1">
                          <a:solidFill>
                            <a:srgbClr val="FF0000"/>
                          </a:solidFill>
                          <a:effectLst/>
                        </a:rPr>
                        <a:t>Ottoman</a:t>
                      </a:r>
                      <a:br>
                        <a:rPr lang="en-US" sz="2400" b="1">
                          <a:solidFill>
                            <a:srgbClr val="FF0000"/>
                          </a:solidFill>
                          <a:effectLst/>
                        </a:rPr>
                      </a:br>
                      <a:r>
                        <a:rPr lang="en-US" sz="2400" b="1">
                          <a:solidFill>
                            <a:srgbClr val="FF0000"/>
                          </a:solidFill>
                          <a:effectLst/>
                        </a:rPr>
                        <a:t>Empire</a:t>
                      </a:r>
                      <a:endParaRPr lang="en-US" sz="2400">
                        <a:solidFill>
                          <a:srgbClr val="FF0000"/>
                        </a:solidFill>
                        <a:effectLst/>
                      </a:endParaRP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CCCCCC"/>
                    </a:solidFill>
                  </a:tcPr>
                </a:tc>
                <a:tc>
                  <a:txBody>
                    <a:bodyPr/>
                    <a:lstStyle/>
                    <a:p>
                      <a:r>
                        <a:rPr lang="en-US" sz="2400" b="1">
                          <a:solidFill>
                            <a:srgbClr val="FF0000"/>
                          </a:solidFill>
                          <a:effectLst/>
                        </a:rPr>
                        <a:t>56,643</a:t>
                      </a:r>
                      <a:endParaRPr lang="en-US" sz="2400">
                        <a:solidFill>
                          <a:srgbClr val="FF0000"/>
                        </a:solidFill>
                        <a:effectLst/>
                      </a:endParaRP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CCCCCC"/>
                    </a:solidFill>
                  </a:tcPr>
                </a:tc>
                <a:tc>
                  <a:txBody>
                    <a:bodyPr/>
                    <a:lstStyle/>
                    <a:p>
                      <a:r>
                        <a:rPr lang="en-US" sz="2400" b="1">
                          <a:solidFill>
                            <a:srgbClr val="FF0000"/>
                          </a:solidFill>
                          <a:effectLst/>
                        </a:rPr>
                        <a:t>97,007</a:t>
                      </a:r>
                      <a:endParaRPr lang="en-US" sz="2400">
                        <a:solidFill>
                          <a:srgbClr val="FF0000"/>
                        </a:solidFill>
                        <a:effectLst/>
                      </a:endParaRP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CCCCCC"/>
                    </a:solidFill>
                  </a:tcPr>
                </a:tc>
                <a:tc>
                  <a:txBody>
                    <a:bodyPr/>
                    <a:lstStyle/>
                    <a:p>
                      <a:r>
                        <a:rPr lang="en-US" sz="2400" b="1">
                          <a:solidFill>
                            <a:srgbClr val="FF0000"/>
                          </a:solidFill>
                          <a:effectLst/>
                        </a:rPr>
                        <a:t>11,178</a:t>
                      </a:r>
                      <a:endParaRPr lang="en-US" sz="2400">
                        <a:solidFill>
                          <a:srgbClr val="FF0000"/>
                        </a:solidFill>
                        <a:effectLst/>
                      </a:endParaRP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CCCCCC"/>
                    </a:solidFill>
                  </a:tcPr>
                </a:tc>
                <a:tc>
                  <a:txBody>
                    <a:bodyPr/>
                    <a:lstStyle/>
                    <a:p>
                      <a:r>
                        <a:rPr lang="en-US" sz="2400" b="1" dirty="0">
                          <a:solidFill>
                            <a:srgbClr val="FF0000"/>
                          </a:solidFill>
                          <a:effectLst/>
                        </a:rPr>
                        <a:t>164,828</a:t>
                      </a:r>
                      <a:endParaRPr lang="en-US" sz="2400" dirty="0">
                        <a:solidFill>
                          <a:srgbClr val="FF0000"/>
                        </a:solidFill>
                        <a:effectLst/>
                      </a:endParaRP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CCCCCC"/>
                    </a:solidFill>
                  </a:tcPr>
                </a:tc>
                <a:extLst>
                  <a:ext uri="{0D108BD9-81ED-4DB2-BD59-A6C34878D82A}">
                    <a16:rowId xmlns:a16="http://schemas.microsoft.com/office/drawing/2014/main" val="10002"/>
                  </a:ext>
                </a:extLst>
              </a:tr>
              <a:tr h="355211">
                <a:tc>
                  <a:txBody>
                    <a:bodyPr/>
                    <a:lstStyle/>
                    <a:p>
                      <a:r>
                        <a:rPr lang="en-US" sz="1700">
                          <a:effectLst/>
                        </a:rPr>
                        <a:t>United Kingdom</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34,072</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78,520</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7,654</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120,246</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extLst>
                  <a:ext uri="{0D108BD9-81ED-4DB2-BD59-A6C34878D82A}">
                    <a16:rowId xmlns:a16="http://schemas.microsoft.com/office/drawing/2014/main" val="10003"/>
                  </a:ext>
                </a:extLst>
              </a:tr>
              <a:tr h="355211">
                <a:tc>
                  <a:txBody>
                    <a:bodyPr/>
                    <a:lstStyle/>
                    <a:p>
                      <a:r>
                        <a:rPr lang="en-US" sz="1700">
                          <a:effectLst/>
                        </a:rPr>
                        <a:t>France</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9,798</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17,371</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27,169</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extLst>
                  <a:ext uri="{0D108BD9-81ED-4DB2-BD59-A6C34878D82A}">
                    <a16:rowId xmlns:a16="http://schemas.microsoft.com/office/drawing/2014/main" val="10004"/>
                  </a:ext>
                </a:extLst>
              </a:tr>
              <a:tr h="355211">
                <a:tc>
                  <a:txBody>
                    <a:bodyPr/>
                    <a:lstStyle/>
                    <a:p>
                      <a:r>
                        <a:rPr lang="en-US" sz="1700">
                          <a:effectLst/>
                        </a:rPr>
                        <a:t>Australia</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8,709</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19,441</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28,150</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extLst>
                  <a:ext uri="{0D108BD9-81ED-4DB2-BD59-A6C34878D82A}">
                    <a16:rowId xmlns:a16="http://schemas.microsoft.com/office/drawing/2014/main" val="10005"/>
                  </a:ext>
                </a:extLst>
              </a:tr>
              <a:tr h="355211">
                <a:tc>
                  <a:txBody>
                    <a:bodyPr/>
                    <a:lstStyle/>
                    <a:p>
                      <a:r>
                        <a:rPr lang="en-US" sz="1700">
                          <a:effectLst/>
                        </a:rPr>
                        <a:t>New Zealand</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2,721</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4,752</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7,473</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extLst>
                  <a:ext uri="{0D108BD9-81ED-4DB2-BD59-A6C34878D82A}">
                    <a16:rowId xmlns:a16="http://schemas.microsoft.com/office/drawing/2014/main" val="10006"/>
                  </a:ext>
                </a:extLst>
              </a:tr>
              <a:tr h="355211">
                <a:tc>
                  <a:txBody>
                    <a:bodyPr/>
                    <a:lstStyle/>
                    <a:p>
                      <a:r>
                        <a:rPr lang="en-US" sz="1700">
                          <a:effectLst/>
                        </a:rPr>
                        <a:t>British India</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1,358</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3,421</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4,779</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extLst>
                  <a:ext uri="{0D108BD9-81ED-4DB2-BD59-A6C34878D82A}">
                    <a16:rowId xmlns:a16="http://schemas.microsoft.com/office/drawing/2014/main" val="10007"/>
                  </a:ext>
                </a:extLst>
              </a:tr>
              <a:tr h="355211">
                <a:tc>
                  <a:txBody>
                    <a:bodyPr/>
                    <a:lstStyle/>
                    <a:p>
                      <a:r>
                        <a:rPr lang="en-US" sz="1700">
                          <a:effectLst/>
                        </a:rPr>
                        <a:t>Newfoundland</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49</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93</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tc>
                  <a:txBody>
                    <a:bodyPr/>
                    <a:lstStyle/>
                    <a:p>
                      <a:r>
                        <a:rPr lang="en-US" sz="1700">
                          <a:effectLst/>
                        </a:rPr>
                        <a:t>142</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8E8E8"/>
                    </a:solidFill>
                  </a:tcPr>
                </a:tc>
                <a:extLst>
                  <a:ext uri="{0D108BD9-81ED-4DB2-BD59-A6C34878D82A}">
                    <a16:rowId xmlns:a16="http://schemas.microsoft.com/office/drawing/2014/main" val="10008"/>
                  </a:ext>
                </a:extLst>
              </a:tr>
              <a:tr h="355211">
                <a:tc>
                  <a:txBody>
                    <a:bodyPr/>
                    <a:lstStyle/>
                    <a:p>
                      <a:pPr algn="ctr"/>
                      <a:r>
                        <a:rPr lang="en-US" sz="2400" b="1">
                          <a:solidFill>
                            <a:srgbClr val="FF0000"/>
                          </a:solidFill>
                          <a:effectLst/>
                        </a:rPr>
                        <a:t>Total (Allies)</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US" sz="2400" b="1">
                          <a:solidFill>
                            <a:srgbClr val="FF0000"/>
                          </a:solidFill>
                          <a:effectLst/>
                        </a:rPr>
                        <a:t>56,707</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US" sz="2400" b="1">
                          <a:solidFill>
                            <a:srgbClr val="FF0000"/>
                          </a:solidFill>
                          <a:effectLst/>
                        </a:rPr>
                        <a:t>123,598</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US" sz="2400" b="1" dirty="0">
                          <a:solidFill>
                            <a:srgbClr val="FF0000"/>
                          </a:solidFill>
                          <a:effectLst/>
                        </a:rPr>
                        <a:t>7,654</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US" sz="2400" b="1" dirty="0">
                          <a:solidFill>
                            <a:srgbClr val="FF0000"/>
                          </a:solidFill>
                          <a:effectLst/>
                        </a:rPr>
                        <a:t>187,959</a:t>
                      </a:r>
                    </a:p>
                  </a:txBody>
                  <a:tcPr marL="88803" marR="88803" marT="44401" marB="4440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312877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2963" y="343250"/>
            <a:ext cx="3354018" cy="584043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1774" y="343250"/>
            <a:ext cx="3105150" cy="5724525"/>
          </a:xfrm>
          <a:prstGeom prst="rect">
            <a:avLst/>
          </a:prstGeom>
        </p:spPr>
      </p:pic>
      <p:sp>
        <p:nvSpPr>
          <p:cNvPr id="2" name="Oval 1"/>
          <p:cNvSpPr/>
          <p:nvPr/>
        </p:nvSpPr>
        <p:spPr>
          <a:xfrm>
            <a:off x="4237150" y="5177306"/>
            <a:ext cx="669701" cy="1931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4795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537" y="2428875"/>
            <a:ext cx="3471863" cy="4247317"/>
          </a:xfrm>
          <a:prstGeom prst="rect">
            <a:avLst/>
          </a:prstGeom>
        </p:spPr>
        <p:txBody>
          <a:bodyPr wrap="square">
            <a:spAutoFit/>
          </a:bodyPr>
          <a:lstStyle/>
          <a:p>
            <a:r>
              <a:rPr lang="en-US" dirty="0">
                <a:latin typeface="Akkurat-Pro-Bold"/>
              </a:rPr>
              <a:t>Mesopotamia campaign</a:t>
            </a:r>
          </a:p>
          <a:p>
            <a:r>
              <a:rPr lang="en-US" dirty="0">
                <a:latin typeface="Akkurat-Pro-Regular"/>
              </a:rPr>
              <a:t>Between 1914 and 1918, British and Indian troops fought against the Ottoman Turks in Mesopotamia (now Iraq). After many setbacks, they finally took Baghdad in March 1917. This marked the high point of a long and tragic campaign </a:t>
            </a:r>
            <a:r>
              <a:rPr lang="en-US" dirty="0" err="1">
                <a:latin typeface="Akkurat-Pro-Regular"/>
              </a:rPr>
              <a:t>characterised</a:t>
            </a:r>
            <a:r>
              <a:rPr lang="en-US" dirty="0">
                <a:latin typeface="Akkurat-Pro-Regular"/>
              </a:rPr>
              <a:t> by bitter fighting in a harsh climate.</a:t>
            </a:r>
            <a:endParaRPr lang="bn-IN" dirty="0">
              <a:latin typeface="Akkurat-Pro-Regular"/>
            </a:endParaRPr>
          </a:p>
          <a:p>
            <a:r>
              <a:rPr lang="bn-IN" b="0" i="0" dirty="0">
                <a:effectLst/>
                <a:latin typeface="Akkurat-Pro-Regular"/>
              </a:rPr>
              <a:t>১৯১৫ সালে ব্রিটিশরা ইরাক দখল করে নেয়, আর মার্চ ১৯১৭ তে দখল নেয় এক সময়কার আব্বাসিয়দের রাজধানী বাগদাদ। </a:t>
            </a:r>
            <a:endParaRPr lang="en-US" b="0" i="0" dirty="0">
              <a:effectLst/>
              <a:latin typeface="Akkurat-Pro-Regular"/>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0"/>
            <a:ext cx="8305800" cy="6229350"/>
          </a:xfrm>
          <a:prstGeom prst="rect">
            <a:avLst/>
          </a:prstGeom>
        </p:spPr>
      </p:pic>
      <p:pic>
        <p:nvPicPr>
          <p:cNvPr id="9218" name="Picture 2" descr="Maude in Baghd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7" y="142875"/>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23px-Flag_of_the_United_Kingdom.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19075" cy="1143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23px-Flag_of_the_United_Kingdom.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19075" cy="114300"/>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23px-British_Raj_Red_Ensign.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19075" cy="1143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23px-Flag_of_the_Ottoman_Empire_%281844%E2%80%931922%29.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19075" cy="142875"/>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United Kingd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19075" cy="11430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Ottoman Empi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19075" cy="1428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14850" y="6306860"/>
            <a:ext cx="6000750" cy="369332"/>
          </a:xfrm>
          <a:prstGeom prst="rect">
            <a:avLst/>
          </a:prstGeom>
          <a:noFill/>
        </p:spPr>
        <p:txBody>
          <a:bodyPr wrap="square" rtlCol="0">
            <a:spAutoFit/>
          </a:bodyPr>
          <a:lstStyle/>
          <a:p>
            <a:r>
              <a:rPr lang="bn-IN" dirty="0"/>
              <a:t>ব্রিটিশরা </a:t>
            </a:r>
            <a:r>
              <a:rPr lang="bn-IN" dirty="0">
                <a:latin typeface="Akkurat-Pro-Regular"/>
              </a:rPr>
              <a:t>মার্চ ১৯১৭ তে বাগদাদে প্রবেশ করতেছে। </a:t>
            </a:r>
            <a:r>
              <a:rPr lang="bn-IN" dirty="0"/>
              <a:t> </a:t>
            </a:r>
            <a:endParaRPr lang="en-US" dirty="0"/>
          </a:p>
        </p:txBody>
      </p:sp>
    </p:spTree>
    <p:extLst>
      <p:ext uri="{BB962C8B-B14F-4D97-AF65-F5344CB8AC3E}">
        <p14:creationId xmlns:p14="http://schemas.microsoft.com/office/powerpoint/2010/main" val="3229388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6124"/>
            <a:ext cx="2794000" cy="3911600"/>
          </a:xfrm>
          <a:prstGeom prst="rect">
            <a:avLst/>
          </a:prstGeom>
        </p:spPr>
      </p:pic>
      <p:sp>
        <p:nvSpPr>
          <p:cNvPr id="3" name="Rectangle 2"/>
          <p:cNvSpPr/>
          <p:nvPr/>
        </p:nvSpPr>
        <p:spPr>
          <a:xfrm>
            <a:off x="3434365" y="722417"/>
            <a:ext cx="8620259" cy="2031325"/>
          </a:xfrm>
          <a:prstGeom prst="rect">
            <a:avLst/>
          </a:prstGeom>
        </p:spPr>
        <p:txBody>
          <a:bodyPr wrap="square">
            <a:spAutoFit/>
          </a:bodyPr>
          <a:lstStyle/>
          <a:p>
            <a:r>
              <a:rPr lang="en-US" dirty="0">
                <a:solidFill>
                  <a:srgbClr val="0645AD"/>
                </a:solidFill>
                <a:latin typeface="Arial" panose="020B0604020202020204" pitchFamily="34" charset="0"/>
                <a:hlinkClick r:id="rId3" tooltip="Field marshal (United Kingdom)"/>
              </a:rPr>
              <a:t>Field Marshal</a:t>
            </a:r>
            <a:r>
              <a:rPr lang="en-US" dirty="0">
                <a:solidFill>
                  <a:srgbClr val="202122"/>
                </a:solidFill>
                <a:latin typeface="Arial" panose="020B0604020202020204" pitchFamily="34" charset="0"/>
              </a:rPr>
              <a:t> </a:t>
            </a:r>
            <a:r>
              <a:rPr lang="en-US" b="1" dirty="0">
                <a:solidFill>
                  <a:srgbClr val="202122"/>
                </a:solidFill>
                <a:latin typeface="Arial" panose="020B0604020202020204" pitchFamily="34" charset="0"/>
              </a:rPr>
              <a:t>Edmund Henry </a:t>
            </a:r>
            <a:r>
              <a:rPr lang="en-US" b="1" dirty="0" err="1">
                <a:solidFill>
                  <a:srgbClr val="202122"/>
                </a:solidFill>
                <a:latin typeface="Arial" panose="020B0604020202020204" pitchFamily="34" charset="0"/>
              </a:rPr>
              <a:t>Hynman</a:t>
            </a:r>
            <a:r>
              <a:rPr lang="en-US" b="1" dirty="0">
                <a:solidFill>
                  <a:srgbClr val="202122"/>
                </a:solidFill>
                <a:latin typeface="Arial" panose="020B0604020202020204" pitchFamily="34" charset="0"/>
              </a:rPr>
              <a:t> Allenby, 1st Viscount Allenby</a:t>
            </a:r>
            <a:r>
              <a:rPr lang="en-US" dirty="0">
                <a:solidFill>
                  <a:srgbClr val="202122"/>
                </a:solidFill>
                <a:latin typeface="Arial" panose="020B0604020202020204" pitchFamily="34" charset="0"/>
              </a:rPr>
              <a:t>, </a:t>
            </a:r>
            <a:r>
              <a:rPr lang="en-US" sz="1000" dirty="0">
                <a:solidFill>
                  <a:srgbClr val="0645AD"/>
                </a:solidFill>
                <a:latin typeface="Arial" panose="020B0604020202020204" pitchFamily="34" charset="0"/>
                <a:hlinkClick r:id="rId4" tooltip="Knight Grand Cross of the Order of the Bath"/>
              </a:rPr>
              <a:t>GCB</a:t>
            </a:r>
            <a:r>
              <a:rPr lang="en-US" sz="1000" dirty="0">
                <a:solidFill>
                  <a:srgbClr val="202122"/>
                </a:solidFill>
                <a:latin typeface="Arial" panose="020B0604020202020204" pitchFamily="34" charset="0"/>
              </a:rPr>
              <a:t>, </a:t>
            </a:r>
            <a:r>
              <a:rPr lang="en-US" sz="1000" dirty="0">
                <a:solidFill>
                  <a:srgbClr val="0645AD"/>
                </a:solidFill>
                <a:latin typeface="Arial" panose="020B0604020202020204" pitchFamily="34" charset="0"/>
                <a:hlinkClick r:id="rId5" tooltip="Knight Grand Cross of the Order of St Michael and St George"/>
              </a:rPr>
              <a:t>GCMG</a:t>
            </a:r>
            <a:r>
              <a:rPr lang="en-US" sz="1000" dirty="0">
                <a:solidFill>
                  <a:srgbClr val="202122"/>
                </a:solidFill>
                <a:latin typeface="Arial" panose="020B0604020202020204" pitchFamily="34" charset="0"/>
              </a:rPr>
              <a:t>, </a:t>
            </a:r>
            <a:r>
              <a:rPr lang="en-US" sz="1000" dirty="0">
                <a:solidFill>
                  <a:srgbClr val="0645AD"/>
                </a:solidFill>
                <a:latin typeface="Arial" panose="020B0604020202020204" pitchFamily="34" charset="0"/>
                <a:hlinkClick r:id="rId6" tooltip="Knight Grand Cross of the Royal Victorian Order"/>
              </a:rPr>
              <a:t>GCVO</a:t>
            </a:r>
            <a:r>
              <a:rPr lang="en-US" sz="1000" dirty="0">
                <a:solidFill>
                  <a:srgbClr val="202122"/>
                </a:solidFill>
                <a:latin typeface="Arial" panose="020B0604020202020204" pitchFamily="34" charset="0"/>
              </a:rPr>
              <a:t> (23 April 1861 – 14 May 1936) was an English soldier and British Imperial Governor. He fought in the </a:t>
            </a:r>
            <a:r>
              <a:rPr lang="en-US" sz="1000" dirty="0">
                <a:solidFill>
                  <a:srgbClr val="0645AD"/>
                </a:solidFill>
                <a:latin typeface="Arial" panose="020B0604020202020204" pitchFamily="34" charset="0"/>
                <a:hlinkClick r:id="rId7" tooltip="Second Boer War"/>
              </a:rPr>
              <a:t>Second Boer War</a:t>
            </a:r>
            <a:r>
              <a:rPr lang="en-US" sz="1000" dirty="0">
                <a:solidFill>
                  <a:srgbClr val="202122"/>
                </a:solidFill>
                <a:latin typeface="Arial" panose="020B0604020202020204" pitchFamily="34" charset="0"/>
              </a:rPr>
              <a:t> and also in the </a:t>
            </a:r>
            <a:r>
              <a:rPr lang="en-US" sz="1000" dirty="0">
                <a:solidFill>
                  <a:srgbClr val="0645AD"/>
                </a:solidFill>
                <a:latin typeface="Arial" panose="020B0604020202020204" pitchFamily="34" charset="0"/>
                <a:hlinkClick r:id="rId8" tooltip="First World War"/>
              </a:rPr>
              <a:t>First World War</a:t>
            </a:r>
            <a:r>
              <a:rPr lang="en-US" sz="1000" dirty="0">
                <a:solidFill>
                  <a:srgbClr val="202122"/>
                </a:solidFill>
                <a:latin typeface="Arial" panose="020B0604020202020204" pitchFamily="34" charset="0"/>
              </a:rPr>
              <a:t>, in which he led the </a:t>
            </a:r>
            <a:r>
              <a:rPr lang="en-US" sz="1000" dirty="0">
                <a:solidFill>
                  <a:srgbClr val="0645AD"/>
                </a:solidFill>
                <a:latin typeface="Arial" panose="020B0604020202020204" pitchFamily="34" charset="0"/>
                <a:hlinkClick r:id="rId9" tooltip="British Empire"/>
              </a:rPr>
              <a:t>British Empire</a:t>
            </a:r>
            <a:r>
              <a:rPr lang="en-US" sz="1000" dirty="0">
                <a:solidFill>
                  <a:srgbClr val="202122"/>
                </a:solidFill>
                <a:latin typeface="Arial" panose="020B0604020202020204" pitchFamily="34" charset="0"/>
              </a:rPr>
              <a:t>'s </a:t>
            </a:r>
            <a:r>
              <a:rPr lang="en-US" sz="1000" dirty="0">
                <a:solidFill>
                  <a:srgbClr val="0645AD"/>
                </a:solidFill>
                <a:latin typeface="Arial" panose="020B0604020202020204" pitchFamily="34" charset="0"/>
                <a:hlinkClick r:id="rId10" tooltip="Egyptian Expeditionary Force"/>
              </a:rPr>
              <a:t>Egyptian Expeditionary Force</a:t>
            </a:r>
            <a:r>
              <a:rPr lang="en-US" sz="1000" dirty="0">
                <a:solidFill>
                  <a:srgbClr val="202122"/>
                </a:solidFill>
                <a:latin typeface="Arial" panose="020B0604020202020204" pitchFamily="34" charset="0"/>
              </a:rPr>
              <a:t> (EEF) during the </a:t>
            </a:r>
            <a:r>
              <a:rPr lang="en-US" sz="1000" dirty="0">
                <a:solidFill>
                  <a:srgbClr val="0645AD"/>
                </a:solidFill>
                <a:latin typeface="Arial" panose="020B0604020202020204" pitchFamily="34" charset="0"/>
                <a:hlinkClick r:id="rId11" tooltip="Sinai and Palestine Campaign"/>
              </a:rPr>
              <a:t>Sinai and Palestine Campaign</a:t>
            </a:r>
            <a:r>
              <a:rPr lang="en-US" sz="1000" dirty="0">
                <a:solidFill>
                  <a:srgbClr val="202122"/>
                </a:solidFill>
                <a:latin typeface="Arial" panose="020B0604020202020204" pitchFamily="34" charset="0"/>
              </a:rPr>
              <a:t> against the </a:t>
            </a:r>
            <a:r>
              <a:rPr lang="en-US" sz="1000" dirty="0">
                <a:solidFill>
                  <a:srgbClr val="0645AD"/>
                </a:solidFill>
                <a:latin typeface="Arial" panose="020B0604020202020204" pitchFamily="34" charset="0"/>
                <a:hlinkClick r:id="rId12" tooltip="Ottoman Empire"/>
              </a:rPr>
              <a:t>Ottoman Empire</a:t>
            </a:r>
            <a:r>
              <a:rPr lang="en-US" sz="1000" dirty="0">
                <a:solidFill>
                  <a:srgbClr val="202122"/>
                </a:solidFill>
                <a:latin typeface="Arial" panose="020B0604020202020204" pitchFamily="34" charset="0"/>
              </a:rPr>
              <a:t> in the conquest of </a:t>
            </a:r>
            <a:r>
              <a:rPr lang="en-US" sz="1000" dirty="0">
                <a:solidFill>
                  <a:srgbClr val="0645AD"/>
                </a:solidFill>
                <a:latin typeface="Arial" panose="020B0604020202020204" pitchFamily="34" charset="0"/>
                <a:hlinkClick r:id="rId13" tooltip="Palestine (region)"/>
              </a:rPr>
              <a:t>Palestine</a:t>
            </a:r>
            <a:r>
              <a:rPr lang="en-US" sz="1000" dirty="0">
                <a:solidFill>
                  <a:srgbClr val="202122"/>
                </a:solidFill>
                <a:latin typeface="Arial" panose="020B0604020202020204" pitchFamily="34" charset="0"/>
              </a:rPr>
              <a:t>.</a:t>
            </a:r>
          </a:p>
          <a:p>
            <a:r>
              <a:rPr lang="en-US" sz="1000" dirty="0">
                <a:solidFill>
                  <a:srgbClr val="202122"/>
                </a:solidFill>
                <a:latin typeface="Arial" panose="020B0604020202020204" pitchFamily="34" charset="0"/>
              </a:rPr>
              <a:t>The British succeeded in capturing </a:t>
            </a:r>
            <a:r>
              <a:rPr lang="en-US" sz="1000" dirty="0">
                <a:solidFill>
                  <a:srgbClr val="0645AD"/>
                </a:solidFill>
                <a:latin typeface="Arial" panose="020B0604020202020204" pitchFamily="34" charset="0"/>
                <a:hlinkClick r:id="rId14" tooltip="Beersheba"/>
              </a:rPr>
              <a:t>Beersheba</a:t>
            </a:r>
            <a:r>
              <a:rPr lang="en-US" sz="1000" dirty="0">
                <a:solidFill>
                  <a:srgbClr val="202122"/>
                </a:solidFill>
                <a:latin typeface="Arial" panose="020B0604020202020204" pitchFamily="34" charset="0"/>
              </a:rPr>
              <a:t>, </a:t>
            </a:r>
            <a:r>
              <a:rPr lang="en-US" sz="1000" dirty="0">
                <a:solidFill>
                  <a:srgbClr val="0645AD"/>
                </a:solidFill>
                <a:latin typeface="Arial" panose="020B0604020202020204" pitchFamily="34" charset="0"/>
                <a:hlinkClick r:id="rId15" tooltip="Jaffa"/>
              </a:rPr>
              <a:t>Jaffa</a:t>
            </a:r>
            <a:r>
              <a:rPr lang="en-US" sz="1000" dirty="0">
                <a:solidFill>
                  <a:srgbClr val="202122"/>
                </a:solidFill>
                <a:latin typeface="Arial" panose="020B0604020202020204" pitchFamily="34" charset="0"/>
              </a:rPr>
              <a:t>, and </a:t>
            </a:r>
            <a:r>
              <a:rPr lang="en-US" sz="1000" dirty="0">
                <a:solidFill>
                  <a:srgbClr val="0645AD"/>
                </a:solidFill>
                <a:latin typeface="Arial" panose="020B0604020202020204" pitchFamily="34" charset="0"/>
                <a:hlinkClick r:id="rId16" tooltip="Jerusalem"/>
              </a:rPr>
              <a:t>Jerusalem</a:t>
            </a:r>
            <a:r>
              <a:rPr lang="en-US" sz="1000" dirty="0">
                <a:solidFill>
                  <a:srgbClr val="202122"/>
                </a:solidFill>
                <a:latin typeface="Arial" panose="020B0604020202020204" pitchFamily="34" charset="0"/>
              </a:rPr>
              <a:t> from October to December 1917. His forces occupied the </a:t>
            </a:r>
            <a:r>
              <a:rPr lang="en-US" sz="1000" dirty="0">
                <a:solidFill>
                  <a:srgbClr val="0645AD"/>
                </a:solidFill>
                <a:latin typeface="Arial" panose="020B0604020202020204" pitchFamily="34" charset="0"/>
                <a:hlinkClick r:id="rId17" tooltip="Jordan Valley (Middle East)"/>
              </a:rPr>
              <a:t>Jordan Valley</a:t>
            </a:r>
            <a:r>
              <a:rPr lang="en-US" sz="1000" dirty="0">
                <a:solidFill>
                  <a:srgbClr val="202122"/>
                </a:solidFill>
                <a:latin typeface="Arial" panose="020B0604020202020204" pitchFamily="34" charset="0"/>
              </a:rPr>
              <a:t> during the summer of 1918, then went on to capture northern Palestine and defeat the Ottoman </a:t>
            </a:r>
            <a:r>
              <a:rPr lang="en-US" sz="1000" dirty="0" err="1">
                <a:solidFill>
                  <a:srgbClr val="0645AD"/>
                </a:solidFill>
                <a:latin typeface="Arial" panose="020B0604020202020204" pitchFamily="34" charset="0"/>
                <a:hlinkClick r:id="rId18" tooltip="Yildirim Army Group"/>
              </a:rPr>
              <a:t>Yildirim</a:t>
            </a:r>
            <a:r>
              <a:rPr lang="en-US" sz="1000" dirty="0">
                <a:solidFill>
                  <a:srgbClr val="0645AD"/>
                </a:solidFill>
                <a:latin typeface="Arial" panose="020B0604020202020204" pitchFamily="34" charset="0"/>
                <a:hlinkClick r:id="rId18" tooltip="Yildirim Army Group"/>
              </a:rPr>
              <a:t> Army Group</a:t>
            </a:r>
            <a:r>
              <a:rPr lang="en-US" sz="1000" dirty="0">
                <a:solidFill>
                  <a:srgbClr val="202122"/>
                </a:solidFill>
                <a:latin typeface="Arial" panose="020B0604020202020204" pitchFamily="34" charset="0"/>
              </a:rPr>
              <a:t>'s </a:t>
            </a:r>
            <a:r>
              <a:rPr lang="en-US" sz="1000" dirty="0">
                <a:solidFill>
                  <a:srgbClr val="0645AD"/>
                </a:solidFill>
                <a:latin typeface="Arial" panose="020B0604020202020204" pitchFamily="34" charset="0"/>
                <a:hlinkClick r:id="rId19" tooltip="Eighth Army (Ottoman Empire)"/>
              </a:rPr>
              <a:t>Eighth Army</a:t>
            </a:r>
            <a:r>
              <a:rPr lang="en-US" sz="1000" dirty="0">
                <a:solidFill>
                  <a:srgbClr val="202122"/>
                </a:solidFill>
                <a:latin typeface="Arial" panose="020B0604020202020204" pitchFamily="34" charset="0"/>
              </a:rPr>
              <a:t> at the </a:t>
            </a:r>
            <a:r>
              <a:rPr lang="en-US" sz="1000" dirty="0">
                <a:solidFill>
                  <a:srgbClr val="0645AD"/>
                </a:solidFill>
                <a:latin typeface="Arial" panose="020B0604020202020204" pitchFamily="34" charset="0"/>
                <a:hlinkClick r:id="rId20" tooltip="Battle of Megiddo (1918)"/>
              </a:rPr>
              <a:t>Battle of Megiddo</a:t>
            </a:r>
            <a:r>
              <a:rPr lang="en-US" sz="1000" dirty="0">
                <a:solidFill>
                  <a:srgbClr val="202122"/>
                </a:solidFill>
                <a:latin typeface="Arial" panose="020B0604020202020204" pitchFamily="34" charset="0"/>
              </a:rPr>
              <a:t>, forcing the </a:t>
            </a:r>
            <a:r>
              <a:rPr lang="en-US" sz="1000" dirty="0">
                <a:solidFill>
                  <a:srgbClr val="0645AD"/>
                </a:solidFill>
                <a:latin typeface="Arial" panose="020B0604020202020204" pitchFamily="34" charset="0"/>
                <a:hlinkClick r:id="rId21" tooltip="Fourth Army (Ottoman Empire)"/>
              </a:rPr>
              <a:t>Fourth</a:t>
            </a:r>
            <a:r>
              <a:rPr lang="en-US" sz="1000" dirty="0">
                <a:solidFill>
                  <a:srgbClr val="202122"/>
                </a:solidFill>
                <a:latin typeface="Arial" panose="020B0604020202020204" pitchFamily="34" charset="0"/>
              </a:rPr>
              <a:t> and </a:t>
            </a:r>
            <a:r>
              <a:rPr lang="en-US" sz="1000" dirty="0">
                <a:solidFill>
                  <a:srgbClr val="0645AD"/>
                </a:solidFill>
                <a:latin typeface="Arial" panose="020B0604020202020204" pitchFamily="34" charset="0"/>
                <a:hlinkClick r:id="rId22" tooltip="Seventh Army (Ottoman Empire)"/>
              </a:rPr>
              <a:t>Seventh Army</a:t>
            </a:r>
            <a:r>
              <a:rPr lang="en-US" sz="1000" dirty="0">
                <a:solidFill>
                  <a:srgbClr val="202122"/>
                </a:solidFill>
                <a:latin typeface="Arial" panose="020B0604020202020204" pitchFamily="34" charset="0"/>
              </a:rPr>
              <a:t> to retreat towards Damascus. Subsequently, the EEF Pursuit by </a:t>
            </a:r>
            <a:r>
              <a:rPr lang="en-US" sz="1000" dirty="0">
                <a:solidFill>
                  <a:srgbClr val="0645AD"/>
                </a:solidFill>
                <a:latin typeface="Arial" panose="020B0604020202020204" pitchFamily="34" charset="0"/>
                <a:hlinkClick r:id="rId23" tooltip="Desert Mounted Corps"/>
              </a:rPr>
              <a:t>Desert Mounted Corps</a:t>
            </a:r>
            <a:r>
              <a:rPr lang="en-US" sz="1000" dirty="0">
                <a:solidFill>
                  <a:srgbClr val="202122"/>
                </a:solidFill>
                <a:latin typeface="Arial" panose="020B0604020202020204" pitchFamily="34" charset="0"/>
              </a:rPr>
              <a:t> captured </a:t>
            </a:r>
            <a:r>
              <a:rPr lang="en-US" sz="1000" dirty="0">
                <a:solidFill>
                  <a:srgbClr val="0645AD"/>
                </a:solidFill>
                <a:latin typeface="Arial" panose="020B0604020202020204" pitchFamily="34" charset="0"/>
                <a:hlinkClick r:id="rId24" tooltip="Damascus"/>
              </a:rPr>
              <a:t>Damascus</a:t>
            </a:r>
            <a:r>
              <a:rPr lang="en-US" sz="1000" dirty="0">
                <a:solidFill>
                  <a:srgbClr val="202122"/>
                </a:solidFill>
                <a:latin typeface="Arial" panose="020B0604020202020204" pitchFamily="34" charset="0"/>
              </a:rPr>
              <a:t> and advanced into northern </a:t>
            </a:r>
            <a:r>
              <a:rPr lang="en-US" sz="1000" dirty="0">
                <a:solidFill>
                  <a:srgbClr val="0645AD"/>
                </a:solidFill>
                <a:latin typeface="Arial" panose="020B0604020202020204" pitchFamily="34" charset="0"/>
                <a:hlinkClick r:id="rId25" tooltip="Syria"/>
              </a:rPr>
              <a:t>Syria</a:t>
            </a:r>
            <a:r>
              <a:rPr lang="en-US" sz="1000" dirty="0">
                <a:solidFill>
                  <a:srgbClr val="202122"/>
                </a:solidFill>
                <a:latin typeface="Arial" panose="020B0604020202020204" pitchFamily="34" charset="0"/>
              </a:rPr>
              <a:t>.</a:t>
            </a:r>
          </a:p>
          <a:p>
            <a:r>
              <a:rPr lang="en-US" sz="1000" dirty="0">
                <a:solidFill>
                  <a:srgbClr val="202122"/>
                </a:solidFill>
                <a:latin typeface="Arial" panose="020B0604020202020204" pitchFamily="34" charset="0"/>
              </a:rPr>
              <a:t>During this pursuit, he commanded </a:t>
            </a:r>
            <a:r>
              <a:rPr lang="en-US" sz="1000" dirty="0">
                <a:solidFill>
                  <a:srgbClr val="0645AD"/>
                </a:solidFill>
                <a:latin typeface="Arial" panose="020B0604020202020204" pitchFamily="34" charset="0"/>
                <a:hlinkClick r:id="rId26" tooltip="T. E. Lawrence"/>
              </a:rPr>
              <a:t>T. E. Lawrence</a:t>
            </a:r>
            <a:r>
              <a:rPr lang="en-US" sz="1000" dirty="0">
                <a:solidFill>
                  <a:srgbClr val="202122"/>
                </a:solidFill>
                <a:latin typeface="Arial" panose="020B0604020202020204" pitchFamily="34" charset="0"/>
              </a:rPr>
              <a:t> (</a:t>
            </a:r>
            <a:r>
              <a:rPr lang="en-US" sz="1000" i="1" dirty="0">
                <a:solidFill>
                  <a:srgbClr val="202122"/>
                </a:solidFill>
                <a:latin typeface="Arial" panose="020B0604020202020204" pitchFamily="34" charset="0"/>
              </a:rPr>
              <a:t>"Lawrence of Arabia"</a:t>
            </a:r>
            <a:r>
              <a:rPr lang="en-US" sz="1000" dirty="0">
                <a:solidFill>
                  <a:srgbClr val="202122"/>
                </a:solidFill>
                <a:latin typeface="Arial" panose="020B0604020202020204" pitchFamily="34" charset="0"/>
              </a:rPr>
              <a:t>), whose campaign with </a:t>
            </a:r>
            <a:r>
              <a:rPr lang="en-US" sz="1000" dirty="0">
                <a:solidFill>
                  <a:srgbClr val="0645AD"/>
                </a:solidFill>
                <a:latin typeface="Arial" panose="020B0604020202020204" pitchFamily="34" charset="0"/>
                <a:hlinkClick r:id="rId27" tooltip="Faisal I of Iraq"/>
              </a:rPr>
              <a:t>Faisal's</a:t>
            </a:r>
            <a:r>
              <a:rPr lang="en-US" sz="1000" dirty="0">
                <a:solidFill>
                  <a:srgbClr val="202122"/>
                </a:solidFill>
                <a:latin typeface="Arial" panose="020B0604020202020204" pitchFamily="34" charset="0"/>
              </a:rPr>
              <a:t> </a:t>
            </a:r>
            <a:r>
              <a:rPr lang="en-US" sz="1000" dirty="0">
                <a:solidFill>
                  <a:srgbClr val="0645AD"/>
                </a:solidFill>
                <a:latin typeface="Arial" panose="020B0604020202020204" pitchFamily="34" charset="0"/>
                <a:hlinkClick r:id="rId28" tooltip="Sharifian Army"/>
              </a:rPr>
              <a:t>Arab </a:t>
            </a:r>
            <a:r>
              <a:rPr lang="en-US" sz="1000" dirty="0" err="1">
                <a:solidFill>
                  <a:srgbClr val="0645AD"/>
                </a:solidFill>
                <a:latin typeface="Arial" panose="020B0604020202020204" pitchFamily="34" charset="0"/>
                <a:hlinkClick r:id="rId28" tooltip="Sharifian Army"/>
              </a:rPr>
              <a:t>Sherifial</a:t>
            </a:r>
            <a:r>
              <a:rPr lang="en-US" sz="1000" dirty="0">
                <a:solidFill>
                  <a:srgbClr val="0645AD"/>
                </a:solidFill>
                <a:latin typeface="Arial" panose="020B0604020202020204" pitchFamily="34" charset="0"/>
                <a:hlinkClick r:id="rId28" tooltip="Sharifian Army"/>
              </a:rPr>
              <a:t> Forces</a:t>
            </a:r>
            <a:r>
              <a:rPr lang="en-US" sz="1000" dirty="0">
                <a:solidFill>
                  <a:srgbClr val="202122"/>
                </a:solidFill>
                <a:latin typeface="Arial" panose="020B0604020202020204" pitchFamily="34" charset="0"/>
              </a:rPr>
              <a:t> assisted the EEF's capture of </a:t>
            </a:r>
            <a:r>
              <a:rPr lang="en-US" sz="1000" dirty="0">
                <a:solidFill>
                  <a:srgbClr val="0645AD"/>
                </a:solidFill>
                <a:latin typeface="Arial" panose="020B0604020202020204" pitchFamily="34" charset="0"/>
                <a:hlinkClick r:id="rId12" tooltip="Ottoman Empire"/>
              </a:rPr>
              <a:t>Ottoman Empire</a:t>
            </a:r>
            <a:r>
              <a:rPr lang="en-US" sz="1000" dirty="0">
                <a:solidFill>
                  <a:srgbClr val="202122"/>
                </a:solidFill>
                <a:latin typeface="Arial" panose="020B0604020202020204" pitchFamily="34" charset="0"/>
              </a:rPr>
              <a:t> territory and fought the </a:t>
            </a:r>
            <a:r>
              <a:rPr lang="en-US" sz="1000" dirty="0">
                <a:solidFill>
                  <a:srgbClr val="0645AD"/>
                </a:solidFill>
                <a:latin typeface="Arial" panose="020B0604020202020204" pitchFamily="34" charset="0"/>
                <a:hlinkClick r:id="rId29" tooltip="Battle of Aleppo (1918)"/>
              </a:rPr>
              <a:t>Battle of Aleppo</a:t>
            </a:r>
            <a:r>
              <a:rPr lang="en-US" sz="1000" dirty="0">
                <a:solidFill>
                  <a:srgbClr val="202122"/>
                </a:solidFill>
                <a:latin typeface="Arial" panose="020B0604020202020204" pitchFamily="34" charset="0"/>
              </a:rPr>
              <a:t>, five days before the </a:t>
            </a:r>
            <a:r>
              <a:rPr lang="en-US" sz="1000" dirty="0">
                <a:solidFill>
                  <a:srgbClr val="0645AD"/>
                </a:solidFill>
                <a:latin typeface="Arial" panose="020B0604020202020204" pitchFamily="34" charset="0"/>
                <a:hlinkClick r:id="rId30" tooltip="Armistice of Mudros"/>
              </a:rPr>
              <a:t>Armistice of </a:t>
            </a:r>
            <a:r>
              <a:rPr lang="en-US" sz="1000" dirty="0" err="1">
                <a:solidFill>
                  <a:srgbClr val="0645AD"/>
                </a:solidFill>
                <a:latin typeface="Arial" panose="020B0604020202020204" pitchFamily="34" charset="0"/>
                <a:hlinkClick r:id="rId30" tooltip="Armistice of Mudros"/>
              </a:rPr>
              <a:t>Mudros</a:t>
            </a:r>
            <a:r>
              <a:rPr lang="en-US" sz="1000" dirty="0">
                <a:solidFill>
                  <a:srgbClr val="202122"/>
                </a:solidFill>
                <a:latin typeface="Arial" panose="020B0604020202020204" pitchFamily="34" charset="0"/>
              </a:rPr>
              <a:t> ended the campaign on 30 October 1918. He continued to serve in the region as </a:t>
            </a:r>
            <a:r>
              <a:rPr lang="en-US" sz="1000" dirty="0">
                <a:solidFill>
                  <a:srgbClr val="0645AD"/>
                </a:solidFill>
                <a:latin typeface="Arial" panose="020B0604020202020204" pitchFamily="34" charset="0"/>
                <a:hlinkClick r:id="rId31" tooltip="High Commissioner"/>
              </a:rPr>
              <a:t>High Commissioner</a:t>
            </a:r>
            <a:r>
              <a:rPr lang="en-US" sz="1000" dirty="0">
                <a:solidFill>
                  <a:srgbClr val="202122"/>
                </a:solidFill>
                <a:latin typeface="Arial" panose="020B0604020202020204" pitchFamily="34" charset="0"/>
              </a:rPr>
              <a:t> for </a:t>
            </a:r>
            <a:r>
              <a:rPr lang="en-US" sz="1000" dirty="0">
                <a:solidFill>
                  <a:srgbClr val="0645AD"/>
                </a:solidFill>
                <a:latin typeface="Arial" panose="020B0604020202020204" pitchFamily="34" charset="0"/>
                <a:hlinkClick r:id="rId32" tooltip="Egypt"/>
              </a:rPr>
              <a:t>Egypt</a:t>
            </a:r>
            <a:r>
              <a:rPr lang="en-US" sz="1000" dirty="0">
                <a:solidFill>
                  <a:srgbClr val="202122"/>
                </a:solidFill>
                <a:latin typeface="Arial" panose="020B0604020202020204" pitchFamily="34" charset="0"/>
              </a:rPr>
              <a:t> and </a:t>
            </a:r>
            <a:r>
              <a:rPr lang="en-US" sz="1000" dirty="0">
                <a:solidFill>
                  <a:srgbClr val="0645AD"/>
                </a:solidFill>
                <a:latin typeface="Arial" panose="020B0604020202020204" pitchFamily="34" charset="0"/>
                <a:hlinkClick r:id="rId33" tooltip="Sudan"/>
              </a:rPr>
              <a:t>Sudan</a:t>
            </a:r>
            <a:r>
              <a:rPr lang="en-US" sz="1000" dirty="0">
                <a:solidFill>
                  <a:srgbClr val="202122"/>
                </a:solidFill>
                <a:latin typeface="Arial" panose="020B0604020202020204" pitchFamily="34" charset="0"/>
              </a:rPr>
              <a:t> from 1919 until 1925.</a:t>
            </a:r>
            <a:endParaRPr lang="en-US" sz="1000" b="0" i="0" dirty="0">
              <a:solidFill>
                <a:srgbClr val="202122"/>
              </a:solidFill>
              <a:effectLst/>
              <a:latin typeface="Arial" panose="020B0604020202020204" pitchFamily="34" charset="0"/>
            </a:endParaRPr>
          </a:p>
        </p:txBody>
      </p:sp>
      <p:sp>
        <p:nvSpPr>
          <p:cNvPr id="4" name="TextBox 3"/>
          <p:cNvSpPr txBox="1"/>
          <p:nvPr/>
        </p:nvSpPr>
        <p:spPr>
          <a:xfrm>
            <a:off x="3434365" y="3657600"/>
            <a:ext cx="6052535" cy="923330"/>
          </a:xfrm>
          <a:prstGeom prst="rect">
            <a:avLst/>
          </a:prstGeom>
          <a:noFill/>
        </p:spPr>
        <p:txBody>
          <a:bodyPr wrap="square" rtlCol="0">
            <a:spAutoFit/>
          </a:bodyPr>
          <a:lstStyle/>
          <a:p>
            <a:r>
              <a:rPr lang="bn-IN" dirty="0"/>
              <a:t>এলেনবি ব্রিটিশ প্রাইম মিনিস্টার কে  ক্রিসমাস উপহার হিসাবে জেরুসালেম উপহার দেওয়ার প্রতিশ্রুতি দেয়। এর কৌশল হিসাবে সে কাজে লাগায় ইয়াং আর্মি অফিসার টি এ লরেন্স। </a:t>
            </a:r>
            <a:endParaRPr lang="en-US" dirty="0"/>
          </a:p>
        </p:txBody>
      </p:sp>
    </p:spTree>
    <p:extLst>
      <p:ext uri="{BB962C8B-B14F-4D97-AF65-F5344CB8AC3E}">
        <p14:creationId xmlns:p14="http://schemas.microsoft.com/office/powerpoint/2010/main" val="20312839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42" y="263258"/>
            <a:ext cx="2085975" cy="2619375"/>
          </a:xfrm>
          <a:prstGeom prst="rect">
            <a:avLst/>
          </a:prstGeom>
        </p:spPr>
      </p:pic>
      <p:sp>
        <p:nvSpPr>
          <p:cNvPr id="3" name="Rectangle 2"/>
          <p:cNvSpPr/>
          <p:nvPr/>
        </p:nvSpPr>
        <p:spPr>
          <a:xfrm>
            <a:off x="2721735" y="263258"/>
            <a:ext cx="9470265" cy="1523494"/>
          </a:xfrm>
          <a:prstGeom prst="rect">
            <a:avLst/>
          </a:prstGeom>
        </p:spPr>
        <p:txBody>
          <a:bodyPr wrap="square">
            <a:spAutoFit/>
          </a:bodyPr>
          <a:lstStyle/>
          <a:p>
            <a:r>
              <a:rPr lang="en-US" sz="1600" dirty="0">
                <a:solidFill>
                  <a:srgbClr val="0645AD"/>
                </a:solidFill>
                <a:latin typeface="Arial" panose="020B0604020202020204" pitchFamily="34" charset="0"/>
                <a:hlinkClick r:id="rId3" tooltip="Colonel (UK)"/>
              </a:rPr>
              <a:t>Colonel</a:t>
            </a:r>
            <a:r>
              <a:rPr lang="en-US" sz="1600" dirty="0">
                <a:solidFill>
                  <a:srgbClr val="202122"/>
                </a:solidFill>
                <a:latin typeface="Arial" panose="020B0604020202020204" pitchFamily="34" charset="0"/>
              </a:rPr>
              <a:t> </a:t>
            </a:r>
            <a:r>
              <a:rPr lang="en-US" sz="2400" b="1" dirty="0">
                <a:solidFill>
                  <a:srgbClr val="202122"/>
                </a:solidFill>
                <a:latin typeface="Arial" panose="020B0604020202020204" pitchFamily="34" charset="0"/>
              </a:rPr>
              <a:t>Thomas Edward Lawrence</a:t>
            </a:r>
            <a:r>
              <a:rPr lang="en-US" sz="1600" dirty="0">
                <a:solidFill>
                  <a:srgbClr val="202122"/>
                </a:solidFill>
                <a:latin typeface="Arial" panose="020B0604020202020204" pitchFamily="34" charset="0"/>
              </a:rPr>
              <a:t> </a:t>
            </a:r>
            <a:r>
              <a:rPr lang="en-US" sz="1600" dirty="0">
                <a:solidFill>
                  <a:srgbClr val="0645AD"/>
                </a:solidFill>
                <a:latin typeface="Arial" panose="020B0604020202020204" pitchFamily="34" charset="0"/>
                <a:hlinkClick r:id="rId4" tooltip="Companion of the Order of the Bath"/>
              </a:rPr>
              <a:t>CB</a:t>
            </a:r>
            <a:r>
              <a:rPr lang="en-US" sz="1600" dirty="0">
                <a:solidFill>
                  <a:srgbClr val="202122"/>
                </a:solidFill>
                <a:latin typeface="Arial" panose="020B0604020202020204" pitchFamily="34" charset="0"/>
              </a:rPr>
              <a:t> </a:t>
            </a:r>
            <a:r>
              <a:rPr lang="en-US" sz="1600" dirty="0">
                <a:solidFill>
                  <a:srgbClr val="0645AD"/>
                </a:solidFill>
                <a:latin typeface="Arial" panose="020B0604020202020204" pitchFamily="34" charset="0"/>
                <a:hlinkClick r:id="rId5" tooltip="Distinguished Service Order"/>
              </a:rPr>
              <a:t>DSO</a:t>
            </a:r>
            <a:r>
              <a:rPr lang="en-US" sz="1600" dirty="0">
                <a:solidFill>
                  <a:srgbClr val="202122"/>
                </a:solidFill>
                <a:latin typeface="Arial" panose="020B0604020202020204" pitchFamily="34" charset="0"/>
              </a:rPr>
              <a:t> (16 August 1888 – 19 May 1935) </a:t>
            </a:r>
            <a:r>
              <a:rPr lang="en-US" sz="1400" dirty="0">
                <a:solidFill>
                  <a:srgbClr val="202122"/>
                </a:solidFill>
                <a:latin typeface="Arial" panose="020B0604020202020204" pitchFamily="34" charset="0"/>
              </a:rPr>
              <a:t>was a British </a:t>
            </a:r>
            <a:r>
              <a:rPr lang="en-US" sz="500" dirty="0">
                <a:solidFill>
                  <a:srgbClr val="202122"/>
                </a:solidFill>
                <a:latin typeface="Arial" panose="020B0604020202020204" pitchFamily="34" charset="0"/>
              </a:rPr>
              <a:t>archaeologist, army officer, diplomat, and writer who became renowned for his role in the </a:t>
            </a:r>
            <a:r>
              <a:rPr lang="en-US" sz="500" dirty="0">
                <a:solidFill>
                  <a:srgbClr val="0645AD"/>
                </a:solidFill>
                <a:latin typeface="Arial" panose="020B0604020202020204" pitchFamily="34" charset="0"/>
                <a:hlinkClick r:id="rId6" tooltip="Arab Revolt"/>
              </a:rPr>
              <a:t>Arab Revolt</a:t>
            </a:r>
            <a:r>
              <a:rPr lang="en-US" sz="500" dirty="0">
                <a:solidFill>
                  <a:srgbClr val="202122"/>
                </a:solidFill>
                <a:latin typeface="Arial" panose="020B0604020202020204" pitchFamily="34" charset="0"/>
              </a:rPr>
              <a:t> (1916–1918) and the </a:t>
            </a:r>
            <a:r>
              <a:rPr lang="en-US" sz="500" dirty="0">
                <a:solidFill>
                  <a:srgbClr val="0645AD"/>
                </a:solidFill>
                <a:latin typeface="Arial" panose="020B0604020202020204" pitchFamily="34" charset="0"/>
                <a:hlinkClick r:id="rId7" tooltip="Sinai and Palestine Campaign"/>
              </a:rPr>
              <a:t>Sinai and Palestine Campaign</a:t>
            </a:r>
            <a:r>
              <a:rPr lang="en-US" sz="500" dirty="0">
                <a:solidFill>
                  <a:srgbClr val="202122"/>
                </a:solidFill>
                <a:latin typeface="Arial" panose="020B0604020202020204" pitchFamily="34" charset="0"/>
              </a:rPr>
              <a:t> (1915–1918) against the </a:t>
            </a:r>
            <a:r>
              <a:rPr lang="en-US" sz="500" dirty="0">
                <a:solidFill>
                  <a:srgbClr val="0645AD"/>
                </a:solidFill>
                <a:latin typeface="Arial" panose="020B0604020202020204" pitchFamily="34" charset="0"/>
                <a:hlinkClick r:id="rId8" tooltip="Ottoman Empire"/>
              </a:rPr>
              <a:t>Ottoman Empire</a:t>
            </a:r>
            <a:r>
              <a:rPr lang="en-US" sz="500" dirty="0">
                <a:solidFill>
                  <a:srgbClr val="202122"/>
                </a:solidFill>
                <a:latin typeface="Arial" panose="020B0604020202020204" pitchFamily="34" charset="0"/>
              </a:rPr>
              <a:t> during the </a:t>
            </a:r>
            <a:r>
              <a:rPr lang="en-US" sz="500" dirty="0">
                <a:solidFill>
                  <a:srgbClr val="0645AD"/>
                </a:solidFill>
                <a:latin typeface="Arial" panose="020B0604020202020204" pitchFamily="34" charset="0"/>
                <a:hlinkClick r:id="rId9" tooltip="First World War"/>
              </a:rPr>
              <a:t>First World War</a:t>
            </a:r>
            <a:r>
              <a:rPr lang="en-US" sz="500" dirty="0">
                <a:solidFill>
                  <a:srgbClr val="202122"/>
                </a:solidFill>
                <a:latin typeface="Arial" panose="020B0604020202020204" pitchFamily="34" charset="0"/>
              </a:rPr>
              <a:t>. The breadth and variety of his activities and associations, and his ability to describe them vividly in writing, earned him international fame as </a:t>
            </a:r>
            <a:r>
              <a:rPr lang="en-US" sz="500" b="1" dirty="0">
                <a:solidFill>
                  <a:srgbClr val="202122"/>
                </a:solidFill>
                <a:latin typeface="Arial" panose="020B0604020202020204" pitchFamily="34" charset="0"/>
              </a:rPr>
              <a:t>Lawrence of Arabia</a:t>
            </a:r>
            <a:r>
              <a:rPr lang="en-US" sz="500" dirty="0">
                <a:solidFill>
                  <a:srgbClr val="202122"/>
                </a:solidFill>
                <a:latin typeface="Arial" panose="020B0604020202020204" pitchFamily="34" charset="0"/>
              </a:rPr>
              <a:t>, a title used for </a:t>
            </a:r>
            <a:r>
              <a:rPr lang="en-US" sz="500" dirty="0">
                <a:solidFill>
                  <a:srgbClr val="0645AD"/>
                </a:solidFill>
                <a:latin typeface="Arial" panose="020B0604020202020204" pitchFamily="34" charset="0"/>
                <a:hlinkClick r:id="rId10" tooltip="Lawrence of Arabia (film)"/>
              </a:rPr>
              <a:t>the 1962 film</a:t>
            </a:r>
            <a:r>
              <a:rPr lang="en-US" sz="500" dirty="0">
                <a:solidFill>
                  <a:srgbClr val="202122"/>
                </a:solidFill>
                <a:latin typeface="Arial" panose="020B0604020202020204" pitchFamily="34" charset="0"/>
              </a:rPr>
              <a:t> based on his wartime activities.</a:t>
            </a:r>
          </a:p>
          <a:p>
            <a:r>
              <a:rPr lang="en-US" sz="500" dirty="0">
                <a:solidFill>
                  <a:srgbClr val="202122"/>
                </a:solidFill>
                <a:latin typeface="Arial" panose="020B0604020202020204" pitchFamily="34" charset="0"/>
              </a:rPr>
              <a:t>He was born </a:t>
            </a:r>
            <a:r>
              <a:rPr lang="en-US" sz="500" dirty="0">
                <a:solidFill>
                  <a:srgbClr val="0645AD"/>
                </a:solidFill>
                <a:latin typeface="Arial" panose="020B0604020202020204" pitchFamily="34" charset="0"/>
                <a:hlinkClick r:id="rId11" tooltip="Legitimacy (family law)"/>
              </a:rPr>
              <a:t>out of wedlock</a:t>
            </a:r>
            <a:r>
              <a:rPr lang="en-US" sz="500" dirty="0">
                <a:solidFill>
                  <a:srgbClr val="202122"/>
                </a:solidFill>
                <a:latin typeface="Arial" panose="020B0604020202020204" pitchFamily="34" charset="0"/>
              </a:rPr>
              <a:t> in August 1888 to Sarah </a:t>
            </a:r>
            <a:r>
              <a:rPr lang="en-US" sz="500" dirty="0" err="1">
                <a:solidFill>
                  <a:srgbClr val="202122"/>
                </a:solidFill>
                <a:latin typeface="Arial" panose="020B0604020202020204" pitchFamily="34" charset="0"/>
              </a:rPr>
              <a:t>Junner</a:t>
            </a:r>
            <a:r>
              <a:rPr lang="en-US" sz="500" dirty="0">
                <a:solidFill>
                  <a:srgbClr val="202122"/>
                </a:solidFill>
                <a:latin typeface="Arial" panose="020B0604020202020204" pitchFamily="34" charset="0"/>
              </a:rPr>
              <a:t> (1861-1959), a governess, and </a:t>
            </a:r>
            <a:r>
              <a:rPr lang="en-US" sz="500" dirty="0">
                <a:solidFill>
                  <a:srgbClr val="0645AD"/>
                </a:solidFill>
                <a:latin typeface="Arial" panose="020B0604020202020204" pitchFamily="34" charset="0"/>
                <a:hlinkClick r:id="rId12" tooltip="Sir Thomas Chapman, 7th Baronet"/>
              </a:rPr>
              <a:t>Sir Thomas Chapman, 7th Baronet</a:t>
            </a:r>
            <a:r>
              <a:rPr lang="en-US" sz="500" dirty="0">
                <a:solidFill>
                  <a:srgbClr val="202122"/>
                </a:solidFill>
                <a:latin typeface="Arial" panose="020B0604020202020204" pitchFamily="34" charset="0"/>
              </a:rPr>
              <a:t> (1846-1919), an </a:t>
            </a:r>
            <a:r>
              <a:rPr lang="en-US" sz="500" dirty="0">
                <a:solidFill>
                  <a:srgbClr val="0645AD"/>
                </a:solidFill>
                <a:latin typeface="Arial" panose="020B0604020202020204" pitchFamily="34" charset="0"/>
                <a:hlinkClick r:id="rId13" tooltip="Anglo-Irish"/>
              </a:rPr>
              <a:t>Anglo-Irish</a:t>
            </a:r>
            <a:r>
              <a:rPr lang="en-US" sz="500" dirty="0">
                <a:solidFill>
                  <a:srgbClr val="202122"/>
                </a:solidFill>
                <a:latin typeface="Arial" panose="020B0604020202020204" pitchFamily="34" charset="0"/>
              </a:rPr>
              <a:t> nobleman. Chapman left his wife and family in Ireland to cohabit with </a:t>
            </a:r>
            <a:r>
              <a:rPr lang="en-US" sz="500" dirty="0" err="1">
                <a:solidFill>
                  <a:srgbClr val="202122"/>
                </a:solidFill>
                <a:latin typeface="Arial" panose="020B0604020202020204" pitchFamily="34" charset="0"/>
              </a:rPr>
              <a:t>Junner</a:t>
            </a:r>
            <a:r>
              <a:rPr lang="en-US" sz="500" dirty="0">
                <a:solidFill>
                  <a:srgbClr val="202122"/>
                </a:solidFill>
                <a:latin typeface="Arial" panose="020B0604020202020204" pitchFamily="34" charset="0"/>
              </a:rPr>
              <a:t>. Chapman and </a:t>
            </a:r>
            <a:r>
              <a:rPr lang="en-US" sz="500" dirty="0" err="1">
                <a:solidFill>
                  <a:srgbClr val="202122"/>
                </a:solidFill>
                <a:latin typeface="Arial" panose="020B0604020202020204" pitchFamily="34" charset="0"/>
              </a:rPr>
              <a:t>Junner</a:t>
            </a:r>
            <a:r>
              <a:rPr lang="en-US" sz="500" dirty="0">
                <a:solidFill>
                  <a:srgbClr val="202122"/>
                </a:solidFill>
                <a:latin typeface="Arial" panose="020B0604020202020204" pitchFamily="34" charset="0"/>
              </a:rPr>
              <a:t> called themselves </a:t>
            </a:r>
            <a:r>
              <a:rPr lang="en-US" sz="500" dirty="0" err="1">
                <a:solidFill>
                  <a:srgbClr val="202122"/>
                </a:solidFill>
                <a:latin typeface="Arial" panose="020B0604020202020204" pitchFamily="34" charset="0"/>
              </a:rPr>
              <a:t>Mr</a:t>
            </a:r>
            <a:r>
              <a:rPr lang="en-US" sz="500" dirty="0">
                <a:solidFill>
                  <a:srgbClr val="202122"/>
                </a:solidFill>
                <a:latin typeface="Arial" panose="020B0604020202020204" pitchFamily="34" charset="0"/>
              </a:rPr>
              <a:t> and </a:t>
            </a:r>
            <a:r>
              <a:rPr lang="en-US" sz="500" dirty="0" err="1">
                <a:solidFill>
                  <a:srgbClr val="202122"/>
                </a:solidFill>
                <a:latin typeface="Arial" panose="020B0604020202020204" pitchFamily="34" charset="0"/>
              </a:rPr>
              <a:t>Mrs</a:t>
            </a:r>
            <a:r>
              <a:rPr lang="en-US" sz="500" dirty="0">
                <a:solidFill>
                  <a:srgbClr val="202122"/>
                </a:solidFill>
                <a:latin typeface="Arial" panose="020B0604020202020204" pitchFamily="34" charset="0"/>
              </a:rPr>
              <a:t> Lawrence, using the surname of Sarah's likely father; her mother had been employed as a servant for a Lawrence family when she became pregnant with Sarah.</a:t>
            </a:r>
            <a:r>
              <a:rPr lang="en-US" sz="500" baseline="30000" dirty="0">
                <a:solidFill>
                  <a:srgbClr val="0645AD"/>
                </a:solidFill>
                <a:latin typeface="Arial" panose="020B0604020202020204" pitchFamily="34" charset="0"/>
                <a:hlinkClick r:id="rId14"/>
              </a:rPr>
              <a:t>[5]</a:t>
            </a:r>
            <a:r>
              <a:rPr lang="en-US" sz="500" dirty="0">
                <a:solidFill>
                  <a:srgbClr val="202122"/>
                </a:solidFill>
                <a:latin typeface="Arial" panose="020B0604020202020204" pitchFamily="34" charset="0"/>
              </a:rPr>
              <a:t> In 1896 the </a:t>
            </a:r>
            <a:r>
              <a:rPr lang="en-US" sz="500" dirty="0" err="1">
                <a:solidFill>
                  <a:srgbClr val="202122"/>
                </a:solidFill>
                <a:latin typeface="Arial" panose="020B0604020202020204" pitchFamily="34" charset="0"/>
              </a:rPr>
              <a:t>Lawrences</a:t>
            </a:r>
            <a:r>
              <a:rPr lang="en-US" sz="500" dirty="0">
                <a:solidFill>
                  <a:srgbClr val="202122"/>
                </a:solidFill>
                <a:latin typeface="Arial" panose="020B0604020202020204" pitchFamily="34" charset="0"/>
              </a:rPr>
              <a:t> moved to </a:t>
            </a:r>
            <a:r>
              <a:rPr lang="en-US" sz="500" dirty="0">
                <a:solidFill>
                  <a:srgbClr val="0645AD"/>
                </a:solidFill>
                <a:latin typeface="Arial" panose="020B0604020202020204" pitchFamily="34" charset="0"/>
                <a:hlinkClick r:id="rId15" tooltip="Oxford"/>
              </a:rPr>
              <a:t>Oxford</a:t>
            </a:r>
            <a:r>
              <a:rPr lang="en-US" sz="500" dirty="0">
                <a:solidFill>
                  <a:srgbClr val="202122"/>
                </a:solidFill>
                <a:latin typeface="Arial" panose="020B0604020202020204" pitchFamily="34" charset="0"/>
              </a:rPr>
              <a:t>, where Thomas attended the </a:t>
            </a:r>
            <a:r>
              <a:rPr lang="en-US" sz="500" dirty="0">
                <a:solidFill>
                  <a:srgbClr val="0645AD"/>
                </a:solidFill>
                <a:latin typeface="Arial" panose="020B0604020202020204" pitchFamily="34" charset="0"/>
                <a:hlinkClick r:id="rId16" tooltip="City of Oxford High School for Boys"/>
              </a:rPr>
              <a:t>High School</a:t>
            </a:r>
            <a:r>
              <a:rPr lang="en-US" sz="500" dirty="0">
                <a:solidFill>
                  <a:srgbClr val="202122"/>
                </a:solidFill>
                <a:latin typeface="Arial" panose="020B0604020202020204" pitchFamily="34" charset="0"/>
              </a:rPr>
              <a:t> and then studied history at </a:t>
            </a:r>
            <a:r>
              <a:rPr lang="en-US" sz="500" dirty="0">
                <a:solidFill>
                  <a:srgbClr val="0645AD"/>
                </a:solidFill>
                <a:latin typeface="Arial" panose="020B0604020202020204" pitchFamily="34" charset="0"/>
                <a:hlinkClick r:id="rId17" tooltip="Jesus College, Oxford"/>
              </a:rPr>
              <a:t>Jesus College, Oxford</a:t>
            </a:r>
            <a:r>
              <a:rPr lang="en-US" sz="500" dirty="0">
                <a:solidFill>
                  <a:srgbClr val="202122"/>
                </a:solidFill>
                <a:latin typeface="Arial" panose="020B0604020202020204" pitchFamily="34" charset="0"/>
              </a:rPr>
              <a:t> from 1907 to 1910. Between 1910 and 1914 he worked as an archaeologist for the </a:t>
            </a:r>
            <a:r>
              <a:rPr lang="en-US" sz="500" dirty="0">
                <a:solidFill>
                  <a:srgbClr val="0645AD"/>
                </a:solidFill>
                <a:latin typeface="Arial" panose="020B0604020202020204" pitchFamily="34" charset="0"/>
                <a:hlinkClick r:id="rId18" tooltip="British Museum"/>
              </a:rPr>
              <a:t>British Museum</a:t>
            </a:r>
            <a:r>
              <a:rPr lang="en-US" sz="500" dirty="0">
                <a:solidFill>
                  <a:srgbClr val="202122"/>
                </a:solidFill>
                <a:latin typeface="Arial" panose="020B0604020202020204" pitchFamily="34" charset="0"/>
              </a:rPr>
              <a:t>, chiefly at </a:t>
            </a:r>
            <a:r>
              <a:rPr lang="en-US" sz="500" dirty="0">
                <a:solidFill>
                  <a:srgbClr val="0645AD"/>
                </a:solidFill>
                <a:latin typeface="Arial" panose="020B0604020202020204" pitchFamily="34" charset="0"/>
                <a:hlinkClick r:id="rId19" tooltip="Carchemish"/>
              </a:rPr>
              <a:t>Carchemish</a:t>
            </a:r>
            <a:r>
              <a:rPr lang="en-US" sz="500" dirty="0">
                <a:solidFill>
                  <a:srgbClr val="202122"/>
                </a:solidFill>
                <a:latin typeface="Arial" panose="020B0604020202020204" pitchFamily="34" charset="0"/>
              </a:rPr>
              <a:t> in </a:t>
            </a:r>
            <a:r>
              <a:rPr lang="en-US" sz="500" dirty="0">
                <a:solidFill>
                  <a:srgbClr val="0645AD"/>
                </a:solidFill>
                <a:latin typeface="Arial" panose="020B0604020202020204" pitchFamily="34" charset="0"/>
                <a:hlinkClick r:id="rId20" tooltip="Ottoman Syria"/>
              </a:rPr>
              <a:t>Ottoman Syria</a:t>
            </a:r>
            <a:r>
              <a:rPr lang="en-US" sz="500" dirty="0">
                <a:solidFill>
                  <a:srgbClr val="202122"/>
                </a:solidFill>
                <a:latin typeface="Arial" panose="020B0604020202020204" pitchFamily="34" charset="0"/>
              </a:rPr>
              <a:t>.</a:t>
            </a:r>
          </a:p>
          <a:p>
            <a:r>
              <a:rPr lang="en-US" sz="500" dirty="0">
                <a:solidFill>
                  <a:srgbClr val="202122"/>
                </a:solidFill>
                <a:latin typeface="Arial" panose="020B0604020202020204" pitchFamily="34" charset="0"/>
              </a:rPr>
              <a:t>Soon after the outbreak of war in 1914 he volunteered for the </a:t>
            </a:r>
            <a:r>
              <a:rPr lang="en-US" sz="500" dirty="0">
                <a:solidFill>
                  <a:srgbClr val="0645AD"/>
                </a:solidFill>
                <a:latin typeface="Arial" panose="020B0604020202020204" pitchFamily="34" charset="0"/>
                <a:hlinkClick r:id="rId21" tooltip="British Army during World War I"/>
              </a:rPr>
              <a:t>British Army</a:t>
            </a:r>
            <a:r>
              <a:rPr lang="en-US" sz="500" dirty="0">
                <a:solidFill>
                  <a:srgbClr val="202122"/>
                </a:solidFill>
                <a:latin typeface="Arial" panose="020B0604020202020204" pitchFamily="34" charset="0"/>
              </a:rPr>
              <a:t> and was stationed at the </a:t>
            </a:r>
            <a:r>
              <a:rPr lang="en-US" sz="500" dirty="0">
                <a:solidFill>
                  <a:srgbClr val="0645AD"/>
                </a:solidFill>
                <a:latin typeface="Arial" panose="020B0604020202020204" pitchFamily="34" charset="0"/>
                <a:hlinkClick r:id="rId22" tooltip="Arab Bureau"/>
              </a:rPr>
              <a:t>Arab Bureau</a:t>
            </a:r>
            <a:r>
              <a:rPr lang="en-US" sz="500" dirty="0">
                <a:solidFill>
                  <a:srgbClr val="202122"/>
                </a:solidFill>
                <a:latin typeface="Arial" panose="020B0604020202020204" pitchFamily="34" charset="0"/>
              </a:rPr>
              <a:t> (established in 1916) intelligence unit in Egypt. In 1916 he travelled to Mesopotamia and to Arabia on intelligence missions and quickly became involved with the Arab Revolt as a liaison to the Arab forces, along with other British officers, supporting the Arab </a:t>
            </a:r>
            <a:r>
              <a:rPr lang="en-US" sz="500" dirty="0">
                <a:solidFill>
                  <a:srgbClr val="0645AD"/>
                </a:solidFill>
                <a:latin typeface="Arial" panose="020B0604020202020204" pitchFamily="34" charset="0"/>
                <a:hlinkClick r:id="rId23" tooltip="Kingdom of Hejaz"/>
              </a:rPr>
              <a:t>Kingdom of Hejaz</a:t>
            </a:r>
            <a:r>
              <a:rPr lang="en-US" sz="500" dirty="0">
                <a:solidFill>
                  <a:srgbClr val="202122"/>
                </a:solidFill>
                <a:latin typeface="Arial" panose="020B0604020202020204" pitchFamily="34" charset="0"/>
              </a:rPr>
              <a:t>'s independence war against its former overlord, the </a:t>
            </a:r>
            <a:r>
              <a:rPr lang="en-US" sz="500" dirty="0">
                <a:solidFill>
                  <a:srgbClr val="0645AD"/>
                </a:solidFill>
                <a:latin typeface="Arial" panose="020B0604020202020204" pitchFamily="34" charset="0"/>
                <a:hlinkClick r:id="rId8" tooltip="Ottoman Empire"/>
              </a:rPr>
              <a:t>Ottoman Empire</a:t>
            </a:r>
            <a:r>
              <a:rPr lang="en-US" sz="500" dirty="0">
                <a:solidFill>
                  <a:srgbClr val="202122"/>
                </a:solidFill>
                <a:latin typeface="Arial" panose="020B0604020202020204" pitchFamily="34" charset="0"/>
              </a:rPr>
              <a:t>. He worked closely with </a:t>
            </a:r>
            <a:r>
              <a:rPr lang="en-US" sz="500" dirty="0">
                <a:solidFill>
                  <a:srgbClr val="0645AD"/>
                </a:solidFill>
                <a:latin typeface="Arial" panose="020B0604020202020204" pitchFamily="34" charset="0"/>
                <a:hlinkClick r:id="rId24" tooltip="Faisal I of Iraq"/>
              </a:rPr>
              <a:t>Emir Faisal</a:t>
            </a:r>
            <a:r>
              <a:rPr lang="en-US" sz="500" dirty="0">
                <a:solidFill>
                  <a:srgbClr val="202122"/>
                </a:solidFill>
                <a:latin typeface="Arial" panose="020B0604020202020204" pitchFamily="34" charset="0"/>
              </a:rPr>
              <a:t>, a leader of the revolt, and he participated, sometimes as leader, in military actions against the </a:t>
            </a:r>
            <a:r>
              <a:rPr lang="en-US" sz="500" dirty="0">
                <a:solidFill>
                  <a:srgbClr val="0645AD"/>
                </a:solidFill>
                <a:latin typeface="Arial" panose="020B0604020202020204" pitchFamily="34" charset="0"/>
                <a:hlinkClick r:id="rId25" tooltip="Ottoman Armed Forces"/>
              </a:rPr>
              <a:t>Ottoman armed forces</a:t>
            </a:r>
            <a:r>
              <a:rPr lang="en-US" sz="500" dirty="0">
                <a:solidFill>
                  <a:srgbClr val="202122"/>
                </a:solidFill>
                <a:latin typeface="Arial" panose="020B0604020202020204" pitchFamily="34" charset="0"/>
              </a:rPr>
              <a:t>, culminating in the capture of </a:t>
            </a:r>
            <a:r>
              <a:rPr lang="en-US" sz="500" dirty="0">
                <a:solidFill>
                  <a:srgbClr val="0645AD"/>
                </a:solidFill>
                <a:latin typeface="Arial" panose="020B0604020202020204" pitchFamily="34" charset="0"/>
                <a:hlinkClick r:id="rId26" tooltip="Damascus"/>
              </a:rPr>
              <a:t>Damascus</a:t>
            </a:r>
            <a:r>
              <a:rPr lang="en-US" sz="500" dirty="0">
                <a:solidFill>
                  <a:srgbClr val="202122"/>
                </a:solidFill>
                <a:latin typeface="Arial" panose="020B0604020202020204" pitchFamily="34" charset="0"/>
              </a:rPr>
              <a:t> in October 1918.</a:t>
            </a:r>
          </a:p>
          <a:p>
            <a:r>
              <a:rPr lang="en-US" sz="500" dirty="0">
                <a:solidFill>
                  <a:srgbClr val="202122"/>
                </a:solidFill>
                <a:latin typeface="Arial" panose="020B0604020202020204" pitchFamily="34" charset="0"/>
              </a:rPr>
              <a:t>After the First World War, Lawrence joined the British </a:t>
            </a:r>
            <a:r>
              <a:rPr lang="en-US" sz="500" dirty="0">
                <a:solidFill>
                  <a:srgbClr val="0645AD"/>
                </a:solidFill>
                <a:latin typeface="Arial" panose="020B0604020202020204" pitchFamily="34" charset="0"/>
                <a:hlinkClick r:id="rId27" tooltip="Foreign and Commonwealth Office"/>
              </a:rPr>
              <a:t>Foreign Office</a:t>
            </a:r>
            <a:r>
              <a:rPr lang="en-US" sz="500" dirty="0">
                <a:solidFill>
                  <a:srgbClr val="202122"/>
                </a:solidFill>
                <a:latin typeface="Arial" panose="020B0604020202020204" pitchFamily="34" charset="0"/>
              </a:rPr>
              <a:t>, working with the British government and with Faisal. In 1922 he retreated from public life and spent the years until 1935 serving as an enlisted man, mostly in the </a:t>
            </a:r>
            <a:r>
              <a:rPr lang="en-US" sz="500" dirty="0">
                <a:solidFill>
                  <a:srgbClr val="0645AD"/>
                </a:solidFill>
                <a:latin typeface="Arial" panose="020B0604020202020204" pitchFamily="34" charset="0"/>
                <a:hlinkClick r:id="rId28" tooltip="Royal Air Force"/>
              </a:rPr>
              <a:t>Royal Air Force</a:t>
            </a:r>
            <a:r>
              <a:rPr lang="en-US" sz="500" dirty="0">
                <a:solidFill>
                  <a:srgbClr val="202122"/>
                </a:solidFill>
                <a:latin typeface="Arial" panose="020B0604020202020204" pitchFamily="34" charset="0"/>
              </a:rPr>
              <a:t> (RAF), with a brief period in the Army. During this time he published (1926) his best-known work </a:t>
            </a:r>
            <a:r>
              <a:rPr lang="en-US" sz="500" i="1" dirty="0">
                <a:solidFill>
                  <a:srgbClr val="0645AD"/>
                </a:solidFill>
                <a:latin typeface="Arial" panose="020B0604020202020204" pitchFamily="34" charset="0"/>
                <a:hlinkClick r:id="rId29" tooltip="Seven Pillars of Wisdom"/>
              </a:rPr>
              <a:t>Seven Pillars of Wisdom</a:t>
            </a:r>
            <a:r>
              <a:rPr lang="en-US" sz="500" dirty="0">
                <a:solidFill>
                  <a:srgbClr val="202122"/>
                </a:solidFill>
                <a:latin typeface="Arial" panose="020B0604020202020204" pitchFamily="34" charset="0"/>
              </a:rPr>
              <a:t>, an autobiographical account of his participation in the </a:t>
            </a:r>
            <a:r>
              <a:rPr lang="en-US" sz="500" dirty="0">
                <a:solidFill>
                  <a:srgbClr val="0645AD"/>
                </a:solidFill>
                <a:latin typeface="Arial" panose="020B0604020202020204" pitchFamily="34" charset="0"/>
                <a:hlinkClick r:id="rId6" tooltip="Arab Revolt"/>
              </a:rPr>
              <a:t>Arab Revolt</a:t>
            </a:r>
            <a:r>
              <a:rPr lang="en-US" sz="500" dirty="0">
                <a:solidFill>
                  <a:srgbClr val="202122"/>
                </a:solidFill>
                <a:latin typeface="Arial" panose="020B0604020202020204" pitchFamily="34" charset="0"/>
              </a:rPr>
              <a:t>. He also translated books into English and wrote </a:t>
            </a:r>
            <a:r>
              <a:rPr lang="en-US" sz="500" i="1" dirty="0">
                <a:solidFill>
                  <a:srgbClr val="0645AD"/>
                </a:solidFill>
                <a:latin typeface="Arial" panose="020B0604020202020204" pitchFamily="34" charset="0"/>
                <a:hlinkClick r:id="rId30" tooltip="The Mint (book)"/>
              </a:rPr>
              <a:t>The Mint</a:t>
            </a:r>
            <a:r>
              <a:rPr lang="en-US" sz="500" dirty="0">
                <a:solidFill>
                  <a:srgbClr val="202122"/>
                </a:solidFill>
                <a:latin typeface="Arial" panose="020B0604020202020204" pitchFamily="34" charset="0"/>
              </a:rPr>
              <a:t>, which detailed his time in the </a:t>
            </a:r>
            <a:r>
              <a:rPr lang="en-US" sz="500" dirty="0">
                <a:solidFill>
                  <a:srgbClr val="0645AD"/>
                </a:solidFill>
                <a:latin typeface="Arial" panose="020B0604020202020204" pitchFamily="34" charset="0"/>
                <a:hlinkClick r:id="rId28" tooltip="Royal Air Force"/>
              </a:rPr>
              <a:t>Royal Air Force</a:t>
            </a:r>
            <a:r>
              <a:rPr lang="en-US" sz="500" dirty="0">
                <a:solidFill>
                  <a:srgbClr val="202122"/>
                </a:solidFill>
                <a:latin typeface="Arial" panose="020B0604020202020204" pitchFamily="34" charset="0"/>
              </a:rPr>
              <a:t> working as an ordinary </a:t>
            </a:r>
            <a:r>
              <a:rPr lang="en-US" sz="500" dirty="0">
                <a:solidFill>
                  <a:srgbClr val="0645AD"/>
                </a:solidFill>
                <a:latin typeface="Arial" panose="020B0604020202020204" pitchFamily="34" charset="0"/>
                <a:hlinkClick r:id="rId31" tooltip="Aircraftman"/>
              </a:rPr>
              <a:t>aircraftman</a:t>
            </a:r>
            <a:r>
              <a:rPr lang="en-US" sz="500" dirty="0">
                <a:solidFill>
                  <a:srgbClr val="202122"/>
                </a:solidFill>
                <a:latin typeface="Arial" panose="020B0604020202020204" pitchFamily="34" charset="0"/>
              </a:rPr>
              <a:t>. He corresponded extensively and was friendly with well-known artists, writers, and politicians. For the RAF, he participated in the development of rescue motorboats.</a:t>
            </a:r>
          </a:p>
          <a:p>
            <a:r>
              <a:rPr lang="en-US" sz="500" dirty="0">
                <a:solidFill>
                  <a:srgbClr val="202122"/>
                </a:solidFill>
                <a:latin typeface="Arial" panose="020B0604020202020204" pitchFamily="34" charset="0"/>
              </a:rPr>
              <a:t>Lawrence's public image resulted in part from the </a:t>
            </a:r>
            <a:r>
              <a:rPr lang="en-US" sz="500" dirty="0" err="1">
                <a:solidFill>
                  <a:srgbClr val="202122"/>
                </a:solidFill>
                <a:latin typeface="Arial" panose="020B0604020202020204" pitchFamily="34" charset="0"/>
              </a:rPr>
              <a:t>sensationalised</a:t>
            </a:r>
            <a:r>
              <a:rPr lang="en-US" sz="500" dirty="0">
                <a:solidFill>
                  <a:srgbClr val="202122"/>
                </a:solidFill>
                <a:latin typeface="Arial" panose="020B0604020202020204" pitchFamily="34" charset="0"/>
              </a:rPr>
              <a:t> reporting of the Arab revolt by American journalist </a:t>
            </a:r>
            <a:r>
              <a:rPr lang="en-US" sz="500" dirty="0">
                <a:solidFill>
                  <a:srgbClr val="0645AD"/>
                </a:solidFill>
                <a:latin typeface="Arial" panose="020B0604020202020204" pitchFamily="34" charset="0"/>
                <a:hlinkClick r:id="rId32" tooltip="Lowell Thomas"/>
              </a:rPr>
              <a:t>Lowell Thomas</a:t>
            </a:r>
            <a:r>
              <a:rPr lang="en-US" sz="500" dirty="0">
                <a:solidFill>
                  <a:srgbClr val="202122"/>
                </a:solidFill>
                <a:latin typeface="Arial" panose="020B0604020202020204" pitchFamily="34" charset="0"/>
              </a:rPr>
              <a:t>, as well as from </a:t>
            </a:r>
            <a:r>
              <a:rPr lang="en-US" sz="500" i="1" dirty="0">
                <a:solidFill>
                  <a:srgbClr val="202122"/>
                </a:solidFill>
                <a:latin typeface="Arial" panose="020B0604020202020204" pitchFamily="34" charset="0"/>
              </a:rPr>
              <a:t>Seven Pillars of Wisdom</a:t>
            </a:r>
            <a:r>
              <a:rPr lang="en-US" sz="500" dirty="0">
                <a:solidFill>
                  <a:srgbClr val="202122"/>
                </a:solidFill>
                <a:latin typeface="Arial" panose="020B0604020202020204" pitchFamily="34" charset="0"/>
              </a:rPr>
              <a:t>. In 1935, Lawrence was fatally injured in a motorcycle accident in </a:t>
            </a:r>
            <a:r>
              <a:rPr lang="en-US" sz="500" dirty="0">
                <a:solidFill>
                  <a:srgbClr val="0645AD"/>
                </a:solidFill>
                <a:latin typeface="Arial" panose="020B0604020202020204" pitchFamily="34" charset="0"/>
                <a:hlinkClick r:id="rId33" tooltip="Dorset"/>
              </a:rPr>
              <a:t>Dorset</a:t>
            </a:r>
            <a:r>
              <a:rPr lang="en-US" sz="500" dirty="0">
                <a:solidFill>
                  <a:srgbClr val="202122"/>
                </a:solidFill>
                <a:latin typeface="Arial" panose="020B0604020202020204" pitchFamily="34" charset="0"/>
              </a:rPr>
              <a:t>.</a:t>
            </a:r>
            <a:endParaRPr lang="en-US" sz="500" b="0" i="0" dirty="0">
              <a:solidFill>
                <a:srgbClr val="202122"/>
              </a:solidFill>
              <a:effectLst/>
              <a:latin typeface="Arial" panose="020B0604020202020204" pitchFamily="34" charset="0"/>
            </a:endParaRPr>
          </a:p>
        </p:txBody>
      </p:sp>
      <p:sp>
        <p:nvSpPr>
          <p:cNvPr id="4" name="TextBox 3"/>
          <p:cNvSpPr txBox="1"/>
          <p:nvPr/>
        </p:nvSpPr>
        <p:spPr>
          <a:xfrm>
            <a:off x="361951" y="3409950"/>
            <a:ext cx="10191750" cy="1477328"/>
          </a:xfrm>
          <a:prstGeom prst="rect">
            <a:avLst/>
          </a:prstGeom>
          <a:noFill/>
        </p:spPr>
        <p:txBody>
          <a:bodyPr wrap="square" rtlCol="0">
            <a:spAutoFit/>
          </a:bodyPr>
          <a:lstStyle/>
          <a:p>
            <a:r>
              <a:rPr lang="bn-IN" dirty="0"/>
              <a:t>(গোয়েন্দা, প্রোবাকেটর) ব্রিটিশ সরকার তাকে প্রতি মাসে তৎকালীন ২০,০০,০০০ পাউন্ড দিত প্রতি মাসে যাতে এই টাকা সে আরব দেরকে তার স্বজাতি মুসলিম অটোম্যান দের বিরুদ্ধে বিদ্রোহ করে।  </a:t>
            </a:r>
          </a:p>
          <a:p>
            <a:endParaRPr lang="bn-IN" dirty="0"/>
          </a:p>
          <a:p>
            <a:r>
              <a:rPr lang="bn-IN" dirty="0"/>
              <a:t>উপহার-বড়দিন ২৫ ডিসেম্বর </a:t>
            </a:r>
          </a:p>
          <a:p>
            <a:r>
              <a:rPr lang="bn-IN" dirty="0"/>
              <a:t>দখল করে-১১ ডিসেম্বর, ২০১৭ </a:t>
            </a:r>
            <a:endParaRPr lang="en-US" dirty="0"/>
          </a:p>
        </p:txBody>
      </p:sp>
    </p:spTree>
    <p:extLst>
      <p:ext uri="{BB962C8B-B14F-4D97-AF65-F5344CB8AC3E}">
        <p14:creationId xmlns:p14="http://schemas.microsoft.com/office/powerpoint/2010/main" val="408626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512" y="2505075"/>
            <a:ext cx="2466975" cy="184785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348" y="0"/>
            <a:ext cx="4758713"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0651" y="1495559"/>
            <a:ext cx="4572000" cy="3429000"/>
          </a:xfrm>
          <a:prstGeom prst="rect">
            <a:avLst/>
          </a:prstGeom>
        </p:spPr>
      </p:pic>
      <p:sp>
        <p:nvSpPr>
          <p:cNvPr id="5" name="TextBox 4"/>
          <p:cNvSpPr txBox="1"/>
          <p:nvPr/>
        </p:nvSpPr>
        <p:spPr>
          <a:xfrm>
            <a:off x="6310648" y="515155"/>
            <a:ext cx="2665927" cy="369332"/>
          </a:xfrm>
          <a:prstGeom prst="rect">
            <a:avLst/>
          </a:prstGeom>
          <a:noFill/>
        </p:spPr>
        <p:txBody>
          <a:bodyPr wrap="square" rtlCol="0">
            <a:spAutoFit/>
          </a:bodyPr>
          <a:lstStyle/>
          <a:p>
            <a:r>
              <a:rPr lang="bn-IN" dirty="0"/>
              <a:t>রোমান্টিসাইজ করা</a:t>
            </a:r>
            <a:endParaRPr lang="en-US" dirty="0"/>
          </a:p>
        </p:txBody>
      </p:sp>
    </p:spTree>
    <p:extLst>
      <p:ext uri="{BB962C8B-B14F-4D97-AF65-F5344CB8AC3E}">
        <p14:creationId xmlns:p14="http://schemas.microsoft.com/office/powerpoint/2010/main" val="3183479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1369" y="193182"/>
            <a:ext cx="10109916" cy="646331"/>
          </a:xfrm>
          <a:prstGeom prst="rect">
            <a:avLst/>
          </a:prstGeom>
          <a:noFill/>
        </p:spPr>
        <p:txBody>
          <a:bodyPr wrap="square" rtlCol="0">
            <a:spAutoFit/>
          </a:bodyPr>
          <a:lstStyle/>
          <a:p>
            <a:r>
              <a:rPr lang="en-US" dirty="0"/>
              <a:t>British provide- 200000</a:t>
            </a:r>
            <a:r>
              <a:rPr lang="bn-IN" dirty="0"/>
              <a:t>০</a:t>
            </a:r>
            <a:r>
              <a:rPr lang="en-US" dirty="0"/>
              <a:t> pounds/month to persuade </a:t>
            </a:r>
            <a:r>
              <a:rPr lang="en-US" dirty="0" err="1"/>
              <a:t>arabs</a:t>
            </a:r>
            <a:r>
              <a:rPr lang="en-US" dirty="0"/>
              <a:t> to break away from ottoman/ paid to create civil war.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350" y="572212"/>
            <a:ext cx="4538999" cy="5554094"/>
          </a:xfrm>
          <a:prstGeom prst="rect">
            <a:avLst/>
          </a:prstGeom>
        </p:spPr>
      </p:pic>
      <p:sp>
        <p:nvSpPr>
          <p:cNvPr id="4" name="Rectangle 3"/>
          <p:cNvSpPr/>
          <p:nvPr/>
        </p:nvSpPr>
        <p:spPr>
          <a:xfrm>
            <a:off x="638577" y="6211669"/>
            <a:ext cx="6096000" cy="646331"/>
          </a:xfrm>
          <a:prstGeom prst="rect">
            <a:avLst/>
          </a:prstGeom>
        </p:spPr>
        <p:txBody>
          <a:bodyPr>
            <a:spAutoFit/>
          </a:bodyPr>
          <a:lstStyle/>
          <a:p>
            <a:r>
              <a:rPr lang="en-US" dirty="0">
                <a:solidFill>
                  <a:srgbClr val="000000"/>
                </a:solidFill>
                <a:latin typeface="Arial" panose="020B0604020202020204" pitchFamily="34" charset="0"/>
              </a:rPr>
              <a:t>General Allenby enters Jerusalem on foot, 11 December 1917</a:t>
            </a:r>
            <a:endParaRPr lang="en-US" dirty="0"/>
          </a:p>
        </p:txBody>
      </p:sp>
      <p:sp>
        <p:nvSpPr>
          <p:cNvPr id="5" name="Rectangle 4"/>
          <p:cNvSpPr/>
          <p:nvPr/>
        </p:nvSpPr>
        <p:spPr>
          <a:xfrm>
            <a:off x="7656716" y="1956447"/>
            <a:ext cx="2313454" cy="369332"/>
          </a:xfrm>
          <a:prstGeom prst="rect">
            <a:avLst/>
          </a:prstGeom>
        </p:spPr>
        <p:txBody>
          <a:bodyPr wrap="none">
            <a:spAutoFit/>
          </a:bodyPr>
          <a:lstStyle/>
          <a:p>
            <a:r>
              <a:rPr lang="en-US" b="1" dirty="0">
                <a:solidFill>
                  <a:srgbClr val="000000"/>
                </a:solidFill>
                <a:latin typeface="Arial" panose="020B0604020202020204" pitchFamily="34" charset="0"/>
              </a:rPr>
              <a:t>Battle of Jerusalem</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111219863"/>
              </p:ext>
            </p:extLst>
          </p:nvPr>
        </p:nvGraphicFramePr>
        <p:xfrm>
          <a:off x="6734577" y="2474031"/>
          <a:ext cx="5260886" cy="2103120"/>
        </p:xfrm>
        <a:graphic>
          <a:graphicData uri="http://schemas.openxmlformats.org/drawingml/2006/table">
            <a:tbl>
              <a:tblPr/>
              <a:tblGrid>
                <a:gridCol w="2630443">
                  <a:extLst>
                    <a:ext uri="{9D8B030D-6E8A-4147-A177-3AD203B41FA5}">
                      <a16:colId xmlns:a16="http://schemas.microsoft.com/office/drawing/2014/main" val="20000"/>
                    </a:ext>
                  </a:extLst>
                </a:gridCol>
                <a:gridCol w="2630443">
                  <a:extLst>
                    <a:ext uri="{9D8B030D-6E8A-4147-A177-3AD203B41FA5}">
                      <a16:colId xmlns:a16="http://schemas.microsoft.com/office/drawing/2014/main" val="20001"/>
                    </a:ext>
                  </a:extLst>
                </a:gridCol>
              </a:tblGrid>
              <a:tr h="0">
                <a:tc>
                  <a:txBody>
                    <a:bodyPr/>
                    <a:lstStyle/>
                    <a:p>
                      <a:pPr algn="l" fontAlgn="t"/>
                      <a:r>
                        <a:rPr lang="en-US">
                          <a:effectLst/>
                        </a:rPr>
                        <a:t>Date</a:t>
                      </a:r>
                    </a:p>
                  </a:txBody>
                  <a:tcPr>
                    <a:lnL>
                      <a:noFill/>
                    </a:lnL>
                    <a:lnR>
                      <a:noFill/>
                    </a:lnR>
                    <a:lnT>
                      <a:noFill/>
                    </a:lnT>
                    <a:lnB>
                      <a:noFill/>
                    </a:lnB>
                    <a:solidFill>
                      <a:srgbClr val="F8F9FA"/>
                    </a:solidFill>
                  </a:tcPr>
                </a:tc>
                <a:tc>
                  <a:txBody>
                    <a:bodyPr/>
                    <a:lstStyle/>
                    <a:p>
                      <a:pPr algn="l" fontAlgn="t"/>
                      <a:r>
                        <a:rPr lang="da-DK">
                          <a:effectLst/>
                        </a:rPr>
                        <a:t>17 November – 30 December 1917</a:t>
                      </a:r>
                    </a:p>
                  </a:txBody>
                  <a:tcPr>
                    <a:lnL>
                      <a:noFill/>
                    </a:lnL>
                    <a:lnR>
                      <a:noFill/>
                    </a:lnR>
                    <a:lnT>
                      <a:noFill/>
                    </a:lnT>
                    <a:lnB>
                      <a:noFill/>
                    </a:lnB>
                    <a:solidFill>
                      <a:srgbClr val="F8F9FA"/>
                    </a:solidFill>
                  </a:tcPr>
                </a:tc>
                <a:extLst>
                  <a:ext uri="{0D108BD9-81ED-4DB2-BD59-A6C34878D82A}">
                    <a16:rowId xmlns:a16="http://schemas.microsoft.com/office/drawing/2014/main" val="10000"/>
                  </a:ext>
                </a:extLst>
              </a:tr>
              <a:tr h="0">
                <a:tc>
                  <a:txBody>
                    <a:bodyPr/>
                    <a:lstStyle/>
                    <a:p>
                      <a:pPr algn="l" fontAlgn="t"/>
                      <a:r>
                        <a:rPr lang="en-US">
                          <a:effectLst/>
                        </a:rPr>
                        <a:t>Location</a:t>
                      </a:r>
                    </a:p>
                  </a:txBody>
                  <a:tcPr>
                    <a:lnL>
                      <a:noFill/>
                    </a:lnL>
                    <a:lnR>
                      <a:noFill/>
                    </a:lnR>
                    <a:lnT>
                      <a:noFill/>
                    </a:lnT>
                    <a:lnB>
                      <a:noFill/>
                    </a:lnB>
                    <a:solidFill>
                      <a:srgbClr val="F8F9FA"/>
                    </a:solidFill>
                  </a:tcPr>
                </a:tc>
                <a:tc>
                  <a:txBody>
                    <a:bodyPr/>
                    <a:lstStyle/>
                    <a:p>
                      <a:pPr algn="l" fontAlgn="t"/>
                      <a:r>
                        <a:rPr lang="en-US" dirty="0">
                          <a:effectLst/>
                        </a:rPr>
                        <a:t>On the coast of the </a:t>
                      </a:r>
                      <a:r>
                        <a:rPr lang="en-US" u="none" strike="noStrike" dirty="0">
                          <a:solidFill>
                            <a:srgbClr val="0645AD"/>
                          </a:solidFill>
                          <a:effectLst/>
                          <a:hlinkClick r:id="rId3" tooltip="Mediterranean Sea"/>
                        </a:rPr>
                        <a:t>Mediterranean Sea</a:t>
                      </a:r>
                      <a:r>
                        <a:rPr lang="en-US" dirty="0">
                          <a:effectLst/>
                        </a:rPr>
                        <a:t> north of </a:t>
                      </a:r>
                      <a:r>
                        <a:rPr lang="en-US" u="none" strike="noStrike" dirty="0">
                          <a:solidFill>
                            <a:srgbClr val="0645AD"/>
                          </a:solidFill>
                          <a:effectLst/>
                          <a:hlinkClick r:id="rId4" tooltip="Jaffa"/>
                        </a:rPr>
                        <a:t>Jaffa</a:t>
                      </a:r>
                      <a:r>
                        <a:rPr lang="en-US" dirty="0">
                          <a:effectLst/>
                        </a:rPr>
                        <a:t>, into the </a:t>
                      </a:r>
                      <a:r>
                        <a:rPr lang="en-US" u="none" strike="noStrike" dirty="0">
                          <a:solidFill>
                            <a:srgbClr val="0645AD"/>
                          </a:solidFill>
                          <a:effectLst/>
                          <a:hlinkClick r:id="rId5" tooltip="Judean Hills"/>
                        </a:rPr>
                        <a:t>Judean Hills</a:t>
                      </a:r>
                      <a:r>
                        <a:rPr lang="en-US" dirty="0">
                          <a:effectLst/>
                        </a:rPr>
                        <a:t> and around </a:t>
                      </a:r>
                      <a:r>
                        <a:rPr lang="en-US" u="none" strike="noStrike" dirty="0">
                          <a:solidFill>
                            <a:srgbClr val="0645AD"/>
                          </a:solidFill>
                          <a:effectLst/>
                          <a:hlinkClick r:id="rId6" tooltip="Jerusalem"/>
                        </a:rPr>
                        <a:t>Jerusalem</a:t>
                      </a:r>
                      <a:endParaRPr lang="en-US" dirty="0">
                        <a:effectLst/>
                      </a:endParaRPr>
                    </a:p>
                  </a:txBody>
                  <a:tcPr>
                    <a:lnL>
                      <a:noFill/>
                    </a:lnL>
                    <a:lnR>
                      <a:noFill/>
                    </a:lnR>
                    <a:lnT>
                      <a:noFill/>
                    </a:lnT>
                    <a:lnB>
                      <a:noFill/>
                    </a:lnB>
                    <a:solidFill>
                      <a:srgbClr val="F8F9FA"/>
                    </a:solidFill>
                  </a:tcPr>
                </a:tc>
                <a:extLst>
                  <a:ext uri="{0D108BD9-81ED-4DB2-BD59-A6C34878D82A}">
                    <a16:rowId xmlns:a16="http://schemas.microsoft.com/office/drawing/2014/main" val="10001"/>
                  </a:ext>
                </a:extLst>
              </a:tr>
            </a:tbl>
          </a:graphicData>
        </a:graphic>
      </p:graphicFrame>
      <p:sp>
        <p:nvSpPr>
          <p:cNvPr id="7" name="TextBox 6"/>
          <p:cNvSpPr txBox="1"/>
          <p:nvPr/>
        </p:nvSpPr>
        <p:spPr>
          <a:xfrm>
            <a:off x="7314127" y="4925976"/>
            <a:ext cx="3235593" cy="1200329"/>
          </a:xfrm>
          <a:prstGeom prst="rect">
            <a:avLst/>
          </a:prstGeom>
          <a:noFill/>
        </p:spPr>
        <p:txBody>
          <a:bodyPr wrap="square" rtlCol="0">
            <a:spAutoFit/>
          </a:bodyPr>
          <a:lstStyle/>
          <a:p>
            <a:r>
              <a:rPr lang="en-US" dirty="0"/>
              <a:t>Give </a:t>
            </a:r>
            <a:r>
              <a:rPr lang="en-US" dirty="0" err="1"/>
              <a:t>british</a:t>
            </a:r>
            <a:r>
              <a:rPr lang="en-US" dirty="0"/>
              <a:t> prime minister  his Christmas gift .  As he said he will invade Jerusalem before </a:t>
            </a:r>
            <a:r>
              <a:rPr lang="en-US" dirty="0" err="1"/>
              <a:t>christmas</a:t>
            </a:r>
            <a:endParaRPr lang="en-US" dirty="0"/>
          </a:p>
        </p:txBody>
      </p:sp>
    </p:spTree>
    <p:extLst>
      <p:ext uri="{BB962C8B-B14F-4D97-AF65-F5344CB8AC3E}">
        <p14:creationId xmlns:p14="http://schemas.microsoft.com/office/powerpoint/2010/main" val="16483380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6496" y="3244334"/>
            <a:ext cx="5039008" cy="369332"/>
          </a:xfrm>
          <a:prstGeom prst="rect">
            <a:avLst/>
          </a:prstGeom>
        </p:spPr>
        <p:txBody>
          <a:bodyPr wrap="none">
            <a:spAutoFit/>
          </a:bodyPr>
          <a:lstStyle/>
          <a:p>
            <a:r>
              <a:rPr lang="en-US" dirty="0"/>
              <a:t>https://www.youtube.com/watch?v=7qApUFVHREo</a:t>
            </a:r>
          </a:p>
        </p:txBody>
      </p:sp>
      <p:sp>
        <p:nvSpPr>
          <p:cNvPr id="3" name="Rectangle 2"/>
          <p:cNvSpPr/>
          <p:nvPr/>
        </p:nvSpPr>
        <p:spPr>
          <a:xfrm>
            <a:off x="4387403" y="1183507"/>
            <a:ext cx="6096000" cy="923330"/>
          </a:xfrm>
          <a:prstGeom prst="rect">
            <a:avLst/>
          </a:prstGeom>
        </p:spPr>
        <p:txBody>
          <a:bodyPr>
            <a:spAutoFit/>
          </a:bodyPr>
          <a:lstStyle/>
          <a:p>
            <a:r>
              <a:rPr lang="en-US" dirty="0">
                <a:latin typeface="Roboto"/>
              </a:rPr>
              <a:t>Blood &amp; Oil: Jerusalem Falls</a:t>
            </a:r>
          </a:p>
          <a:p>
            <a:br>
              <a:rPr lang="en-US" dirty="0">
                <a:solidFill>
                  <a:srgbClr val="000000"/>
                </a:solidFill>
                <a:latin typeface="Roboto"/>
              </a:rPr>
            </a:br>
            <a:endParaRPr lang="en-US" dirty="0"/>
          </a:p>
        </p:txBody>
      </p:sp>
    </p:spTree>
    <p:extLst>
      <p:ext uri="{BB962C8B-B14F-4D97-AF65-F5344CB8AC3E}">
        <p14:creationId xmlns:p14="http://schemas.microsoft.com/office/powerpoint/2010/main" val="12371478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2895" y="1275008"/>
            <a:ext cx="5769735" cy="1477328"/>
          </a:xfrm>
          <a:prstGeom prst="rect">
            <a:avLst/>
          </a:prstGeom>
          <a:noFill/>
        </p:spPr>
        <p:txBody>
          <a:bodyPr wrap="square" rtlCol="0">
            <a:spAutoFit/>
          </a:bodyPr>
          <a:lstStyle/>
          <a:p>
            <a:r>
              <a:rPr lang="en-US" dirty="0" err="1"/>
              <a:t>Marrch</a:t>
            </a:r>
            <a:r>
              <a:rPr lang="en-US" dirty="0"/>
              <a:t> 1917-Baghdad</a:t>
            </a:r>
          </a:p>
          <a:p>
            <a:r>
              <a:rPr lang="en-US" dirty="0"/>
              <a:t>December 1917 – Jerusalem</a:t>
            </a:r>
          </a:p>
          <a:p>
            <a:r>
              <a:rPr lang="en-US" dirty="0" err="1"/>
              <a:t>Octeber</a:t>
            </a:r>
            <a:r>
              <a:rPr lang="en-US" dirty="0"/>
              <a:t> 1918- </a:t>
            </a:r>
            <a:r>
              <a:rPr lang="en-US" dirty="0" err="1"/>
              <a:t>Demascus</a:t>
            </a:r>
            <a:r>
              <a:rPr lang="en-US" dirty="0"/>
              <a:t>-capital of </a:t>
            </a:r>
            <a:r>
              <a:rPr lang="en-US" dirty="0" err="1"/>
              <a:t>Umayya</a:t>
            </a:r>
            <a:r>
              <a:rPr lang="en-US" dirty="0"/>
              <a:t> </a:t>
            </a:r>
            <a:r>
              <a:rPr lang="en-US" dirty="0" err="1"/>
              <a:t>caliphat</a:t>
            </a:r>
            <a:endParaRPr lang="en-US" dirty="0"/>
          </a:p>
          <a:p>
            <a:r>
              <a:rPr lang="en-US" dirty="0"/>
              <a:t>November 13, 1918- </a:t>
            </a:r>
            <a:r>
              <a:rPr lang="en-US" dirty="0" err="1"/>
              <a:t>Istambul-british</a:t>
            </a:r>
            <a:r>
              <a:rPr lang="en-US" dirty="0"/>
              <a:t> and French force</a:t>
            </a:r>
            <a:r>
              <a:rPr lang="bn-IN" dirty="0"/>
              <a:t> </a:t>
            </a:r>
            <a:r>
              <a:rPr lang="en-US" dirty="0"/>
              <a:t>invade</a:t>
            </a:r>
          </a:p>
        </p:txBody>
      </p:sp>
      <p:sp>
        <p:nvSpPr>
          <p:cNvPr id="3" name="TextBox 2"/>
          <p:cNvSpPr txBox="1"/>
          <p:nvPr/>
        </p:nvSpPr>
        <p:spPr>
          <a:xfrm>
            <a:off x="1790163" y="3979572"/>
            <a:ext cx="4146998" cy="646331"/>
          </a:xfrm>
          <a:prstGeom prst="rect">
            <a:avLst/>
          </a:prstGeom>
          <a:noFill/>
        </p:spPr>
        <p:txBody>
          <a:bodyPr wrap="square" rtlCol="0">
            <a:spAutoFit/>
          </a:bodyPr>
          <a:lstStyle/>
          <a:p>
            <a:r>
              <a:rPr lang="en-US" dirty="0"/>
              <a:t>Literally all </a:t>
            </a:r>
            <a:r>
              <a:rPr lang="en-US" dirty="0" err="1"/>
              <a:t>muslim</a:t>
            </a:r>
            <a:r>
              <a:rPr lang="en-US" dirty="0"/>
              <a:t> land conquered by western troops</a:t>
            </a:r>
          </a:p>
        </p:txBody>
      </p:sp>
    </p:spTree>
    <p:extLst>
      <p:ext uri="{BB962C8B-B14F-4D97-AF65-F5344CB8AC3E}">
        <p14:creationId xmlns:p14="http://schemas.microsoft.com/office/powerpoint/2010/main" val="8913775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9541" y="0"/>
            <a:ext cx="6667500" cy="34861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77" y="0"/>
            <a:ext cx="5131964" cy="3142445"/>
          </a:xfrm>
          <a:prstGeom prst="rect">
            <a:avLst/>
          </a:prstGeom>
        </p:spPr>
      </p:pic>
      <p:sp>
        <p:nvSpPr>
          <p:cNvPr id="6" name="TextBox 5"/>
          <p:cNvSpPr txBox="1"/>
          <p:nvPr/>
        </p:nvSpPr>
        <p:spPr>
          <a:xfrm>
            <a:off x="1493949" y="5383369"/>
            <a:ext cx="4597758" cy="646331"/>
          </a:xfrm>
          <a:prstGeom prst="rect">
            <a:avLst/>
          </a:prstGeom>
          <a:noFill/>
        </p:spPr>
        <p:txBody>
          <a:bodyPr wrap="square" rtlCol="0">
            <a:spAutoFit/>
          </a:bodyPr>
          <a:lstStyle/>
          <a:p>
            <a:r>
              <a:rPr lang="bn-IN" dirty="0"/>
              <a:t>শেষ করার আগে আ্মাদের ব্রিটিশদের কিছু কৌশল সম্পর্কে জানা উচিৎ-</a:t>
            </a:r>
            <a:endParaRPr lang="en-US" dirty="0"/>
          </a:p>
        </p:txBody>
      </p:sp>
    </p:spTree>
    <p:extLst>
      <p:ext uri="{BB962C8B-B14F-4D97-AF65-F5344CB8AC3E}">
        <p14:creationId xmlns:p14="http://schemas.microsoft.com/office/powerpoint/2010/main" val="25378373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8512" y="158702"/>
            <a:ext cx="4172755" cy="369332"/>
          </a:xfrm>
          <a:prstGeom prst="rect">
            <a:avLst/>
          </a:prstGeom>
          <a:noFill/>
        </p:spPr>
        <p:txBody>
          <a:bodyPr wrap="square" rtlCol="0">
            <a:spAutoFit/>
          </a:bodyPr>
          <a:lstStyle/>
          <a:p>
            <a:r>
              <a:rPr lang="en-US" dirty="0"/>
              <a:t>British tactics and treaties</a:t>
            </a:r>
          </a:p>
        </p:txBody>
      </p:sp>
      <p:sp>
        <p:nvSpPr>
          <p:cNvPr id="3" name="TextBox 2"/>
          <p:cNvSpPr txBox="1"/>
          <p:nvPr/>
        </p:nvSpPr>
        <p:spPr>
          <a:xfrm>
            <a:off x="1094704" y="897366"/>
            <a:ext cx="3232597" cy="369332"/>
          </a:xfrm>
          <a:prstGeom prst="rect">
            <a:avLst/>
          </a:prstGeom>
          <a:noFill/>
        </p:spPr>
        <p:txBody>
          <a:bodyPr wrap="square" rtlCol="0">
            <a:spAutoFit/>
          </a:bodyPr>
          <a:lstStyle/>
          <a:p>
            <a:r>
              <a:rPr lang="en-US" dirty="0"/>
              <a:t>3 promises-number 1 to </a:t>
            </a:r>
            <a:r>
              <a:rPr lang="en-US" dirty="0" err="1"/>
              <a:t>arab</a:t>
            </a:r>
            <a:r>
              <a:rPr lang="en-US" dirty="0"/>
              <a:t> </a:t>
            </a:r>
          </a:p>
        </p:txBody>
      </p:sp>
      <p:sp>
        <p:nvSpPr>
          <p:cNvPr id="4" name="TextBox 3"/>
          <p:cNvSpPr txBox="1"/>
          <p:nvPr/>
        </p:nvSpPr>
        <p:spPr>
          <a:xfrm>
            <a:off x="985233" y="1266698"/>
            <a:ext cx="6684135" cy="646331"/>
          </a:xfrm>
          <a:prstGeom prst="rect">
            <a:avLst/>
          </a:prstGeom>
          <a:noFill/>
        </p:spPr>
        <p:txBody>
          <a:bodyPr wrap="square" rtlCol="0">
            <a:spAutoFit/>
          </a:bodyPr>
          <a:lstStyle/>
          <a:p>
            <a:r>
              <a:rPr lang="en-US" dirty="0"/>
              <a:t>July 1915, British High </a:t>
            </a:r>
            <a:r>
              <a:rPr lang="en-US" dirty="0" err="1"/>
              <a:t>Comissioner</a:t>
            </a:r>
            <a:r>
              <a:rPr lang="en-US" dirty="0"/>
              <a:t> who is higher than </a:t>
            </a:r>
            <a:r>
              <a:rPr lang="en-US" dirty="0" err="1"/>
              <a:t>ambassidor</a:t>
            </a:r>
            <a:r>
              <a:rPr lang="bn-IN" dirty="0"/>
              <a:t> সবচেয়ে ক্ষমতাধর ব্যাক্তি ।</a:t>
            </a:r>
            <a:endParaRPr lang="en-US" dirty="0"/>
          </a:p>
        </p:txBody>
      </p:sp>
      <p:sp>
        <p:nvSpPr>
          <p:cNvPr id="5" name="Rectangle 4"/>
          <p:cNvSpPr/>
          <p:nvPr/>
        </p:nvSpPr>
        <p:spPr>
          <a:xfrm>
            <a:off x="5615188" y="2005362"/>
            <a:ext cx="6083121" cy="4801314"/>
          </a:xfrm>
          <a:prstGeom prst="rect">
            <a:avLst/>
          </a:prstGeom>
        </p:spPr>
        <p:txBody>
          <a:bodyPr wrap="square">
            <a:spAutoFit/>
          </a:bodyPr>
          <a:lstStyle/>
          <a:p>
            <a:r>
              <a:rPr lang="en-US" dirty="0">
                <a:solidFill>
                  <a:srgbClr val="0645AD"/>
                </a:solidFill>
                <a:latin typeface="Arial" panose="020B0604020202020204" pitchFamily="34" charset="0"/>
                <a:hlinkClick r:id="rId2" tooltip="Lieutenant colonel (United Kingdom)"/>
              </a:rPr>
              <a:t>Lieutenant Colonel</a:t>
            </a:r>
            <a:r>
              <a:rPr lang="en-US" dirty="0">
                <a:solidFill>
                  <a:srgbClr val="202122"/>
                </a:solidFill>
                <a:latin typeface="Arial" panose="020B0604020202020204" pitchFamily="34" charset="0"/>
              </a:rPr>
              <a:t> </a:t>
            </a:r>
            <a:r>
              <a:rPr lang="en-US" b="1" dirty="0">
                <a:solidFill>
                  <a:srgbClr val="202122"/>
                </a:solidFill>
                <a:latin typeface="Arial" panose="020B0604020202020204" pitchFamily="34" charset="0"/>
              </a:rPr>
              <a:t>Sir Vincent Arthur Henry McMahon</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3" tooltip="Knight Grand Cross of the Order of St Michael and St George"/>
              </a:rPr>
              <a:t>GCMG</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4" tooltip="Knight Grand Cross of the Royal Victorian Order"/>
              </a:rPr>
              <a:t>GCVO</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5" tooltip="Knight Commander of the Order of the Indian Empire"/>
              </a:rPr>
              <a:t>KCIE</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6" tooltip="Companion of the Order of the Star of India"/>
              </a:rPr>
              <a:t>CSI</a:t>
            </a:r>
            <a:r>
              <a:rPr lang="en-US" dirty="0">
                <a:solidFill>
                  <a:srgbClr val="202122"/>
                </a:solidFill>
                <a:latin typeface="Arial" panose="020B0604020202020204" pitchFamily="34" charset="0"/>
              </a:rPr>
              <a:t> </a:t>
            </a:r>
            <a:r>
              <a:rPr lang="en-US" dirty="0" err="1">
                <a:solidFill>
                  <a:srgbClr val="0645AD"/>
                </a:solidFill>
                <a:latin typeface="Arial" panose="020B0604020202020204" pitchFamily="34" charset="0"/>
                <a:hlinkClick r:id="rId7" tooltip="Knight of Justice of the Order of St John"/>
              </a:rPr>
              <a:t>KStJ</a:t>
            </a:r>
            <a:r>
              <a:rPr lang="en-US" dirty="0">
                <a:solidFill>
                  <a:srgbClr val="202122"/>
                </a:solidFill>
                <a:latin typeface="Arial" panose="020B0604020202020204" pitchFamily="34" charset="0"/>
              </a:rPr>
              <a:t> (28 November 1862 – 29 December 1949) was a </a:t>
            </a:r>
            <a:r>
              <a:rPr lang="en-US" dirty="0">
                <a:solidFill>
                  <a:srgbClr val="0645AD"/>
                </a:solidFill>
                <a:latin typeface="Arial" panose="020B0604020202020204" pitchFamily="34" charset="0"/>
                <a:hlinkClick r:id="rId8" tooltip="British Indian Army"/>
              </a:rPr>
              <a:t>British Indian Army</a:t>
            </a:r>
            <a:r>
              <a:rPr lang="en-US" dirty="0">
                <a:solidFill>
                  <a:srgbClr val="202122"/>
                </a:solidFill>
                <a:latin typeface="Arial" panose="020B0604020202020204" pitchFamily="34" charset="0"/>
              </a:rPr>
              <a:t> officer and diplomat who served as the </a:t>
            </a:r>
            <a:r>
              <a:rPr lang="en-US" dirty="0">
                <a:solidFill>
                  <a:srgbClr val="0645AD"/>
                </a:solidFill>
                <a:latin typeface="Arial" panose="020B0604020202020204" pitchFamily="34" charset="0"/>
                <a:hlinkClick r:id="rId9" tooltip="High Commissioner (Commonwealth)"/>
              </a:rPr>
              <a:t>High Commissioner</a:t>
            </a:r>
            <a:r>
              <a:rPr lang="en-US" dirty="0">
                <a:solidFill>
                  <a:srgbClr val="202122"/>
                </a:solidFill>
                <a:latin typeface="Arial" panose="020B0604020202020204" pitchFamily="34" charset="0"/>
              </a:rPr>
              <a:t> in </a:t>
            </a:r>
            <a:r>
              <a:rPr lang="en-US" dirty="0">
                <a:solidFill>
                  <a:srgbClr val="0645AD"/>
                </a:solidFill>
                <a:latin typeface="Arial" panose="020B0604020202020204" pitchFamily="34" charset="0"/>
                <a:hlinkClick r:id="rId10" tooltip="Egypt"/>
              </a:rPr>
              <a:t>Egypt</a:t>
            </a:r>
            <a:r>
              <a:rPr lang="en-US" dirty="0">
                <a:solidFill>
                  <a:srgbClr val="202122"/>
                </a:solidFill>
                <a:latin typeface="Arial" panose="020B0604020202020204" pitchFamily="34" charset="0"/>
              </a:rPr>
              <a:t> from 1915 to 1917.</a:t>
            </a:r>
            <a:r>
              <a:rPr lang="en-US" baseline="30000" dirty="0">
                <a:solidFill>
                  <a:srgbClr val="0645AD"/>
                </a:solidFill>
                <a:latin typeface="Arial" panose="020B0604020202020204" pitchFamily="34" charset="0"/>
                <a:hlinkClick r:id="rId11"/>
              </a:rPr>
              <a:t>[2]</a:t>
            </a:r>
            <a:r>
              <a:rPr lang="en-US" dirty="0">
                <a:solidFill>
                  <a:srgbClr val="202122"/>
                </a:solidFill>
                <a:latin typeface="Arial" panose="020B0604020202020204" pitchFamily="34" charset="0"/>
              </a:rPr>
              <a:t> He was also an administrator in the </a:t>
            </a:r>
            <a:r>
              <a:rPr lang="en-US" dirty="0">
                <a:solidFill>
                  <a:srgbClr val="0645AD"/>
                </a:solidFill>
                <a:latin typeface="Arial" panose="020B0604020202020204" pitchFamily="34" charset="0"/>
                <a:hlinkClick r:id="rId12" tooltip="British Raj"/>
              </a:rPr>
              <a:t>British Raj</a:t>
            </a:r>
            <a:r>
              <a:rPr lang="en-US" dirty="0">
                <a:solidFill>
                  <a:srgbClr val="202122"/>
                </a:solidFill>
                <a:latin typeface="Arial" panose="020B0604020202020204" pitchFamily="34" charset="0"/>
              </a:rPr>
              <a:t> and served twice as </a:t>
            </a:r>
            <a:r>
              <a:rPr lang="en-US" dirty="0">
                <a:solidFill>
                  <a:srgbClr val="0645AD"/>
                </a:solidFill>
                <a:latin typeface="Arial" panose="020B0604020202020204" pitchFamily="34" charset="0"/>
                <a:hlinkClick r:id="rId13" tooltip="List of Chief Commissioners of Baluchistan"/>
              </a:rPr>
              <a:t>Chief Commissioner</a:t>
            </a:r>
            <a:r>
              <a:rPr lang="en-US" dirty="0">
                <a:solidFill>
                  <a:srgbClr val="202122"/>
                </a:solidFill>
                <a:latin typeface="Arial" panose="020B0604020202020204" pitchFamily="34" charset="0"/>
              </a:rPr>
              <a:t> of </a:t>
            </a:r>
            <a:r>
              <a:rPr lang="en-US" dirty="0" err="1">
                <a:solidFill>
                  <a:srgbClr val="0645AD"/>
                </a:solidFill>
                <a:latin typeface="Arial" panose="020B0604020202020204" pitchFamily="34" charset="0"/>
                <a:hlinkClick r:id="rId14" tooltip="Balochistan (Pakistan)"/>
              </a:rPr>
              <a:t>Balochistan</a:t>
            </a:r>
            <a:r>
              <a:rPr lang="en-US" dirty="0">
                <a:solidFill>
                  <a:srgbClr val="202122"/>
                </a:solidFill>
                <a:latin typeface="Arial" panose="020B0604020202020204" pitchFamily="34" charset="0"/>
              </a:rPr>
              <a:t>.</a:t>
            </a:r>
            <a:r>
              <a:rPr lang="en-US" baseline="30000" dirty="0">
                <a:solidFill>
                  <a:srgbClr val="0645AD"/>
                </a:solidFill>
                <a:latin typeface="Arial" panose="020B0604020202020204" pitchFamily="34" charset="0"/>
                <a:hlinkClick r:id="rId15"/>
              </a:rPr>
              <a:t>[3]</a:t>
            </a:r>
            <a:r>
              <a:rPr lang="en-US" dirty="0">
                <a:solidFill>
                  <a:srgbClr val="202122"/>
                </a:solidFill>
                <a:latin typeface="Arial" panose="020B0604020202020204" pitchFamily="34" charset="0"/>
              </a:rPr>
              <a:t> McMahon is best known for the </a:t>
            </a:r>
            <a:r>
              <a:rPr lang="en-US" dirty="0">
                <a:solidFill>
                  <a:srgbClr val="0645AD"/>
                </a:solidFill>
                <a:latin typeface="Arial" panose="020B0604020202020204" pitchFamily="34" charset="0"/>
                <a:hlinkClick r:id="rId16" tooltip="McMahon-Hussein Correspondence"/>
              </a:rPr>
              <a:t>McMahon-Hussein Correspondence</a:t>
            </a:r>
            <a:r>
              <a:rPr lang="en-US" dirty="0">
                <a:solidFill>
                  <a:srgbClr val="202122"/>
                </a:solidFill>
                <a:latin typeface="Arial" panose="020B0604020202020204" pitchFamily="34" charset="0"/>
              </a:rPr>
              <a:t> with </a:t>
            </a:r>
            <a:r>
              <a:rPr lang="en-US" dirty="0">
                <a:solidFill>
                  <a:srgbClr val="0645AD"/>
                </a:solidFill>
                <a:latin typeface="Arial" panose="020B0604020202020204" pitchFamily="34" charset="0"/>
                <a:hlinkClick r:id="rId17" tooltip="Hussein bin Ali, Sharif of Mecca"/>
              </a:rPr>
              <a:t>Hussein bin Ali</a:t>
            </a:r>
            <a:r>
              <a:rPr lang="en-US" dirty="0">
                <a:solidFill>
                  <a:srgbClr val="202122"/>
                </a:solidFill>
                <a:latin typeface="Arial" panose="020B0604020202020204" pitchFamily="34" charset="0"/>
              </a:rPr>
              <a:t>, the </a:t>
            </a:r>
            <a:r>
              <a:rPr lang="en-US" dirty="0">
                <a:solidFill>
                  <a:srgbClr val="0645AD"/>
                </a:solidFill>
                <a:latin typeface="Arial" panose="020B0604020202020204" pitchFamily="34" charset="0"/>
                <a:hlinkClick r:id="rId18" tooltip="McMahon Line"/>
              </a:rPr>
              <a:t>McMahon Line</a:t>
            </a:r>
            <a:r>
              <a:rPr lang="en-US" dirty="0">
                <a:solidFill>
                  <a:srgbClr val="202122"/>
                </a:solidFill>
                <a:latin typeface="Arial" panose="020B0604020202020204" pitchFamily="34" charset="0"/>
              </a:rPr>
              <a:t> between </a:t>
            </a:r>
            <a:r>
              <a:rPr lang="en-US" dirty="0">
                <a:solidFill>
                  <a:srgbClr val="0645AD"/>
                </a:solidFill>
                <a:latin typeface="Arial" panose="020B0604020202020204" pitchFamily="34" charset="0"/>
                <a:hlinkClick r:id="rId19" tooltip="Tibet"/>
              </a:rPr>
              <a:t>Tibet</a:t>
            </a:r>
            <a:r>
              <a:rPr lang="en-US" dirty="0">
                <a:solidFill>
                  <a:srgbClr val="202122"/>
                </a:solidFill>
                <a:latin typeface="Arial" panose="020B0604020202020204" pitchFamily="34" charset="0"/>
              </a:rPr>
              <a:t> and India, and the </a:t>
            </a:r>
            <a:r>
              <a:rPr lang="en-US" dirty="0">
                <a:solidFill>
                  <a:srgbClr val="0645AD"/>
                </a:solidFill>
                <a:latin typeface="Arial" panose="020B0604020202020204" pitchFamily="34" charset="0"/>
                <a:hlinkClick r:id="rId20" tooltip="Declaration to the Seven"/>
              </a:rPr>
              <a:t>Declaration to the Seven</a:t>
            </a:r>
            <a:r>
              <a:rPr lang="en-US" dirty="0">
                <a:solidFill>
                  <a:srgbClr val="202122"/>
                </a:solidFill>
                <a:latin typeface="Arial" panose="020B0604020202020204" pitchFamily="34" charset="0"/>
              </a:rPr>
              <a:t> in response to a memorandum written by seven notable Syrians. After the </a:t>
            </a:r>
            <a:r>
              <a:rPr lang="en-US" dirty="0">
                <a:solidFill>
                  <a:srgbClr val="0645AD"/>
                </a:solidFill>
                <a:latin typeface="Arial" panose="020B0604020202020204" pitchFamily="34" charset="0"/>
                <a:hlinkClick r:id="rId21" tooltip="Sykes-Picot Agreement"/>
              </a:rPr>
              <a:t>Sykes-Picot Agreement</a:t>
            </a:r>
            <a:r>
              <a:rPr lang="en-US" dirty="0">
                <a:solidFill>
                  <a:srgbClr val="202122"/>
                </a:solidFill>
                <a:latin typeface="Arial" panose="020B0604020202020204" pitchFamily="34" charset="0"/>
              </a:rPr>
              <a:t> was published by the </a:t>
            </a:r>
            <a:r>
              <a:rPr lang="en-US" dirty="0">
                <a:solidFill>
                  <a:srgbClr val="0645AD"/>
                </a:solidFill>
                <a:latin typeface="Arial" panose="020B0604020202020204" pitchFamily="34" charset="0"/>
                <a:hlinkClick r:id="rId22" tooltip="Bolshevik"/>
              </a:rPr>
              <a:t>Bolshevik</a:t>
            </a:r>
            <a:r>
              <a:rPr lang="en-US" dirty="0">
                <a:solidFill>
                  <a:srgbClr val="202122"/>
                </a:solidFill>
                <a:latin typeface="Arial" panose="020B0604020202020204" pitchFamily="34" charset="0"/>
              </a:rPr>
              <a:t> Russian government in November 1917, McMahon resigned.</a:t>
            </a:r>
            <a:r>
              <a:rPr lang="en-US" baseline="30000" dirty="0">
                <a:solidFill>
                  <a:srgbClr val="0645AD"/>
                </a:solidFill>
                <a:latin typeface="Arial" panose="020B0604020202020204" pitchFamily="34" charset="0"/>
                <a:hlinkClick r:id="rId23"/>
              </a:rPr>
              <a:t>[4]</a:t>
            </a:r>
            <a:r>
              <a:rPr lang="en-US" dirty="0">
                <a:solidFill>
                  <a:srgbClr val="202122"/>
                </a:solidFill>
                <a:latin typeface="Arial" panose="020B0604020202020204" pitchFamily="34" charset="0"/>
              </a:rPr>
              <a:t> He also features prominently in </a:t>
            </a:r>
            <a:r>
              <a:rPr lang="en-US" i="1" dirty="0">
                <a:solidFill>
                  <a:srgbClr val="0645AD"/>
                </a:solidFill>
                <a:latin typeface="Arial" panose="020B0604020202020204" pitchFamily="34" charset="0"/>
                <a:hlinkClick r:id="rId24" tooltip="Seven Pillars of Wisdom"/>
              </a:rPr>
              <a:t>Seven Pillars of Wisdom</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25" tooltip="T. E. Lawrence"/>
              </a:rPr>
              <a:t>T.E. Lawrence's</a:t>
            </a:r>
            <a:r>
              <a:rPr lang="en-US" dirty="0">
                <a:solidFill>
                  <a:srgbClr val="202122"/>
                </a:solidFill>
                <a:latin typeface="Arial" panose="020B0604020202020204" pitchFamily="34" charset="0"/>
              </a:rPr>
              <a:t> account of the </a:t>
            </a:r>
            <a:r>
              <a:rPr lang="en-US" dirty="0">
                <a:solidFill>
                  <a:srgbClr val="0645AD"/>
                </a:solidFill>
                <a:latin typeface="Arial" panose="020B0604020202020204" pitchFamily="34" charset="0"/>
                <a:hlinkClick r:id="rId26" tooltip="Arab Revolt"/>
              </a:rPr>
              <a:t>Arab Revolt</a:t>
            </a:r>
            <a:r>
              <a:rPr lang="en-US" dirty="0">
                <a:solidFill>
                  <a:srgbClr val="202122"/>
                </a:solidFill>
                <a:latin typeface="Arial" panose="020B0604020202020204" pitchFamily="34" charset="0"/>
              </a:rPr>
              <a:t> against the </a:t>
            </a:r>
            <a:r>
              <a:rPr lang="en-US" dirty="0">
                <a:solidFill>
                  <a:srgbClr val="0645AD"/>
                </a:solidFill>
                <a:latin typeface="Arial" panose="020B0604020202020204" pitchFamily="34" charset="0"/>
                <a:hlinkClick r:id="rId27" tooltip="Ottoman Empire"/>
              </a:rPr>
              <a:t>Ottoman Empire</a:t>
            </a:r>
            <a:r>
              <a:rPr lang="en-US" dirty="0">
                <a:solidFill>
                  <a:srgbClr val="202122"/>
                </a:solidFill>
                <a:latin typeface="Arial" panose="020B0604020202020204" pitchFamily="34" charset="0"/>
              </a:rPr>
              <a:t> during </a:t>
            </a:r>
            <a:r>
              <a:rPr lang="en-US" dirty="0">
                <a:solidFill>
                  <a:srgbClr val="0645AD"/>
                </a:solidFill>
                <a:latin typeface="Arial" panose="020B0604020202020204" pitchFamily="34" charset="0"/>
                <a:hlinkClick r:id="rId28" tooltip="World War I"/>
              </a:rPr>
              <a:t>World War I</a:t>
            </a:r>
            <a:r>
              <a:rPr lang="en-US" dirty="0">
                <a:solidFill>
                  <a:srgbClr val="202122"/>
                </a:solidFill>
                <a:latin typeface="Arial" panose="020B0604020202020204" pitchFamily="34" charset="0"/>
              </a:rPr>
              <a:t>.</a:t>
            </a:r>
            <a:endParaRPr lang="en-US" dirty="0"/>
          </a:p>
        </p:txBody>
      </p:sp>
      <p:pic>
        <p:nvPicPr>
          <p:cNvPr id="6" name="Picture 5"/>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734811" y="2005361"/>
            <a:ext cx="3296276" cy="4539871"/>
          </a:xfrm>
          <a:prstGeom prst="rect">
            <a:avLst/>
          </a:prstGeom>
        </p:spPr>
      </p:pic>
    </p:spTree>
    <p:extLst>
      <p:ext uri="{BB962C8B-B14F-4D97-AF65-F5344CB8AC3E}">
        <p14:creationId xmlns:p14="http://schemas.microsoft.com/office/powerpoint/2010/main" val="22554979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941" y="76410"/>
            <a:ext cx="2830347" cy="3962486"/>
          </a:xfrm>
          <a:prstGeom prst="rect">
            <a:avLst/>
          </a:prstGeom>
        </p:spPr>
      </p:pic>
      <p:sp>
        <p:nvSpPr>
          <p:cNvPr id="3" name="Rectangle 2"/>
          <p:cNvSpPr/>
          <p:nvPr/>
        </p:nvSpPr>
        <p:spPr>
          <a:xfrm>
            <a:off x="6134636" y="953523"/>
            <a:ext cx="4722254" cy="615553"/>
          </a:xfrm>
          <a:prstGeom prst="rect">
            <a:avLst/>
          </a:prstGeom>
        </p:spPr>
        <p:txBody>
          <a:bodyPr wrap="square">
            <a:spAutoFit/>
          </a:bodyPr>
          <a:lstStyle/>
          <a:p>
            <a:r>
              <a:rPr lang="en-US" sz="1600" b="1" dirty="0">
                <a:solidFill>
                  <a:srgbClr val="202122"/>
                </a:solidFill>
                <a:latin typeface="Arial" panose="020B0604020202020204" pitchFamily="34" charset="0"/>
              </a:rPr>
              <a:t>Hussein bin Ali Al-</a:t>
            </a:r>
            <a:r>
              <a:rPr lang="en-US" sz="1600" b="1" dirty="0" err="1">
                <a:solidFill>
                  <a:srgbClr val="202122"/>
                </a:solidFill>
                <a:latin typeface="Arial" panose="020B0604020202020204" pitchFamily="34" charset="0"/>
              </a:rPr>
              <a:t>Hashimi</a:t>
            </a:r>
            <a:r>
              <a:rPr lang="en-US" sz="1600" dirty="0">
                <a:solidFill>
                  <a:srgbClr val="202122"/>
                </a:solidFill>
                <a:latin typeface="Arial" panose="020B0604020202020204" pitchFamily="34" charset="0"/>
              </a:rPr>
              <a:t> </a:t>
            </a:r>
            <a:r>
              <a:rPr lang="en-US" sz="100" dirty="0">
                <a:solidFill>
                  <a:srgbClr val="202122"/>
                </a:solidFill>
                <a:latin typeface="Arial" panose="020B0604020202020204" pitchFamily="34" charset="0"/>
              </a:rPr>
              <a:t>(</a:t>
            </a:r>
            <a:r>
              <a:rPr lang="en-US" sz="100" dirty="0">
                <a:solidFill>
                  <a:srgbClr val="0645AD"/>
                </a:solidFill>
                <a:latin typeface="Arial" panose="020B0604020202020204" pitchFamily="34" charset="0"/>
                <a:hlinkClick r:id="rId3" tooltip="Arabic language"/>
              </a:rPr>
              <a:t>Arabic</a:t>
            </a:r>
            <a:r>
              <a:rPr lang="en-US" sz="100" dirty="0">
                <a:solidFill>
                  <a:srgbClr val="202122"/>
                </a:solidFill>
                <a:latin typeface="Arial" panose="020B0604020202020204" pitchFamily="34" charset="0"/>
              </a:rPr>
              <a:t>: </a:t>
            </a:r>
            <a:r>
              <a:rPr lang="ar-AE" sz="100" dirty="0">
                <a:solidFill>
                  <a:srgbClr val="202122"/>
                </a:solidFill>
                <a:latin typeface="Arial" panose="020B0604020202020204" pitchFamily="34" charset="0"/>
              </a:rPr>
              <a:t>الحسين بن علي الهاشمي‎, </a:t>
            </a:r>
            <a:r>
              <a:rPr lang="en-US" sz="100" i="1" dirty="0">
                <a:solidFill>
                  <a:srgbClr val="202122"/>
                </a:solidFill>
                <a:latin typeface="Arial" panose="020B0604020202020204" pitchFamily="34" charset="0"/>
              </a:rPr>
              <a:t>al-</a:t>
            </a:r>
            <a:r>
              <a:rPr lang="en-US" sz="100" i="1" dirty="0" err="1">
                <a:solidFill>
                  <a:srgbClr val="202122"/>
                </a:solidFill>
                <a:latin typeface="Arial" panose="020B0604020202020204" pitchFamily="34" charset="0"/>
              </a:rPr>
              <a:t>Ḥusayn</a:t>
            </a:r>
            <a:r>
              <a:rPr lang="en-US" sz="100" i="1" dirty="0">
                <a:solidFill>
                  <a:srgbClr val="202122"/>
                </a:solidFill>
                <a:latin typeface="Arial" panose="020B0604020202020204" pitchFamily="34" charset="0"/>
              </a:rPr>
              <a:t> bin ‘</a:t>
            </a:r>
            <a:r>
              <a:rPr lang="en-US" sz="100" i="1" dirty="0" err="1">
                <a:solidFill>
                  <a:srgbClr val="202122"/>
                </a:solidFill>
                <a:latin typeface="Arial" panose="020B0604020202020204" pitchFamily="34" charset="0"/>
              </a:rPr>
              <a:t>Alī</a:t>
            </a:r>
            <a:r>
              <a:rPr lang="en-US" sz="100" i="1" dirty="0">
                <a:solidFill>
                  <a:srgbClr val="202122"/>
                </a:solidFill>
                <a:latin typeface="Arial" panose="020B0604020202020204" pitchFamily="34" charset="0"/>
              </a:rPr>
              <a:t> al-</a:t>
            </a:r>
            <a:r>
              <a:rPr lang="en-US" sz="100" i="1" dirty="0" err="1">
                <a:solidFill>
                  <a:srgbClr val="202122"/>
                </a:solidFill>
                <a:latin typeface="Arial" panose="020B0604020202020204" pitchFamily="34" charset="0"/>
              </a:rPr>
              <a:t>Hāshimī</a:t>
            </a:r>
            <a:r>
              <a:rPr lang="en-US" sz="100" dirty="0">
                <a:solidFill>
                  <a:srgbClr val="202122"/>
                </a:solidFill>
                <a:latin typeface="Arial" panose="020B0604020202020204" pitchFamily="34" charset="0"/>
              </a:rPr>
              <a:t>; 1 May 1854 – 4 June 1931) was an </a:t>
            </a:r>
            <a:r>
              <a:rPr lang="en-US" sz="100" dirty="0">
                <a:solidFill>
                  <a:srgbClr val="0645AD"/>
                </a:solidFill>
                <a:latin typeface="Arial" panose="020B0604020202020204" pitchFamily="34" charset="0"/>
                <a:hlinkClick r:id="rId4" tooltip="Arab"/>
              </a:rPr>
              <a:t>Arab</a:t>
            </a:r>
            <a:r>
              <a:rPr lang="en-US" sz="100" dirty="0">
                <a:solidFill>
                  <a:srgbClr val="202122"/>
                </a:solidFill>
                <a:latin typeface="Arial" panose="020B0604020202020204" pitchFamily="34" charset="0"/>
              </a:rPr>
              <a:t> leader from the </a:t>
            </a:r>
            <a:r>
              <a:rPr lang="en-US" sz="100" dirty="0" err="1">
                <a:solidFill>
                  <a:srgbClr val="0645AD"/>
                </a:solidFill>
                <a:latin typeface="Arial" panose="020B0604020202020204" pitchFamily="34" charset="0"/>
                <a:hlinkClick r:id="rId5" tooltip="Banu Hashim"/>
              </a:rPr>
              <a:t>Banu</a:t>
            </a:r>
            <a:r>
              <a:rPr lang="en-US" sz="100" dirty="0">
                <a:solidFill>
                  <a:srgbClr val="0645AD"/>
                </a:solidFill>
                <a:latin typeface="Arial" panose="020B0604020202020204" pitchFamily="34" charset="0"/>
                <a:hlinkClick r:id="rId5" tooltip="Banu Hashim"/>
              </a:rPr>
              <a:t> </a:t>
            </a:r>
            <a:r>
              <a:rPr lang="en-US" sz="100" dirty="0" err="1">
                <a:solidFill>
                  <a:srgbClr val="0645AD"/>
                </a:solidFill>
                <a:latin typeface="Arial" panose="020B0604020202020204" pitchFamily="34" charset="0"/>
                <a:hlinkClick r:id="rId5" tooltip="Banu Hashim"/>
              </a:rPr>
              <a:t>Hashim</a:t>
            </a:r>
            <a:r>
              <a:rPr lang="en-US" sz="100" dirty="0">
                <a:solidFill>
                  <a:srgbClr val="202122"/>
                </a:solidFill>
                <a:latin typeface="Arial" panose="020B0604020202020204" pitchFamily="34" charset="0"/>
              </a:rPr>
              <a:t> clan who was the </a:t>
            </a:r>
            <a:r>
              <a:rPr lang="en-US" sz="100" dirty="0">
                <a:solidFill>
                  <a:srgbClr val="0645AD"/>
                </a:solidFill>
                <a:latin typeface="Arial" panose="020B0604020202020204" pitchFamily="34" charset="0"/>
                <a:hlinkClick r:id="rId6" tooltip="Sharif and Emir of Mecca"/>
              </a:rPr>
              <a:t>Sharif and Emir of Mecca</a:t>
            </a:r>
            <a:r>
              <a:rPr lang="en-US" sz="100" dirty="0">
                <a:solidFill>
                  <a:srgbClr val="202122"/>
                </a:solidFill>
                <a:latin typeface="Arial" panose="020B0604020202020204" pitchFamily="34" charset="0"/>
              </a:rPr>
              <a:t> from 1908 and, after proclaiming the </a:t>
            </a:r>
            <a:r>
              <a:rPr lang="en-US" sz="100" dirty="0">
                <a:solidFill>
                  <a:srgbClr val="0645AD"/>
                </a:solidFill>
                <a:latin typeface="Arial" panose="020B0604020202020204" pitchFamily="34" charset="0"/>
                <a:hlinkClick r:id="rId7" tooltip="Arab Revolt"/>
              </a:rPr>
              <a:t>Great Arab Revolt</a:t>
            </a:r>
            <a:r>
              <a:rPr lang="en-US" sz="100" dirty="0">
                <a:solidFill>
                  <a:srgbClr val="202122"/>
                </a:solidFill>
                <a:latin typeface="Arial" panose="020B0604020202020204" pitchFamily="34" charset="0"/>
              </a:rPr>
              <a:t> against the </a:t>
            </a:r>
            <a:r>
              <a:rPr lang="en-US" sz="100" dirty="0">
                <a:solidFill>
                  <a:srgbClr val="0645AD"/>
                </a:solidFill>
                <a:latin typeface="Arial" panose="020B0604020202020204" pitchFamily="34" charset="0"/>
                <a:hlinkClick r:id="rId8" tooltip="Ottoman Empire"/>
              </a:rPr>
              <a:t>Ottoman Empire</a:t>
            </a:r>
            <a:r>
              <a:rPr lang="en-US" sz="100" dirty="0">
                <a:solidFill>
                  <a:srgbClr val="202122"/>
                </a:solidFill>
                <a:latin typeface="Arial" panose="020B0604020202020204" pitchFamily="34" charset="0"/>
              </a:rPr>
              <a:t>, </a:t>
            </a:r>
            <a:r>
              <a:rPr lang="en-US" sz="100" dirty="0">
                <a:solidFill>
                  <a:srgbClr val="0645AD"/>
                </a:solidFill>
                <a:latin typeface="Arial" panose="020B0604020202020204" pitchFamily="34" charset="0"/>
                <a:hlinkClick r:id="rId9" tooltip="King of the Hejaz"/>
              </a:rPr>
              <a:t>King of the Hejaz</a:t>
            </a:r>
            <a:r>
              <a:rPr lang="en-US" sz="100" dirty="0">
                <a:solidFill>
                  <a:srgbClr val="202122"/>
                </a:solidFill>
                <a:latin typeface="Arial" panose="020B0604020202020204" pitchFamily="34" charset="0"/>
              </a:rPr>
              <a:t> from 1916 to 1924. At the end of his reign he also briefly laid claim to the office of </a:t>
            </a:r>
            <a:r>
              <a:rPr lang="en-US" sz="100" dirty="0">
                <a:solidFill>
                  <a:srgbClr val="0645AD"/>
                </a:solidFill>
                <a:latin typeface="Arial" panose="020B0604020202020204" pitchFamily="34" charset="0"/>
                <a:hlinkClick r:id="rId10" tooltip="Sharifian Caliphate"/>
              </a:rPr>
              <a:t>Caliph</a:t>
            </a:r>
            <a:r>
              <a:rPr lang="en-US" sz="100" dirty="0">
                <a:solidFill>
                  <a:srgbClr val="202122"/>
                </a:solidFill>
                <a:latin typeface="Arial" panose="020B0604020202020204" pitchFamily="34" charset="0"/>
              </a:rPr>
              <a:t>. He was a </a:t>
            </a:r>
            <a:r>
              <a:rPr lang="en-US" sz="100" dirty="0">
                <a:solidFill>
                  <a:srgbClr val="0645AD"/>
                </a:solidFill>
                <a:latin typeface="Arial" panose="020B0604020202020204" pitchFamily="34" charset="0"/>
                <a:hlinkClick r:id="rId11" tooltip="Hashemites"/>
              </a:rPr>
              <a:t>37th-generation direct descendant</a:t>
            </a:r>
            <a:r>
              <a:rPr lang="en-US" sz="100" dirty="0">
                <a:solidFill>
                  <a:srgbClr val="202122"/>
                </a:solidFill>
                <a:latin typeface="Arial" panose="020B0604020202020204" pitchFamily="34" charset="0"/>
              </a:rPr>
              <a:t> of </a:t>
            </a:r>
            <a:r>
              <a:rPr lang="en-US" sz="100" dirty="0">
                <a:solidFill>
                  <a:srgbClr val="0645AD"/>
                </a:solidFill>
                <a:latin typeface="Arial" panose="020B0604020202020204" pitchFamily="34" charset="0"/>
                <a:hlinkClick r:id="rId12" tooltip="Muhammad"/>
              </a:rPr>
              <a:t>Muhammad</a:t>
            </a:r>
            <a:r>
              <a:rPr lang="en-US" sz="100" dirty="0">
                <a:solidFill>
                  <a:srgbClr val="202122"/>
                </a:solidFill>
                <a:latin typeface="Arial" panose="020B0604020202020204" pitchFamily="34" charset="0"/>
              </a:rPr>
              <a:t> </a:t>
            </a:r>
            <a:r>
              <a:rPr lang="ar-AE" sz="100" dirty="0">
                <a:solidFill>
                  <a:srgbClr val="202122"/>
                </a:solidFill>
                <a:latin typeface="Arial" panose="020B0604020202020204" pitchFamily="34" charset="0"/>
              </a:rPr>
              <a:t>صلى الله عليه وسلم, </a:t>
            </a:r>
            <a:r>
              <a:rPr lang="en-US" sz="100" dirty="0">
                <a:solidFill>
                  <a:srgbClr val="202122"/>
                </a:solidFill>
                <a:latin typeface="Arial" panose="020B0604020202020204" pitchFamily="34" charset="0"/>
              </a:rPr>
              <a:t>as he belongs to the </a:t>
            </a:r>
            <a:r>
              <a:rPr lang="en-US" sz="100" dirty="0">
                <a:solidFill>
                  <a:srgbClr val="0645AD"/>
                </a:solidFill>
                <a:latin typeface="Arial" panose="020B0604020202020204" pitchFamily="34" charset="0"/>
                <a:hlinkClick r:id="rId13" tooltip="Hashemite"/>
              </a:rPr>
              <a:t>Hashemite</a:t>
            </a:r>
            <a:r>
              <a:rPr lang="en-US" sz="100" dirty="0">
                <a:solidFill>
                  <a:srgbClr val="202122"/>
                </a:solidFill>
                <a:latin typeface="Arial" panose="020B0604020202020204" pitchFamily="34" charset="0"/>
              </a:rPr>
              <a:t> family.</a:t>
            </a:r>
          </a:p>
          <a:p>
            <a:r>
              <a:rPr lang="en-US" sz="100" dirty="0">
                <a:solidFill>
                  <a:srgbClr val="202122"/>
                </a:solidFill>
                <a:latin typeface="Arial" panose="020B0604020202020204" pitchFamily="34" charset="0"/>
              </a:rPr>
              <a:t>A member of the Awn clan of the </a:t>
            </a:r>
            <a:r>
              <a:rPr lang="en-US" sz="100" dirty="0" err="1">
                <a:solidFill>
                  <a:srgbClr val="0645AD"/>
                </a:solidFill>
                <a:latin typeface="Arial" panose="020B0604020202020204" pitchFamily="34" charset="0"/>
                <a:hlinkClick r:id="rId14" tooltip="Qatadid"/>
              </a:rPr>
              <a:t>Qatadid</a:t>
            </a:r>
            <a:r>
              <a:rPr lang="en-US" sz="100" dirty="0">
                <a:solidFill>
                  <a:srgbClr val="202122"/>
                </a:solidFill>
                <a:latin typeface="Arial" panose="020B0604020202020204" pitchFamily="34" charset="0"/>
              </a:rPr>
              <a:t> emirs of Mecca, he was perceived to have rebellious inclinations and in 1893 was summoned to Constantinople, where he was kept on the Council of State. In 1908, in the aftermath of the </a:t>
            </a:r>
            <a:r>
              <a:rPr lang="en-US" sz="100" dirty="0">
                <a:solidFill>
                  <a:srgbClr val="0645AD"/>
                </a:solidFill>
                <a:latin typeface="Arial" panose="020B0604020202020204" pitchFamily="34" charset="0"/>
                <a:hlinkClick r:id="rId15" tooltip="Young Turk Revolution"/>
              </a:rPr>
              <a:t>Young Turk Revolution</a:t>
            </a:r>
            <a:r>
              <a:rPr lang="en-US" sz="100" dirty="0">
                <a:solidFill>
                  <a:srgbClr val="202122"/>
                </a:solidFill>
                <a:latin typeface="Arial" panose="020B0604020202020204" pitchFamily="34" charset="0"/>
              </a:rPr>
              <a:t>, he was appointed Emir of Mecca by </a:t>
            </a:r>
            <a:r>
              <a:rPr lang="en-US" sz="100" dirty="0">
                <a:solidFill>
                  <a:srgbClr val="0645AD"/>
                </a:solidFill>
                <a:latin typeface="Arial" panose="020B0604020202020204" pitchFamily="34" charset="0"/>
                <a:hlinkClick r:id="rId16" tooltip="Sultan of Turkey"/>
              </a:rPr>
              <a:t>Sultan</a:t>
            </a:r>
            <a:r>
              <a:rPr lang="en-US" sz="100" dirty="0">
                <a:solidFill>
                  <a:srgbClr val="202122"/>
                </a:solidFill>
                <a:latin typeface="Arial" panose="020B0604020202020204" pitchFamily="34" charset="0"/>
              </a:rPr>
              <a:t> </a:t>
            </a:r>
            <a:r>
              <a:rPr lang="en-US" sz="100" dirty="0">
                <a:solidFill>
                  <a:srgbClr val="0645AD"/>
                </a:solidFill>
                <a:latin typeface="Arial" panose="020B0604020202020204" pitchFamily="34" charset="0"/>
                <a:hlinkClick r:id="rId17" tooltip="Abdul Hamid II"/>
              </a:rPr>
              <a:t>Abdul Hamid II</a:t>
            </a:r>
            <a:r>
              <a:rPr lang="en-US" sz="100" dirty="0">
                <a:solidFill>
                  <a:srgbClr val="202122"/>
                </a:solidFill>
                <a:latin typeface="Arial" panose="020B0604020202020204" pitchFamily="34" charset="0"/>
              </a:rPr>
              <a:t>. In 1916, with the promise of British support for Arab independence, he proclaimed the Arab Revolt against the </a:t>
            </a:r>
            <a:r>
              <a:rPr lang="en-US" sz="100" dirty="0">
                <a:solidFill>
                  <a:srgbClr val="0645AD"/>
                </a:solidFill>
                <a:latin typeface="Arial" panose="020B0604020202020204" pitchFamily="34" charset="0"/>
                <a:hlinkClick r:id="rId8" tooltip="Ottoman Empire"/>
              </a:rPr>
              <a:t>Ottoman Empire</a:t>
            </a:r>
            <a:r>
              <a:rPr lang="en-US" sz="100" dirty="0">
                <a:solidFill>
                  <a:srgbClr val="202122"/>
                </a:solidFill>
                <a:latin typeface="Arial" panose="020B0604020202020204" pitchFamily="34" charset="0"/>
              </a:rPr>
              <a:t>, accusing the </a:t>
            </a:r>
            <a:r>
              <a:rPr lang="en-US" sz="100" dirty="0">
                <a:solidFill>
                  <a:srgbClr val="0645AD"/>
                </a:solidFill>
                <a:latin typeface="Arial" panose="020B0604020202020204" pitchFamily="34" charset="0"/>
                <a:hlinkClick r:id="rId18" tooltip="Committee of Union and Progress"/>
              </a:rPr>
              <a:t>Committee of Union and Progress</a:t>
            </a:r>
            <a:r>
              <a:rPr lang="en-US" sz="100" dirty="0">
                <a:solidFill>
                  <a:srgbClr val="202122"/>
                </a:solidFill>
                <a:latin typeface="Arial" panose="020B0604020202020204" pitchFamily="34" charset="0"/>
              </a:rPr>
              <a:t> of violating tenets of Islam and limiting the power of the sultan-caliph. Shortly after the outbreak of the revolt, Hussein declared himself 'King of the Arab Countries'. However, his pan-Arab aspirations were not accepted by the </a:t>
            </a:r>
            <a:r>
              <a:rPr lang="en-US" sz="100" dirty="0">
                <a:solidFill>
                  <a:srgbClr val="0645AD"/>
                </a:solidFill>
                <a:latin typeface="Arial" panose="020B0604020202020204" pitchFamily="34" charset="0"/>
                <a:hlinkClick r:id="rId19" tooltip="Allies of World War I"/>
              </a:rPr>
              <a:t>Allies</a:t>
            </a:r>
            <a:r>
              <a:rPr lang="en-US" sz="100" dirty="0">
                <a:solidFill>
                  <a:srgbClr val="202122"/>
                </a:solidFill>
                <a:latin typeface="Arial" panose="020B0604020202020204" pitchFamily="34" charset="0"/>
              </a:rPr>
              <a:t>, who </a:t>
            </a:r>
            <a:r>
              <a:rPr lang="en-US" sz="100" dirty="0" err="1">
                <a:solidFill>
                  <a:srgbClr val="202122"/>
                </a:solidFill>
                <a:latin typeface="Arial" panose="020B0604020202020204" pitchFamily="34" charset="0"/>
              </a:rPr>
              <a:t>recognised</a:t>
            </a:r>
            <a:r>
              <a:rPr lang="en-US" sz="100" dirty="0">
                <a:solidFill>
                  <a:srgbClr val="202122"/>
                </a:solidFill>
                <a:latin typeface="Arial" panose="020B0604020202020204" pitchFamily="34" charset="0"/>
              </a:rPr>
              <a:t> him only as King of the Hejaz.</a:t>
            </a:r>
          </a:p>
          <a:p>
            <a:r>
              <a:rPr lang="en-US" sz="100" dirty="0">
                <a:solidFill>
                  <a:srgbClr val="202122"/>
                </a:solidFill>
                <a:latin typeface="Arial" panose="020B0604020202020204" pitchFamily="34" charset="0"/>
              </a:rPr>
              <a:t>After </a:t>
            </a:r>
            <a:r>
              <a:rPr lang="en-US" sz="100" dirty="0">
                <a:solidFill>
                  <a:srgbClr val="0645AD"/>
                </a:solidFill>
                <a:latin typeface="Arial" panose="020B0604020202020204" pitchFamily="34" charset="0"/>
                <a:hlinkClick r:id="rId20" tooltip="World War I"/>
              </a:rPr>
              <a:t>World War I</a:t>
            </a:r>
            <a:r>
              <a:rPr lang="en-US" sz="100" dirty="0">
                <a:solidFill>
                  <a:srgbClr val="202122"/>
                </a:solidFill>
                <a:latin typeface="Arial" panose="020B0604020202020204" pitchFamily="34" charset="0"/>
              </a:rPr>
              <a:t> Hussein refused to ratify the </a:t>
            </a:r>
            <a:r>
              <a:rPr lang="en-US" sz="100" dirty="0">
                <a:solidFill>
                  <a:srgbClr val="0645AD"/>
                </a:solidFill>
                <a:latin typeface="Arial" panose="020B0604020202020204" pitchFamily="34" charset="0"/>
                <a:hlinkClick r:id="rId21" tooltip="Treaty of Versailles"/>
              </a:rPr>
              <a:t>Treaty of Versailles</a:t>
            </a:r>
            <a:r>
              <a:rPr lang="en-US" sz="100" dirty="0">
                <a:solidFill>
                  <a:srgbClr val="202122"/>
                </a:solidFill>
                <a:latin typeface="Arial" panose="020B0604020202020204" pitchFamily="34" charset="0"/>
              </a:rPr>
              <a:t>, in protest at the </a:t>
            </a:r>
            <a:r>
              <a:rPr lang="en-US" sz="100" dirty="0">
                <a:solidFill>
                  <a:srgbClr val="0645AD"/>
                </a:solidFill>
                <a:latin typeface="Arial" panose="020B0604020202020204" pitchFamily="34" charset="0"/>
                <a:hlinkClick r:id="rId22" tooltip="Balfour Declaration"/>
              </a:rPr>
              <a:t>Balfour Declaration</a:t>
            </a:r>
            <a:r>
              <a:rPr lang="en-US" sz="100" dirty="0">
                <a:solidFill>
                  <a:srgbClr val="202122"/>
                </a:solidFill>
                <a:latin typeface="Arial" panose="020B0604020202020204" pitchFamily="34" charset="0"/>
              </a:rPr>
              <a:t> and the establishment of British and French </a:t>
            </a:r>
            <a:r>
              <a:rPr lang="en-US" sz="100" dirty="0">
                <a:solidFill>
                  <a:srgbClr val="0645AD"/>
                </a:solidFill>
                <a:latin typeface="Arial" panose="020B0604020202020204" pitchFamily="34" charset="0"/>
                <a:hlinkClick r:id="rId23" tooltip="League of Nations mandate"/>
              </a:rPr>
              <a:t>mandates</a:t>
            </a:r>
            <a:r>
              <a:rPr lang="en-US" sz="100" dirty="0">
                <a:solidFill>
                  <a:srgbClr val="202122"/>
                </a:solidFill>
                <a:latin typeface="Arial" panose="020B0604020202020204" pitchFamily="34" charset="0"/>
              </a:rPr>
              <a:t> in </a:t>
            </a:r>
            <a:r>
              <a:rPr lang="en-US" sz="100" dirty="0">
                <a:solidFill>
                  <a:srgbClr val="0645AD"/>
                </a:solidFill>
                <a:latin typeface="Arial" panose="020B0604020202020204" pitchFamily="34" charset="0"/>
                <a:hlinkClick r:id="rId24" tooltip="Mandatory Syria"/>
              </a:rPr>
              <a:t>Syria</a:t>
            </a:r>
            <a:r>
              <a:rPr lang="en-US" sz="100" dirty="0">
                <a:solidFill>
                  <a:srgbClr val="202122"/>
                </a:solidFill>
                <a:latin typeface="Arial" panose="020B0604020202020204" pitchFamily="34" charset="0"/>
              </a:rPr>
              <a:t>, </a:t>
            </a:r>
            <a:r>
              <a:rPr lang="en-US" sz="100" dirty="0">
                <a:solidFill>
                  <a:srgbClr val="0645AD"/>
                </a:solidFill>
                <a:latin typeface="Arial" panose="020B0604020202020204" pitchFamily="34" charset="0"/>
                <a:hlinkClick r:id="rId25" tooltip="Mandatory Iraq"/>
              </a:rPr>
              <a:t>Iraq</a:t>
            </a:r>
            <a:r>
              <a:rPr lang="en-US" sz="100" dirty="0">
                <a:solidFill>
                  <a:srgbClr val="202122"/>
                </a:solidFill>
                <a:latin typeface="Arial" panose="020B0604020202020204" pitchFamily="34" charset="0"/>
              </a:rPr>
              <a:t>, and </a:t>
            </a:r>
            <a:r>
              <a:rPr lang="en-US" sz="100" dirty="0">
                <a:solidFill>
                  <a:srgbClr val="0645AD"/>
                </a:solidFill>
                <a:latin typeface="Arial" panose="020B0604020202020204" pitchFamily="34" charset="0"/>
                <a:hlinkClick r:id="rId26" tooltip="Mandatory Palestine"/>
              </a:rPr>
              <a:t>Palestine</a:t>
            </a:r>
            <a:r>
              <a:rPr lang="en-US" sz="100" dirty="0">
                <a:solidFill>
                  <a:srgbClr val="202122"/>
                </a:solidFill>
                <a:latin typeface="Arial" panose="020B0604020202020204" pitchFamily="34" charset="0"/>
              </a:rPr>
              <a:t>. He later refused to sign the Anglo-Hashemite Treaty and thus deprived himself of British support when his kingdom was invaded by </a:t>
            </a:r>
            <a:r>
              <a:rPr lang="en-US" sz="100" dirty="0">
                <a:solidFill>
                  <a:srgbClr val="0645AD"/>
                </a:solidFill>
                <a:latin typeface="Arial" panose="020B0604020202020204" pitchFamily="34" charset="0"/>
                <a:hlinkClick r:id="rId27" tooltip="Ibn Saud"/>
              </a:rPr>
              <a:t>Ibn Saud</a:t>
            </a:r>
            <a:r>
              <a:rPr lang="en-US" sz="100" dirty="0">
                <a:solidFill>
                  <a:srgbClr val="202122"/>
                </a:solidFill>
                <a:latin typeface="Arial" panose="020B0604020202020204" pitchFamily="34" charset="0"/>
              </a:rPr>
              <a:t>. In March 1924, when </a:t>
            </a:r>
            <a:r>
              <a:rPr lang="en-US" sz="100" dirty="0">
                <a:solidFill>
                  <a:srgbClr val="0645AD"/>
                </a:solidFill>
                <a:latin typeface="Arial" panose="020B0604020202020204" pitchFamily="34" charset="0"/>
                <a:hlinkClick r:id="rId28" tooltip="Ottoman Caliphate"/>
              </a:rPr>
              <a:t>the Ottoman Caliphate was abolished</a:t>
            </a:r>
            <a:r>
              <a:rPr lang="en-US" sz="100" dirty="0">
                <a:solidFill>
                  <a:srgbClr val="202122"/>
                </a:solidFill>
                <a:latin typeface="Arial" panose="020B0604020202020204" pitchFamily="34" charset="0"/>
              </a:rPr>
              <a:t>, Hussein </a:t>
            </a:r>
            <a:r>
              <a:rPr lang="en-US" sz="100" dirty="0">
                <a:solidFill>
                  <a:srgbClr val="0645AD"/>
                </a:solidFill>
                <a:latin typeface="Arial" panose="020B0604020202020204" pitchFamily="34" charset="0"/>
                <a:hlinkClick r:id="rId10" tooltip="Sharifian Caliphate"/>
              </a:rPr>
              <a:t>proclaimed himself</a:t>
            </a:r>
            <a:r>
              <a:rPr lang="en-US" sz="100" dirty="0">
                <a:solidFill>
                  <a:srgbClr val="202122"/>
                </a:solidFill>
                <a:latin typeface="Arial" panose="020B0604020202020204" pitchFamily="34" charset="0"/>
              </a:rPr>
              <a:t> Caliph of all </a:t>
            </a:r>
            <a:r>
              <a:rPr lang="en-US" sz="100" dirty="0">
                <a:solidFill>
                  <a:srgbClr val="0645AD"/>
                </a:solidFill>
                <a:latin typeface="Arial" panose="020B0604020202020204" pitchFamily="34" charset="0"/>
                <a:hlinkClick r:id="rId29" tooltip="Muslim"/>
              </a:rPr>
              <a:t>Muslims</a:t>
            </a:r>
            <a:r>
              <a:rPr lang="en-US" sz="100" dirty="0">
                <a:solidFill>
                  <a:srgbClr val="202122"/>
                </a:solidFill>
                <a:latin typeface="Arial" panose="020B0604020202020204" pitchFamily="34" charset="0"/>
              </a:rPr>
              <a:t>. In October 1924, facing defeat by Ibn Saud, he abdicated and was succeeded as king by his eldest son </a:t>
            </a:r>
            <a:r>
              <a:rPr lang="en-US" sz="100" dirty="0">
                <a:solidFill>
                  <a:srgbClr val="0645AD"/>
                </a:solidFill>
                <a:latin typeface="Arial" panose="020B0604020202020204" pitchFamily="34" charset="0"/>
                <a:hlinkClick r:id="rId30" tooltip="Ali of Hejaz"/>
              </a:rPr>
              <a:t>Ali</a:t>
            </a:r>
            <a:r>
              <a:rPr lang="en-US" sz="100" dirty="0">
                <a:solidFill>
                  <a:srgbClr val="202122"/>
                </a:solidFill>
                <a:latin typeface="Arial" panose="020B0604020202020204" pitchFamily="34" charset="0"/>
              </a:rPr>
              <a:t>. His sons </a:t>
            </a:r>
            <a:r>
              <a:rPr lang="en-US" sz="100" dirty="0">
                <a:solidFill>
                  <a:srgbClr val="0645AD"/>
                </a:solidFill>
                <a:latin typeface="Arial" panose="020B0604020202020204" pitchFamily="34" charset="0"/>
                <a:hlinkClick r:id="rId31" tooltip="Faisal I of Iraq"/>
              </a:rPr>
              <a:t>Faisal</a:t>
            </a:r>
            <a:r>
              <a:rPr lang="en-US" sz="100" dirty="0">
                <a:solidFill>
                  <a:srgbClr val="202122"/>
                </a:solidFill>
                <a:latin typeface="Arial" panose="020B0604020202020204" pitchFamily="34" charset="0"/>
              </a:rPr>
              <a:t> and </a:t>
            </a:r>
            <a:r>
              <a:rPr lang="en-US" sz="100" dirty="0">
                <a:solidFill>
                  <a:srgbClr val="0645AD"/>
                </a:solidFill>
                <a:latin typeface="Arial" panose="020B0604020202020204" pitchFamily="34" charset="0"/>
                <a:hlinkClick r:id="rId32" tooltip="Abdullah I of Jordan"/>
              </a:rPr>
              <a:t>Abdullah</a:t>
            </a:r>
            <a:r>
              <a:rPr lang="en-US" sz="100" dirty="0">
                <a:solidFill>
                  <a:srgbClr val="202122"/>
                </a:solidFill>
                <a:latin typeface="Arial" panose="020B0604020202020204" pitchFamily="34" charset="0"/>
              </a:rPr>
              <a:t> were made rulers of Iraq and </a:t>
            </a:r>
            <a:r>
              <a:rPr lang="en-US" sz="100" dirty="0">
                <a:solidFill>
                  <a:srgbClr val="0645AD"/>
                </a:solidFill>
                <a:latin typeface="Arial" panose="020B0604020202020204" pitchFamily="34" charset="0"/>
                <a:hlinkClick r:id="rId33" tooltip="Emirate of Transjordan"/>
              </a:rPr>
              <a:t>Transjordan</a:t>
            </a:r>
            <a:r>
              <a:rPr lang="en-US" sz="100" dirty="0">
                <a:solidFill>
                  <a:srgbClr val="202122"/>
                </a:solidFill>
                <a:latin typeface="Arial" panose="020B0604020202020204" pitchFamily="34" charset="0"/>
              </a:rPr>
              <a:t> respectively in 1921</a:t>
            </a:r>
            <a:r>
              <a:rPr lang="en-US" sz="1600" dirty="0">
                <a:solidFill>
                  <a:srgbClr val="202122"/>
                </a:solidFill>
                <a:latin typeface="Arial" panose="020B0604020202020204" pitchFamily="34" charset="0"/>
              </a:rPr>
              <a:t>.</a:t>
            </a:r>
            <a:endParaRPr lang="en-US" sz="1600" b="0" i="0" dirty="0">
              <a:solidFill>
                <a:srgbClr val="202122"/>
              </a:solidFill>
              <a:effectLst/>
              <a:latin typeface="Arial" panose="020B0604020202020204" pitchFamily="34" charset="0"/>
            </a:endParaRPr>
          </a:p>
        </p:txBody>
      </p:sp>
      <p:sp>
        <p:nvSpPr>
          <p:cNvPr id="5" name="TextBox 4"/>
          <p:cNvSpPr txBox="1"/>
          <p:nvPr/>
        </p:nvSpPr>
        <p:spPr>
          <a:xfrm>
            <a:off x="5052812" y="2057653"/>
            <a:ext cx="7122016" cy="646331"/>
          </a:xfrm>
          <a:prstGeom prst="rect">
            <a:avLst/>
          </a:prstGeom>
          <a:noFill/>
        </p:spPr>
        <p:txBody>
          <a:bodyPr wrap="square" rtlCol="0">
            <a:spAutoFit/>
          </a:bodyPr>
          <a:lstStyle/>
          <a:p>
            <a:r>
              <a:rPr lang="bn-IN" dirty="0"/>
              <a:t>শরীফ অব মক্কা। রাসুল (সঃ) এর ৪০ তম বংশধর। বর্তমান জর্ডানের রাজা –কিং আব্দুল্লাহ এর দাদার দাদা।  </a:t>
            </a:r>
            <a:endParaRPr lang="en-US" dirty="0"/>
          </a:p>
        </p:txBody>
      </p:sp>
      <p:sp>
        <p:nvSpPr>
          <p:cNvPr id="6" name="TextBox 5"/>
          <p:cNvSpPr txBox="1"/>
          <p:nvPr/>
        </p:nvSpPr>
        <p:spPr>
          <a:xfrm>
            <a:off x="4799527" y="3808114"/>
            <a:ext cx="7392473" cy="1754326"/>
          </a:xfrm>
          <a:prstGeom prst="rect">
            <a:avLst/>
          </a:prstGeom>
          <a:noFill/>
        </p:spPr>
        <p:txBody>
          <a:bodyPr wrap="square" rtlCol="0">
            <a:spAutoFit/>
          </a:bodyPr>
          <a:lstStyle/>
          <a:p>
            <a:r>
              <a:rPr lang="bn-IN" dirty="0"/>
              <a:t>সে এবং তার পরিবার ৭০০ বছর ধরে মক্কা – মদিনা শাসন করে আসছিল এবং প্রায় ১০০০ বছর ধরে তার পরিবার রাজনীতির সাথে যুক্ত আছে। সেই একমাত্র ব্যাক্তি ছিল- যিনি অটোমান দের বিরুদ্ধে লড়ার সক্ষ্মতা রাখে। যুদ্ধ শুরু হওয়ার আগেও একবার সে ব্রিটিশ সরকারকে অটোমানদের বিরুদ্ধে এক সাথে কাজ করার প্রস্তাব দেয়। কিন্তু তখন ব্রিটিশ সরকার এর কাছে তার প্রয়োজন ছিল না, তাই তারা তা এড়িয়ে যায়। </a:t>
            </a:r>
            <a:endParaRPr lang="en-US" dirty="0"/>
          </a:p>
        </p:txBody>
      </p:sp>
      <p:sp>
        <p:nvSpPr>
          <p:cNvPr id="7" name="Rectangle 6"/>
          <p:cNvSpPr/>
          <p:nvPr/>
        </p:nvSpPr>
        <p:spPr>
          <a:xfrm>
            <a:off x="-85859" y="4315945"/>
            <a:ext cx="3110147" cy="646331"/>
          </a:xfrm>
          <a:prstGeom prst="rect">
            <a:avLst/>
          </a:prstGeom>
        </p:spPr>
        <p:txBody>
          <a:bodyPr wrap="none">
            <a:spAutoFit/>
          </a:bodyPr>
          <a:lstStyle/>
          <a:p>
            <a:pPr algn="ctr"/>
            <a:r>
              <a:rPr lang="bn-IN" dirty="0"/>
              <a:t>শরীফ অব মক্কা-</a:t>
            </a:r>
          </a:p>
          <a:p>
            <a:pPr algn="ctr"/>
            <a:r>
              <a:rPr lang="bn-IN" dirty="0"/>
              <a:t>হুসাইন বিন আলী আল হুসাইন</a:t>
            </a:r>
            <a:endParaRPr lang="en-US" dirty="0"/>
          </a:p>
        </p:txBody>
      </p:sp>
    </p:spTree>
    <p:extLst>
      <p:ext uri="{BB962C8B-B14F-4D97-AF65-F5344CB8AC3E}">
        <p14:creationId xmlns:p14="http://schemas.microsoft.com/office/powerpoint/2010/main" val="8354934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0912" y="691717"/>
            <a:ext cx="11114468" cy="3693319"/>
          </a:xfrm>
          <a:prstGeom prst="rect">
            <a:avLst/>
          </a:prstGeom>
          <a:noFill/>
        </p:spPr>
        <p:txBody>
          <a:bodyPr wrap="square" rtlCol="0">
            <a:spAutoFit/>
          </a:bodyPr>
          <a:lstStyle/>
          <a:p>
            <a:r>
              <a:rPr lang="en-US" dirty="0"/>
              <a:t>Divide and conquer</a:t>
            </a:r>
            <a:r>
              <a:rPr lang="bn-IN" dirty="0"/>
              <a:t>- বিভাজন করে দাও, তারপরে জয় করে নাও। হেনরি মেকমোহন বার বার শরীফ অব মক্কা- এর সাথে যোগাযোগ করতে লাগল, এর মধ্যে টি ই লরেন্স তার পুরো পরিবারের ঘনিষ্ঠ বন্ধু হিসাবে পরিনত হয়। </a:t>
            </a:r>
          </a:p>
          <a:p>
            <a:r>
              <a:rPr lang="bn-IN" dirty="0"/>
              <a:t>যাই হোক, মেকমোহন তাকে লিখিত কথা দিল-তুমি যদি অটোমান খেলাফত এর বিরুদ্ধে বিদ্রোহ ঘোষণা কর, আমরা তোমাকে পরবর্তি খলিফা বানাবো। পুরা আরব ভূখন্ড হবে তোমার।</a:t>
            </a:r>
          </a:p>
          <a:p>
            <a:r>
              <a:rPr lang="bn-IN" dirty="0"/>
              <a:t>১। সৌদি-আরব</a:t>
            </a:r>
          </a:p>
          <a:p>
            <a:r>
              <a:rPr lang="bn-IN" dirty="0"/>
              <a:t>২। সিরিয়া</a:t>
            </a:r>
          </a:p>
          <a:p>
            <a:r>
              <a:rPr lang="bn-IN" dirty="0"/>
              <a:t>৩। জর্ডান</a:t>
            </a:r>
          </a:p>
          <a:p>
            <a:r>
              <a:rPr lang="bn-IN" dirty="0"/>
              <a:t>৪।ফিলিস্তিন</a:t>
            </a:r>
          </a:p>
          <a:p>
            <a:r>
              <a:rPr lang="bn-IN" dirty="0"/>
              <a:t>৫। লিবিয়া</a:t>
            </a:r>
          </a:p>
          <a:p>
            <a:r>
              <a:rPr lang="bn-IN" dirty="0"/>
              <a:t>৬।ইরাক </a:t>
            </a:r>
          </a:p>
          <a:p>
            <a:r>
              <a:rPr lang="bn-IN" dirty="0"/>
              <a:t>যাই হোক, তারা আমাদেরকে আমাদের বিরুদ্ধে ব্যাবহার করেছে। সে আলাল বাইত হতে পারে, তার মানে এই নয় যে সে ফেরেশতা। </a:t>
            </a:r>
          </a:p>
          <a:p>
            <a:r>
              <a:rPr lang="bn-IN" dirty="0"/>
              <a:t> </a:t>
            </a:r>
            <a:endParaRPr lang="en-US" dirty="0"/>
          </a:p>
        </p:txBody>
      </p:sp>
    </p:spTree>
    <p:extLst>
      <p:ext uri="{BB962C8B-B14F-4D97-AF65-F5344CB8AC3E}">
        <p14:creationId xmlns:p14="http://schemas.microsoft.com/office/powerpoint/2010/main" val="31410771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2738"/>
            <a:ext cx="5314682" cy="398601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1154" y="172222"/>
            <a:ext cx="5434982" cy="6536504"/>
          </a:xfrm>
          <a:prstGeom prst="rect">
            <a:avLst/>
          </a:prstGeom>
        </p:spPr>
      </p:pic>
      <p:sp>
        <p:nvSpPr>
          <p:cNvPr id="4" name="TextBox 3"/>
          <p:cNvSpPr txBox="1"/>
          <p:nvPr/>
        </p:nvSpPr>
        <p:spPr>
          <a:xfrm>
            <a:off x="1094703" y="5962918"/>
            <a:ext cx="2047741" cy="646331"/>
          </a:xfrm>
          <a:prstGeom prst="rect">
            <a:avLst/>
          </a:prstGeom>
          <a:noFill/>
        </p:spPr>
        <p:txBody>
          <a:bodyPr wrap="square" rtlCol="0">
            <a:spAutoFit/>
          </a:bodyPr>
          <a:lstStyle/>
          <a:p>
            <a:r>
              <a:rPr lang="en-US" dirty="0"/>
              <a:t>Iraq to </a:t>
            </a:r>
            <a:r>
              <a:rPr lang="en-US" dirty="0" err="1"/>
              <a:t>Turqey</a:t>
            </a:r>
            <a:r>
              <a:rPr lang="en-US" dirty="0"/>
              <a:t> and Syria to </a:t>
            </a:r>
            <a:r>
              <a:rPr lang="en-US" dirty="0" err="1"/>
              <a:t>hijaj</a:t>
            </a:r>
            <a:endParaRPr lang="en-US" dirty="0"/>
          </a:p>
        </p:txBody>
      </p:sp>
      <p:sp>
        <p:nvSpPr>
          <p:cNvPr id="5" name="TextBox 4"/>
          <p:cNvSpPr txBox="1"/>
          <p:nvPr/>
        </p:nvSpPr>
        <p:spPr>
          <a:xfrm>
            <a:off x="257578" y="172222"/>
            <a:ext cx="6065949" cy="2031325"/>
          </a:xfrm>
          <a:prstGeom prst="rect">
            <a:avLst/>
          </a:prstGeom>
          <a:noFill/>
        </p:spPr>
        <p:txBody>
          <a:bodyPr wrap="square" rtlCol="0">
            <a:spAutoFit/>
          </a:bodyPr>
          <a:lstStyle/>
          <a:p>
            <a:r>
              <a:rPr lang="bn-IN" dirty="0"/>
              <a:t>১। গ্রেট ব্রিটেন স্বাধীন আরব ভূখণ্ড কে স্বীকৃতি দিবে। </a:t>
            </a:r>
          </a:p>
          <a:p>
            <a:r>
              <a:rPr lang="bn-IN" dirty="0"/>
              <a:t>২। বাহিরের শক্তি থেকে আরব ভূখণ্ডের পবিত্র স্থান গুলোর নিরাপত্তা দিবে। </a:t>
            </a:r>
          </a:p>
          <a:p>
            <a:r>
              <a:rPr lang="bn-IN" dirty="0"/>
              <a:t>৩। পরবর্তী সরকার গঠনে গ্রেট ব্রিটেন বুদ্ধি পরামর্শ দিয়ে শরিফ অব মক্কার পাশে থাকবে। </a:t>
            </a:r>
            <a:endParaRPr lang="en-US" dirty="0"/>
          </a:p>
          <a:p>
            <a:endParaRPr lang="bn-IN" dirty="0"/>
          </a:p>
          <a:p>
            <a:endParaRPr lang="en-US" dirty="0"/>
          </a:p>
        </p:txBody>
      </p:sp>
    </p:spTree>
    <p:extLst>
      <p:ext uri="{BB962C8B-B14F-4D97-AF65-F5344CB8AC3E}">
        <p14:creationId xmlns:p14="http://schemas.microsoft.com/office/powerpoint/2010/main" val="29775274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6106" y="488255"/>
            <a:ext cx="1732205" cy="369332"/>
          </a:xfrm>
          <a:prstGeom prst="rect">
            <a:avLst/>
          </a:prstGeom>
        </p:spPr>
        <p:txBody>
          <a:bodyPr wrap="none">
            <a:spAutoFit/>
          </a:bodyPr>
          <a:lstStyle/>
          <a:p>
            <a:r>
              <a:rPr lang="en-US" dirty="0">
                <a:solidFill>
                  <a:srgbClr val="000000"/>
                </a:solidFill>
                <a:latin typeface="Linux Libertine"/>
              </a:rPr>
              <a:t>Lowell Thomas</a:t>
            </a:r>
            <a:endParaRPr lang="en-US" b="0" i="0" dirty="0">
              <a:solidFill>
                <a:srgbClr val="000000"/>
              </a:solidFill>
              <a:effectLst/>
              <a:latin typeface="Linux Libertine"/>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05" y="857587"/>
            <a:ext cx="2095500" cy="2009775"/>
          </a:xfrm>
          <a:prstGeom prst="rect">
            <a:avLst/>
          </a:prstGeom>
        </p:spPr>
      </p:pic>
      <p:sp>
        <p:nvSpPr>
          <p:cNvPr id="4" name="Rectangle 3"/>
          <p:cNvSpPr/>
          <p:nvPr/>
        </p:nvSpPr>
        <p:spPr>
          <a:xfrm>
            <a:off x="2391176" y="1233787"/>
            <a:ext cx="6830097" cy="1277273"/>
          </a:xfrm>
          <a:prstGeom prst="rect">
            <a:avLst/>
          </a:prstGeom>
        </p:spPr>
        <p:txBody>
          <a:bodyPr wrap="square">
            <a:spAutoFit/>
          </a:bodyPr>
          <a:lstStyle/>
          <a:p>
            <a:r>
              <a:rPr lang="en-US" sz="700" dirty="0">
                <a:solidFill>
                  <a:srgbClr val="202122"/>
                </a:solidFill>
                <a:latin typeface="Arial" panose="020B0604020202020204" pitchFamily="34" charset="0"/>
              </a:rPr>
              <a:t>Thomas and cameraman Harry Chase first went to the </a:t>
            </a:r>
            <a:r>
              <a:rPr lang="en-US" sz="700" dirty="0">
                <a:solidFill>
                  <a:srgbClr val="0645AD"/>
                </a:solidFill>
                <a:latin typeface="Arial" panose="020B0604020202020204" pitchFamily="34" charset="0"/>
                <a:hlinkClick r:id="rId3" tooltip="Western Front (World War I)"/>
              </a:rPr>
              <a:t>Western Front</a:t>
            </a:r>
            <a:r>
              <a:rPr lang="en-US" sz="700" dirty="0">
                <a:solidFill>
                  <a:srgbClr val="202122"/>
                </a:solidFill>
                <a:latin typeface="Arial" panose="020B0604020202020204" pitchFamily="34" charset="0"/>
              </a:rPr>
              <a:t>, but the trenches had little to inspire the American public. They then went to Italy where he heard of General </a:t>
            </a:r>
            <a:r>
              <a:rPr lang="en-US" sz="700" dirty="0">
                <a:solidFill>
                  <a:srgbClr val="0645AD"/>
                </a:solidFill>
                <a:latin typeface="Arial" panose="020B0604020202020204" pitchFamily="34" charset="0"/>
                <a:hlinkClick r:id="rId4" tooltip="Edmund Allenby, 1st Viscount Allenby"/>
              </a:rPr>
              <a:t>Allenby</a:t>
            </a:r>
            <a:r>
              <a:rPr lang="en-US" sz="700" dirty="0">
                <a:solidFill>
                  <a:srgbClr val="202122"/>
                </a:solidFill>
                <a:latin typeface="Arial" panose="020B0604020202020204" pitchFamily="34" charset="0"/>
              </a:rPr>
              <a:t>'s campaign against the </a:t>
            </a:r>
            <a:r>
              <a:rPr lang="en-US" sz="700" dirty="0">
                <a:solidFill>
                  <a:srgbClr val="0645AD"/>
                </a:solidFill>
                <a:latin typeface="Arial" panose="020B0604020202020204" pitchFamily="34" charset="0"/>
                <a:hlinkClick r:id="rId5" tooltip="Ottoman Empire"/>
              </a:rPr>
              <a:t>Ottoman Empire</a:t>
            </a:r>
            <a:r>
              <a:rPr lang="en-US" sz="700" dirty="0">
                <a:solidFill>
                  <a:srgbClr val="202122"/>
                </a:solidFill>
                <a:latin typeface="Arial" panose="020B0604020202020204" pitchFamily="34" charset="0"/>
              </a:rPr>
              <a:t> in </a:t>
            </a:r>
            <a:r>
              <a:rPr lang="en-US" sz="700" dirty="0">
                <a:solidFill>
                  <a:srgbClr val="0645AD"/>
                </a:solidFill>
                <a:latin typeface="Arial" panose="020B0604020202020204" pitchFamily="34" charset="0"/>
                <a:hlinkClick r:id="rId6" tooltip="Mandatory Palestine"/>
              </a:rPr>
              <a:t>Palestine</a:t>
            </a:r>
            <a:r>
              <a:rPr lang="en-US" sz="700" dirty="0">
                <a:solidFill>
                  <a:srgbClr val="202122"/>
                </a:solidFill>
                <a:latin typeface="Arial" panose="020B0604020202020204" pitchFamily="34" charset="0"/>
              </a:rPr>
              <a:t>. Thomas traveled to Palestine as an accredited war correspondent with the permission of the British Foreign Office, where he met </a:t>
            </a:r>
            <a:r>
              <a:rPr lang="en-US" sz="700" dirty="0">
                <a:solidFill>
                  <a:srgbClr val="0645AD"/>
                </a:solidFill>
                <a:latin typeface="Arial" panose="020B0604020202020204" pitchFamily="34" charset="0"/>
                <a:hlinkClick r:id="rId7" tooltip="T. E. Lawrence"/>
              </a:rPr>
              <a:t>T. E. Lawrence</a:t>
            </a:r>
            <a:r>
              <a:rPr lang="en-US" sz="700" dirty="0">
                <a:solidFill>
                  <a:srgbClr val="202122"/>
                </a:solidFill>
                <a:latin typeface="Arial" panose="020B0604020202020204" pitchFamily="34" charset="0"/>
              </a:rPr>
              <a:t>, a captain in the British Army stationed in </a:t>
            </a:r>
            <a:r>
              <a:rPr lang="en-US" sz="700" dirty="0">
                <a:solidFill>
                  <a:srgbClr val="0645AD"/>
                </a:solidFill>
                <a:latin typeface="Arial" panose="020B0604020202020204" pitchFamily="34" charset="0"/>
                <a:hlinkClick r:id="rId8" tooltip="Jerusalem"/>
              </a:rPr>
              <a:t>Jerusalem</a:t>
            </a:r>
            <a:r>
              <a:rPr lang="en-US" sz="700" dirty="0">
                <a:solidFill>
                  <a:srgbClr val="202122"/>
                </a:solidFill>
                <a:latin typeface="Arial" panose="020B0604020202020204" pitchFamily="34" charset="0"/>
              </a:rPr>
              <a:t>. Lawrence was spending £200,000 a month encouraging the inhabitants of Palestine to rebel against the Turks. Thomas and Chase spent several weeks with him in the desert, although Lawrence had told them that it would be "several days." Lawrence agreed to provide Thomas with material on the condition that Thomas also photographed and interviewed Arab leaders such as </a:t>
            </a:r>
            <a:r>
              <a:rPr lang="en-US" sz="700" dirty="0">
                <a:solidFill>
                  <a:srgbClr val="0645AD"/>
                </a:solidFill>
                <a:latin typeface="Arial" panose="020B0604020202020204" pitchFamily="34" charset="0"/>
                <a:hlinkClick r:id="rId9" tooltip="Faisal I of Iraq"/>
              </a:rPr>
              <a:t>Emir Feisal</a:t>
            </a:r>
            <a:r>
              <a:rPr lang="en-US" sz="700" dirty="0">
                <a:solidFill>
                  <a:srgbClr val="202122"/>
                </a:solidFill>
                <a:latin typeface="Arial" panose="020B0604020202020204" pitchFamily="34" charset="0"/>
              </a:rPr>
              <a:t>.</a:t>
            </a:r>
            <a:r>
              <a:rPr lang="en-US" sz="700" baseline="30000" dirty="0">
                <a:solidFill>
                  <a:srgbClr val="202122"/>
                </a:solidFill>
                <a:latin typeface="Arial" panose="020B0604020202020204" pitchFamily="34" charset="0"/>
              </a:rPr>
              <a:t>[</a:t>
            </a:r>
            <a:r>
              <a:rPr lang="en-US" sz="700" i="1" baseline="30000" dirty="0">
                <a:solidFill>
                  <a:srgbClr val="0645AD"/>
                </a:solidFill>
                <a:latin typeface="Arial" panose="020B0604020202020204" pitchFamily="34" charset="0"/>
                <a:hlinkClick r:id="rId10" tooltip="Wikipedia:Citation needed"/>
              </a:rPr>
              <a:t>citation needed</a:t>
            </a:r>
            <a:r>
              <a:rPr lang="en-US" sz="700" baseline="30000" dirty="0">
                <a:solidFill>
                  <a:srgbClr val="202122"/>
                </a:solidFill>
                <a:latin typeface="Arial" panose="020B0604020202020204" pitchFamily="34" charset="0"/>
              </a:rPr>
              <a:t>]</a:t>
            </a:r>
            <a:endParaRPr lang="en-US" sz="700" dirty="0">
              <a:solidFill>
                <a:srgbClr val="202122"/>
              </a:solidFill>
              <a:latin typeface="Arial" panose="020B0604020202020204" pitchFamily="34" charset="0"/>
            </a:endParaRPr>
          </a:p>
          <a:p>
            <a:r>
              <a:rPr lang="en-US" sz="700" dirty="0">
                <a:solidFill>
                  <a:srgbClr val="202122"/>
                </a:solidFill>
                <a:latin typeface="Arial" panose="020B0604020202020204" pitchFamily="34" charset="0"/>
              </a:rPr>
              <a:t>Thomas shot dramatic footage of Lawrence, then returned to America and began giving public lectures in 1919 on the war in Palestine, "supported by moving pictures of veiled women, Arabs in their picturesque robes, camels and dashing Bedouin cavalry". His lectures were very popular and audiences were large, and he "took the nation by storm" in the words of one modern biographer.</a:t>
            </a:r>
            <a:r>
              <a:rPr lang="en-US" sz="700" baseline="30000" dirty="0">
                <a:solidFill>
                  <a:srgbClr val="202122"/>
                </a:solidFill>
                <a:latin typeface="Arial" panose="020B0604020202020204" pitchFamily="34" charset="0"/>
              </a:rPr>
              <a:t>[</a:t>
            </a:r>
            <a:r>
              <a:rPr lang="en-US" sz="700" i="1" baseline="30000" dirty="0">
                <a:solidFill>
                  <a:srgbClr val="0645AD"/>
                </a:solidFill>
                <a:latin typeface="Arial" panose="020B0604020202020204" pitchFamily="34" charset="0"/>
                <a:hlinkClick r:id="rId11" tooltip="Wikipedia:Manual of Style/Words to watch"/>
              </a:rPr>
              <a:t>who?</a:t>
            </a:r>
            <a:r>
              <a:rPr lang="en-US" sz="700" baseline="30000" dirty="0">
                <a:solidFill>
                  <a:srgbClr val="202122"/>
                </a:solidFill>
                <a:latin typeface="Arial" panose="020B0604020202020204" pitchFamily="34" charset="0"/>
              </a:rPr>
              <a:t>]</a:t>
            </a:r>
            <a:r>
              <a:rPr lang="en-US" sz="700" dirty="0">
                <a:solidFill>
                  <a:srgbClr val="202122"/>
                </a:solidFill>
                <a:latin typeface="Arial" panose="020B0604020202020204" pitchFamily="34" charset="0"/>
              </a:rPr>
              <a:t> He agreed to take the lecture to Britain, but only "if asked by the King and given Drury Lane or Covent Garden" as a lecture venue. His conditions were met, and he opened a series at Covent Garden on August 14, 1919. "And so followed a series of some hundreds of lecture–film shows, attended by the highest in the land".</a:t>
            </a:r>
            <a:r>
              <a:rPr lang="en-US" sz="700" baseline="30000" dirty="0">
                <a:solidFill>
                  <a:srgbClr val="0645AD"/>
                </a:solidFill>
                <a:latin typeface="Arial" panose="020B0604020202020204" pitchFamily="34" charset="0"/>
                <a:hlinkClick r:id="rId12"/>
              </a:rPr>
              <a:t>[3]</a:t>
            </a:r>
            <a:endParaRPr lang="en-US" sz="700" b="0" i="0" dirty="0">
              <a:solidFill>
                <a:srgbClr val="202122"/>
              </a:solidFill>
              <a:effectLst/>
              <a:latin typeface="Arial" panose="020B0604020202020204" pitchFamily="34" charset="0"/>
            </a:endParaRPr>
          </a:p>
        </p:txBody>
      </p:sp>
      <p:sp>
        <p:nvSpPr>
          <p:cNvPr id="5" name="TextBox 4"/>
          <p:cNvSpPr txBox="1"/>
          <p:nvPr/>
        </p:nvSpPr>
        <p:spPr>
          <a:xfrm>
            <a:off x="1004551" y="3631842"/>
            <a:ext cx="9787943" cy="1477328"/>
          </a:xfrm>
          <a:prstGeom prst="rect">
            <a:avLst/>
          </a:prstGeom>
          <a:noFill/>
        </p:spPr>
        <p:txBody>
          <a:bodyPr wrap="square" rtlCol="0">
            <a:spAutoFit/>
          </a:bodyPr>
          <a:lstStyle/>
          <a:p>
            <a:r>
              <a:rPr lang="bn-IN" dirty="0"/>
              <a:t>আমেরিকার এই সাংবাদিক (লোয়েল থমাস) লরেন্স অব আরাবিয়ার কাজ কর্ম দেখে বলেছিলেন-সাদা ছামড়ার মানুষটা আরব স্বাধীনতার জন্য লড়ে যাচ্ছে। আর ইনিই টি ই লরেন্স এর নাম লরেন্স অব এরাবিয়া রেখেছিলেন। </a:t>
            </a:r>
          </a:p>
          <a:p>
            <a:r>
              <a:rPr lang="bn-IN" dirty="0"/>
              <a:t>এটাও সত্য যে, যুদ্ধের শেষে, সে মোখিক ভাবে আরব স্বাধীনতার জন্য চেস্টা করে ছিল। কিন্তু যুদ্ধ চলা কালে, অন্য চুক্তি গুলা সম্পর্কে জানা শর্তেও সে শরীফ পরিবারকে জানায় নাই। </a:t>
            </a:r>
            <a:endParaRPr lang="en-US" dirty="0"/>
          </a:p>
        </p:txBody>
      </p:sp>
    </p:spTree>
    <p:extLst>
      <p:ext uri="{BB962C8B-B14F-4D97-AF65-F5344CB8AC3E}">
        <p14:creationId xmlns:p14="http://schemas.microsoft.com/office/powerpoint/2010/main" val="30764094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46832" y="231820"/>
            <a:ext cx="4485809" cy="461665"/>
          </a:xfrm>
          <a:prstGeom prst="rect">
            <a:avLst/>
          </a:prstGeom>
          <a:noFill/>
        </p:spPr>
        <p:txBody>
          <a:bodyPr wrap="square" rtlCol="0">
            <a:spAutoFit/>
          </a:bodyPr>
          <a:lstStyle/>
          <a:p>
            <a:r>
              <a:rPr lang="en-US" sz="2400" b="1" dirty="0"/>
              <a:t>Sykes Picot Agreement</a:t>
            </a:r>
            <a:r>
              <a:rPr lang="bn-IN" sz="2400" b="1" dirty="0"/>
              <a:t>-১৯১৫</a:t>
            </a:r>
            <a:endParaRPr lang="en-US" sz="2400" b="1" dirty="0"/>
          </a:p>
        </p:txBody>
      </p:sp>
      <p:sp>
        <p:nvSpPr>
          <p:cNvPr id="3" name="TextBox 2"/>
          <p:cNvSpPr txBox="1"/>
          <p:nvPr/>
        </p:nvSpPr>
        <p:spPr>
          <a:xfrm>
            <a:off x="128789" y="3966692"/>
            <a:ext cx="2717442" cy="1754326"/>
          </a:xfrm>
          <a:prstGeom prst="rect">
            <a:avLst/>
          </a:prstGeom>
          <a:noFill/>
        </p:spPr>
        <p:txBody>
          <a:bodyPr wrap="square" rtlCol="0">
            <a:spAutoFit/>
          </a:bodyPr>
          <a:lstStyle/>
          <a:p>
            <a:r>
              <a:rPr lang="en-US" dirty="0"/>
              <a:t>Russia Demanded- </a:t>
            </a:r>
            <a:r>
              <a:rPr lang="en-US" dirty="0" err="1"/>
              <a:t>Istambul</a:t>
            </a:r>
            <a:r>
              <a:rPr lang="bn-IN" dirty="0"/>
              <a:t>,আর্মেনিয়া </a:t>
            </a:r>
            <a:endParaRPr lang="en-US" dirty="0"/>
          </a:p>
          <a:p>
            <a:r>
              <a:rPr lang="en-US" dirty="0"/>
              <a:t>French-Lebanon and Syria</a:t>
            </a:r>
          </a:p>
          <a:p>
            <a:r>
              <a:rPr lang="en-US" dirty="0"/>
              <a:t>British-Iraq, Transjordan, </a:t>
            </a:r>
            <a:r>
              <a:rPr lang="en-US" dirty="0" err="1"/>
              <a:t>Hijaj</a:t>
            </a:r>
            <a:endParaRPr lang="en-US" dirty="0"/>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7502" y="811369"/>
            <a:ext cx="8760657" cy="5911403"/>
          </a:xfrm>
          <a:prstGeom prst="rect">
            <a:avLst/>
          </a:prstGeom>
        </p:spPr>
      </p:pic>
    </p:spTree>
    <p:extLst>
      <p:ext uri="{BB962C8B-B14F-4D97-AF65-F5344CB8AC3E}">
        <p14:creationId xmlns:p14="http://schemas.microsoft.com/office/powerpoint/2010/main" val="18492960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4504" y="0"/>
            <a:ext cx="8622991" cy="6858000"/>
          </a:xfrm>
          <a:prstGeom prst="rect">
            <a:avLst/>
          </a:prstGeom>
        </p:spPr>
      </p:pic>
    </p:spTree>
    <p:extLst>
      <p:ext uri="{BB962C8B-B14F-4D97-AF65-F5344CB8AC3E}">
        <p14:creationId xmlns:p14="http://schemas.microsoft.com/office/powerpoint/2010/main" val="13573232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8050" y="946150"/>
            <a:ext cx="7835900" cy="4965700"/>
          </a:xfrm>
          <a:prstGeom prst="rect">
            <a:avLst/>
          </a:prstGeom>
        </p:spPr>
      </p:pic>
    </p:spTree>
    <p:extLst>
      <p:ext uri="{BB962C8B-B14F-4D97-AF65-F5344CB8AC3E}">
        <p14:creationId xmlns:p14="http://schemas.microsoft.com/office/powerpoint/2010/main" val="27834539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3127" y="462851"/>
            <a:ext cx="1117600" cy="1991360"/>
          </a:xfrm>
          <a:prstGeom prst="rect">
            <a:avLst/>
          </a:prstGeom>
        </p:spPr>
      </p:pic>
      <p:sp>
        <p:nvSpPr>
          <p:cNvPr id="3" name="Rectangle 2"/>
          <p:cNvSpPr/>
          <p:nvPr/>
        </p:nvSpPr>
        <p:spPr>
          <a:xfrm>
            <a:off x="7509622" y="2948120"/>
            <a:ext cx="2787943" cy="369332"/>
          </a:xfrm>
          <a:prstGeom prst="rect">
            <a:avLst/>
          </a:prstGeom>
        </p:spPr>
        <p:txBody>
          <a:bodyPr wrap="none">
            <a:spAutoFit/>
          </a:bodyPr>
          <a:lstStyle/>
          <a:p>
            <a:r>
              <a:rPr lang="en-US" b="1" dirty="0">
                <a:solidFill>
                  <a:srgbClr val="000000"/>
                </a:solidFill>
                <a:latin typeface="Arial" panose="020B0604020202020204" pitchFamily="34" charset="0"/>
              </a:rPr>
              <a:t>François Georges-Picot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831" y="137223"/>
            <a:ext cx="2011680" cy="2642616"/>
          </a:xfrm>
          <a:prstGeom prst="rect">
            <a:avLst/>
          </a:prstGeom>
        </p:spPr>
      </p:pic>
      <p:sp>
        <p:nvSpPr>
          <p:cNvPr id="5" name="Rectangle 4"/>
          <p:cNvSpPr/>
          <p:nvPr/>
        </p:nvSpPr>
        <p:spPr>
          <a:xfrm>
            <a:off x="1084831" y="3230520"/>
            <a:ext cx="2198038" cy="369332"/>
          </a:xfrm>
          <a:prstGeom prst="rect">
            <a:avLst/>
          </a:prstGeom>
        </p:spPr>
        <p:txBody>
          <a:bodyPr wrap="none">
            <a:spAutoFit/>
          </a:bodyPr>
          <a:lstStyle/>
          <a:p>
            <a:r>
              <a:rPr lang="en-US" b="1" dirty="0">
                <a:solidFill>
                  <a:srgbClr val="000000"/>
                </a:solidFill>
                <a:latin typeface="Arial" panose="020B0604020202020204" pitchFamily="34" charset="0"/>
              </a:rPr>
              <a:t>Sir Mark Sykes, </a:t>
            </a:r>
            <a:r>
              <a:rPr lang="en-US" b="1" dirty="0" err="1">
                <a:solidFill>
                  <a:srgbClr val="000000"/>
                </a:solidFill>
                <a:latin typeface="Arial" panose="020B0604020202020204" pitchFamily="34" charset="0"/>
              </a:rPr>
              <a:t>Bt</a:t>
            </a:r>
            <a:endParaRPr lang="en-US" dirty="0"/>
          </a:p>
        </p:txBody>
      </p:sp>
    </p:spTree>
    <p:extLst>
      <p:ext uri="{BB962C8B-B14F-4D97-AF65-F5344CB8AC3E}">
        <p14:creationId xmlns:p14="http://schemas.microsoft.com/office/powerpoint/2010/main" val="35509303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4569" y="141668"/>
            <a:ext cx="4275786" cy="369332"/>
          </a:xfrm>
          <a:prstGeom prst="rect">
            <a:avLst/>
          </a:prstGeom>
          <a:noFill/>
        </p:spPr>
        <p:txBody>
          <a:bodyPr wrap="square" rtlCol="0">
            <a:spAutoFit/>
          </a:bodyPr>
          <a:lstStyle/>
          <a:p>
            <a:r>
              <a:rPr lang="en-US" dirty="0"/>
              <a:t>Russian Empire became Soviet Union</a:t>
            </a:r>
          </a:p>
        </p:txBody>
      </p:sp>
      <p:sp>
        <p:nvSpPr>
          <p:cNvPr id="3" name="Rectangle 2"/>
          <p:cNvSpPr/>
          <p:nvPr/>
        </p:nvSpPr>
        <p:spPr>
          <a:xfrm>
            <a:off x="4205233" y="668560"/>
            <a:ext cx="7994496" cy="369332"/>
          </a:xfrm>
          <a:prstGeom prst="rect">
            <a:avLst/>
          </a:prstGeom>
        </p:spPr>
        <p:txBody>
          <a:bodyPr wrap="none">
            <a:spAutoFit/>
          </a:bodyPr>
          <a:lstStyle/>
          <a:p>
            <a:r>
              <a:rPr lang="en-US" b="1" dirty="0">
                <a:solidFill>
                  <a:srgbClr val="000000"/>
                </a:solidFill>
                <a:latin typeface="Arial" panose="020B0604020202020204" pitchFamily="34" charset="0"/>
              </a:rPr>
              <a:t>Russian Revolution-</a:t>
            </a:r>
            <a:r>
              <a:rPr lang="en-US" b="1" dirty="0" err="1">
                <a:solidFill>
                  <a:srgbClr val="000000"/>
                </a:solidFill>
                <a:latin typeface="Arial" panose="020B0604020202020204" pitchFamily="34" charset="0"/>
              </a:rPr>
              <a:t>Zars</a:t>
            </a:r>
            <a:r>
              <a:rPr lang="en-US" b="1" dirty="0">
                <a:solidFill>
                  <a:srgbClr val="000000"/>
                </a:solidFill>
                <a:latin typeface="Arial" panose="020B0604020202020204" pitchFamily="34" charset="0"/>
              </a:rPr>
              <a:t> dynasty thrown out-Bolshevik Came to Power</a:t>
            </a:r>
            <a:endParaRPr lang="en-US" dirty="0"/>
          </a:p>
        </p:txBody>
      </p:sp>
      <p:sp>
        <p:nvSpPr>
          <p:cNvPr id="9" name="Rectangle 8"/>
          <p:cNvSpPr/>
          <p:nvPr/>
        </p:nvSpPr>
        <p:spPr>
          <a:xfrm>
            <a:off x="-1" y="1195452"/>
            <a:ext cx="12015989" cy="923330"/>
          </a:xfrm>
          <a:prstGeom prst="rect">
            <a:avLst/>
          </a:prstGeom>
        </p:spPr>
        <p:txBody>
          <a:bodyPr wrap="square">
            <a:spAutoFit/>
          </a:bodyPr>
          <a:lstStyle/>
          <a:p>
            <a:r>
              <a:rPr lang="en-US" dirty="0">
                <a:solidFill>
                  <a:srgbClr val="202122"/>
                </a:solidFill>
                <a:latin typeface="Arial" panose="020B0604020202020204" pitchFamily="34" charset="0"/>
              </a:rPr>
              <a:t>The </a:t>
            </a:r>
            <a:r>
              <a:rPr lang="en-US" b="1" dirty="0">
                <a:solidFill>
                  <a:srgbClr val="202122"/>
                </a:solidFill>
                <a:latin typeface="Arial" panose="020B0604020202020204" pitchFamily="34" charset="0"/>
              </a:rPr>
              <a:t>Russian Revolution</a:t>
            </a:r>
            <a:r>
              <a:rPr lang="en-US" dirty="0">
                <a:solidFill>
                  <a:srgbClr val="202122"/>
                </a:solidFill>
                <a:latin typeface="Arial" panose="020B0604020202020204" pitchFamily="34" charset="0"/>
              </a:rPr>
              <a:t> was a period of </a:t>
            </a:r>
            <a:r>
              <a:rPr lang="en-US" dirty="0">
                <a:solidFill>
                  <a:srgbClr val="0645AD"/>
                </a:solidFill>
                <a:latin typeface="Arial" panose="020B0604020202020204" pitchFamily="34" charset="0"/>
                <a:hlinkClick r:id="rId2" tooltip="Political revolution"/>
              </a:rPr>
              <a:t>political</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3" tooltip="Social revolution"/>
              </a:rPr>
              <a:t>social revolution</a:t>
            </a:r>
            <a:r>
              <a:rPr lang="en-US" dirty="0">
                <a:solidFill>
                  <a:srgbClr val="202122"/>
                </a:solidFill>
                <a:latin typeface="Arial" panose="020B0604020202020204" pitchFamily="34" charset="0"/>
              </a:rPr>
              <a:t> across the territory of the </a:t>
            </a:r>
            <a:r>
              <a:rPr lang="en-US" dirty="0">
                <a:solidFill>
                  <a:srgbClr val="0645AD"/>
                </a:solidFill>
                <a:latin typeface="Arial" panose="020B0604020202020204" pitchFamily="34" charset="0"/>
                <a:hlinkClick r:id="rId4" tooltip="Russian Empire"/>
              </a:rPr>
              <a:t>Russian Empire</a:t>
            </a:r>
            <a:r>
              <a:rPr lang="en-US" dirty="0">
                <a:solidFill>
                  <a:srgbClr val="202122"/>
                </a:solidFill>
                <a:latin typeface="Arial" panose="020B0604020202020204" pitchFamily="34" charset="0"/>
              </a:rPr>
              <a:t>, commencing with the abolition of the </a:t>
            </a:r>
            <a:r>
              <a:rPr lang="en-US" dirty="0">
                <a:solidFill>
                  <a:srgbClr val="0645AD"/>
                </a:solidFill>
                <a:latin typeface="Arial" panose="020B0604020202020204" pitchFamily="34" charset="0"/>
                <a:hlinkClick r:id="rId5" tooltip="List of Russian rulers"/>
              </a:rPr>
              <a:t>monarchy</a:t>
            </a:r>
            <a:r>
              <a:rPr lang="en-US" dirty="0">
                <a:solidFill>
                  <a:srgbClr val="202122"/>
                </a:solidFill>
                <a:latin typeface="Arial" panose="020B0604020202020204" pitchFamily="34" charset="0"/>
              </a:rPr>
              <a:t> in 1917 and concluding in 1922 with the </a:t>
            </a:r>
            <a:r>
              <a:rPr lang="en-US" dirty="0">
                <a:solidFill>
                  <a:srgbClr val="0645AD"/>
                </a:solidFill>
                <a:latin typeface="Arial" panose="020B0604020202020204" pitchFamily="34" charset="0"/>
                <a:hlinkClick r:id="rId6" tooltip="Bolshevik"/>
              </a:rPr>
              <a:t>Bolshevik</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7" tooltip="Treaty on the Creation of the USSR"/>
              </a:rPr>
              <a:t>establishment</a:t>
            </a:r>
            <a:r>
              <a:rPr lang="en-US" dirty="0">
                <a:solidFill>
                  <a:srgbClr val="202122"/>
                </a:solidFill>
                <a:latin typeface="Arial" panose="020B0604020202020204" pitchFamily="34" charset="0"/>
              </a:rPr>
              <a:t> of the </a:t>
            </a:r>
            <a:r>
              <a:rPr lang="en-US" dirty="0">
                <a:solidFill>
                  <a:srgbClr val="0645AD"/>
                </a:solidFill>
                <a:latin typeface="Arial" panose="020B0604020202020204" pitchFamily="34" charset="0"/>
                <a:hlinkClick r:id="rId8" tooltip="Soviet Union"/>
              </a:rPr>
              <a:t>Soviet Union</a:t>
            </a:r>
            <a:r>
              <a:rPr lang="en-US" dirty="0">
                <a:solidFill>
                  <a:srgbClr val="202122"/>
                </a:solidFill>
                <a:latin typeface="Arial" panose="020B0604020202020204" pitchFamily="34" charset="0"/>
              </a:rPr>
              <a:t> at the end of the </a:t>
            </a:r>
            <a:r>
              <a:rPr lang="en-US" dirty="0">
                <a:solidFill>
                  <a:srgbClr val="0645AD"/>
                </a:solidFill>
                <a:latin typeface="Arial" panose="020B0604020202020204" pitchFamily="34" charset="0"/>
                <a:hlinkClick r:id="rId9" tooltip="Russian Civil War"/>
              </a:rPr>
              <a:t>Civil War</a:t>
            </a:r>
            <a:r>
              <a:rPr lang="en-US" dirty="0">
                <a:solidFill>
                  <a:srgbClr val="202122"/>
                </a:solidFill>
                <a:latin typeface="Arial" panose="020B0604020202020204" pitchFamily="34" charset="0"/>
              </a:rPr>
              <a:t>. </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709620575"/>
              </p:ext>
            </p:extLst>
          </p:nvPr>
        </p:nvGraphicFramePr>
        <p:xfrm>
          <a:off x="838200" y="2858294"/>
          <a:ext cx="10515600" cy="2011680"/>
        </p:xfrm>
        <a:graphic>
          <a:graphicData uri="http://schemas.openxmlformats.org/drawingml/2006/table">
            <a:tbl>
              <a:tblPr/>
              <a:tblGrid>
                <a:gridCol w="1505755">
                  <a:extLst>
                    <a:ext uri="{9D8B030D-6E8A-4147-A177-3AD203B41FA5}">
                      <a16:colId xmlns:a16="http://schemas.microsoft.com/office/drawing/2014/main" val="20000"/>
                    </a:ext>
                  </a:extLst>
                </a:gridCol>
                <a:gridCol w="9009845">
                  <a:extLst>
                    <a:ext uri="{9D8B030D-6E8A-4147-A177-3AD203B41FA5}">
                      <a16:colId xmlns:a16="http://schemas.microsoft.com/office/drawing/2014/main" val="20001"/>
                    </a:ext>
                  </a:extLst>
                </a:gridCol>
              </a:tblGrid>
              <a:tr h="0">
                <a:tc>
                  <a:txBody>
                    <a:bodyPr/>
                    <a:lstStyle/>
                    <a:p>
                      <a:pPr algn="l" fontAlgn="t"/>
                      <a:r>
                        <a:rPr lang="en-US">
                          <a:effectLst/>
                        </a:rPr>
                        <a:t>Outcome</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buFont typeface="Arial" panose="020B0604020202020204" pitchFamily="34" charset="0"/>
                        <a:buChar char="•"/>
                      </a:pPr>
                      <a:r>
                        <a:rPr lang="en-US" dirty="0">
                          <a:effectLst/>
                        </a:rPr>
                        <a:t>End of the </a:t>
                      </a:r>
                      <a:r>
                        <a:rPr lang="en-US" u="none" strike="noStrike" dirty="0">
                          <a:solidFill>
                            <a:srgbClr val="0645AD"/>
                          </a:solidFill>
                          <a:effectLst/>
                          <a:hlinkClick r:id="rId10" tooltip="Russian monarchy"/>
                        </a:rPr>
                        <a:t>Russian monarchy</a:t>
                      </a:r>
                      <a:endParaRPr lang="en-US" dirty="0">
                        <a:effectLst/>
                      </a:endParaRPr>
                    </a:p>
                    <a:p>
                      <a:pPr algn="l" fontAlgn="t">
                        <a:buFont typeface="Arial" panose="020B0604020202020204" pitchFamily="34" charset="0"/>
                        <a:buChar char="•"/>
                      </a:pPr>
                      <a:r>
                        <a:rPr lang="en-US" dirty="0">
                          <a:effectLst/>
                        </a:rPr>
                        <a:t>Failure of the short-lived </a:t>
                      </a:r>
                      <a:r>
                        <a:rPr lang="en-US" u="none" strike="noStrike" dirty="0">
                          <a:solidFill>
                            <a:srgbClr val="0645AD"/>
                          </a:solidFill>
                          <a:effectLst/>
                          <a:hlinkClick r:id="rId11" tooltip="Russian Republic"/>
                        </a:rPr>
                        <a:t>Russian Republic</a:t>
                      </a:r>
                      <a:endParaRPr lang="en-US" dirty="0">
                        <a:effectLst/>
                      </a:endParaRPr>
                    </a:p>
                    <a:p>
                      <a:pPr algn="l" fontAlgn="t">
                        <a:buFont typeface="Arial" panose="020B0604020202020204" pitchFamily="34" charset="0"/>
                        <a:buChar char="•"/>
                      </a:pPr>
                      <a:r>
                        <a:rPr lang="en-US" dirty="0">
                          <a:effectLst/>
                        </a:rPr>
                        <a:t>Establishment of </a:t>
                      </a:r>
                      <a:r>
                        <a:rPr lang="en-US" u="none" strike="noStrike" dirty="0">
                          <a:solidFill>
                            <a:srgbClr val="0645AD"/>
                          </a:solidFill>
                          <a:effectLst/>
                          <a:hlinkClick r:id="rId12" tooltip="Communist Party of the Soviet Union"/>
                        </a:rPr>
                        <a:t>Bolshevik</a:t>
                      </a:r>
                      <a:r>
                        <a:rPr lang="en-US" dirty="0">
                          <a:effectLst/>
                        </a:rPr>
                        <a:t>-led </a:t>
                      </a:r>
                      <a:r>
                        <a:rPr lang="en-US" u="none" strike="noStrike" dirty="0">
                          <a:solidFill>
                            <a:srgbClr val="0645AD"/>
                          </a:solidFill>
                          <a:effectLst/>
                          <a:hlinkClick r:id="rId13" tooltip="Soviet Socialist Republics"/>
                        </a:rPr>
                        <a:t>Soviet Socialist Republics</a:t>
                      </a:r>
                      <a:r>
                        <a:rPr lang="en-US" dirty="0">
                          <a:effectLst/>
                        </a:rPr>
                        <a:t> in Russia proper, most of </a:t>
                      </a:r>
                      <a:r>
                        <a:rPr lang="en-US" u="none" strike="noStrike" dirty="0">
                          <a:solidFill>
                            <a:srgbClr val="0645AD"/>
                          </a:solidFill>
                          <a:effectLst/>
                          <a:hlinkClick r:id="rId14" tooltip="Ukraine"/>
                        </a:rPr>
                        <a:t>Ukraine</a:t>
                      </a:r>
                      <a:r>
                        <a:rPr lang="en-US" dirty="0">
                          <a:effectLst/>
                        </a:rPr>
                        <a:t>, </a:t>
                      </a:r>
                      <a:r>
                        <a:rPr lang="en-US" u="none" strike="noStrike" dirty="0">
                          <a:solidFill>
                            <a:srgbClr val="0645AD"/>
                          </a:solidFill>
                          <a:effectLst/>
                          <a:hlinkClick r:id="rId15" tooltip="Belarus"/>
                        </a:rPr>
                        <a:t>Belarus</a:t>
                      </a:r>
                      <a:r>
                        <a:rPr lang="en-US" dirty="0">
                          <a:effectLst/>
                        </a:rPr>
                        <a:t>, </a:t>
                      </a:r>
                      <a:r>
                        <a:rPr lang="en-US" u="none" strike="noStrike" dirty="0">
                          <a:solidFill>
                            <a:srgbClr val="0645AD"/>
                          </a:solidFill>
                          <a:effectLst/>
                          <a:hlinkClick r:id="rId16" tooltip="Central Asia"/>
                        </a:rPr>
                        <a:t>Central Asia</a:t>
                      </a:r>
                      <a:r>
                        <a:rPr lang="en-US" dirty="0">
                          <a:effectLst/>
                        </a:rPr>
                        <a:t> and </a:t>
                      </a:r>
                      <a:r>
                        <a:rPr lang="en-US" u="none" strike="noStrike" dirty="0">
                          <a:solidFill>
                            <a:srgbClr val="0645AD"/>
                          </a:solidFill>
                          <a:effectLst/>
                          <a:hlinkClick r:id="rId17" tooltip="Transcaucasia"/>
                        </a:rPr>
                        <a:t>Transcaucasia</a:t>
                      </a:r>
                      <a:endParaRPr lang="en-US" dirty="0">
                        <a:effectLst/>
                      </a:endParaRPr>
                    </a:p>
                    <a:p>
                      <a:pPr algn="l" fontAlgn="t">
                        <a:buFont typeface="Arial" panose="020B0604020202020204" pitchFamily="34" charset="0"/>
                        <a:buChar char="•"/>
                      </a:pPr>
                      <a:r>
                        <a:rPr lang="en-US" dirty="0">
                          <a:effectLst/>
                        </a:rPr>
                        <a:t>Independence of </a:t>
                      </a:r>
                      <a:r>
                        <a:rPr lang="en-US" u="none" strike="noStrike" dirty="0">
                          <a:solidFill>
                            <a:srgbClr val="0645AD"/>
                          </a:solidFill>
                          <a:effectLst/>
                          <a:hlinkClick r:id="rId18" tooltip="Second Polish Republic"/>
                        </a:rPr>
                        <a:t>Poland</a:t>
                      </a:r>
                      <a:r>
                        <a:rPr lang="en-US" dirty="0">
                          <a:effectLst/>
                        </a:rPr>
                        <a:t>, </a:t>
                      </a:r>
                      <a:r>
                        <a:rPr lang="en-US" u="none" strike="noStrike" dirty="0">
                          <a:solidFill>
                            <a:srgbClr val="0645AD"/>
                          </a:solidFill>
                          <a:effectLst/>
                          <a:hlinkClick r:id="rId19" tooltip="Finland"/>
                        </a:rPr>
                        <a:t>Finland</a:t>
                      </a:r>
                      <a:r>
                        <a:rPr lang="en-US" dirty="0">
                          <a:effectLst/>
                        </a:rPr>
                        <a:t> and the </a:t>
                      </a:r>
                      <a:r>
                        <a:rPr lang="en-US" u="none" strike="noStrike" dirty="0">
                          <a:solidFill>
                            <a:srgbClr val="0645AD"/>
                          </a:solidFill>
                          <a:effectLst/>
                          <a:hlinkClick r:id="rId20" tooltip="Baltic states"/>
                        </a:rPr>
                        <a:t>Baltic states</a:t>
                      </a:r>
                      <a:endParaRPr lang="en-US" dirty="0">
                        <a:effectLst/>
                      </a:endParaRPr>
                    </a:p>
                    <a:p>
                      <a:pPr algn="l" fontAlgn="t">
                        <a:buFont typeface="Arial" panose="020B0604020202020204" pitchFamily="34" charset="0"/>
                        <a:buChar char="•"/>
                      </a:pPr>
                      <a:r>
                        <a:rPr lang="en-US" u="none" strike="noStrike" dirty="0">
                          <a:solidFill>
                            <a:srgbClr val="0645AD"/>
                          </a:solidFill>
                          <a:effectLst/>
                          <a:hlinkClick r:id="rId21" tooltip="Treaty of Brest-Litovsk"/>
                        </a:rPr>
                        <a:t>End</a:t>
                      </a:r>
                      <a:r>
                        <a:rPr lang="en-US" dirty="0">
                          <a:effectLst/>
                        </a:rPr>
                        <a:t> of Russia's participation in </a:t>
                      </a:r>
                      <a:r>
                        <a:rPr lang="en-US" u="none" strike="noStrike" dirty="0">
                          <a:solidFill>
                            <a:srgbClr val="0645AD"/>
                          </a:solidFill>
                          <a:effectLst/>
                          <a:hlinkClick r:id="rId22" tooltip="World War I"/>
                        </a:rPr>
                        <a:t>World War I</a:t>
                      </a:r>
                      <a:endParaRPr lang="en-US" dirty="0">
                        <a:effectLst/>
                      </a:endParaRPr>
                    </a:p>
                    <a:p>
                      <a:pPr algn="l" fontAlgn="t">
                        <a:buFont typeface="Arial" panose="020B0604020202020204" pitchFamily="34" charset="0"/>
                        <a:buChar char="•"/>
                      </a:pPr>
                      <a:r>
                        <a:rPr lang="en-US" dirty="0">
                          <a:effectLst/>
                        </a:rPr>
                        <a:t>Creation of the </a:t>
                      </a:r>
                      <a:r>
                        <a:rPr lang="en-US" u="none" strike="noStrike" dirty="0">
                          <a:solidFill>
                            <a:srgbClr val="0645AD"/>
                          </a:solidFill>
                          <a:effectLst/>
                          <a:hlinkClick r:id="rId8" tooltip="Soviet Union"/>
                        </a:rPr>
                        <a:t>Soviet Union</a:t>
                      </a:r>
                      <a:endParaRPr lang="en-US"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9626764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3871" y="0"/>
            <a:ext cx="2112213" cy="6523149"/>
          </a:xfrm>
          <a:prstGeom prst="rect">
            <a:avLst/>
          </a:prstGeom>
        </p:spPr>
      </p:pic>
      <p:sp>
        <p:nvSpPr>
          <p:cNvPr id="3" name="Rectangle 2"/>
          <p:cNvSpPr/>
          <p:nvPr/>
        </p:nvSpPr>
        <p:spPr>
          <a:xfrm>
            <a:off x="3606084" y="922763"/>
            <a:ext cx="6096000" cy="1200329"/>
          </a:xfrm>
          <a:prstGeom prst="rect">
            <a:avLst/>
          </a:prstGeom>
        </p:spPr>
        <p:txBody>
          <a:bodyPr>
            <a:spAutoFit/>
          </a:bodyPr>
          <a:lstStyle/>
          <a:p>
            <a:r>
              <a:rPr lang="en-US" dirty="0">
                <a:solidFill>
                  <a:srgbClr val="202122"/>
                </a:solidFill>
                <a:latin typeface="Arial" panose="020B0604020202020204" pitchFamily="34" charset="0"/>
              </a:rPr>
              <a:t>Excerpt from </a:t>
            </a:r>
            <a:r>
              <a:rPr lang="en-US" i="1" dirty="0">
                <a:solidFill>
                  <a:srgbClr val="0645AD"/>
                </a:solidFill>
                <a:latin typeface="Arial" panose="020B0604020202020204" pitchFamily="34" charset="0"/>
                <a:hlinkClick r:id="rId3" tooltip="The Manchester Guardian"/>
              </a:rPr>
              <a:t>The Manchester Guardian</a:t>
            </a:r>
            <a:r>
              <a:rPr lang="en-US" dirty="0">
                <a:solidFill>
                  <a:srgbClr val="202122"/>
                </a:solidFill>
                <a:latin typeface="Arial" panose="020B0604020202020204" pitchFamily="34" charset="0"/>
              </a:rPr>
              <a:t>, Monday, November 26, 1917. This was the first English-language reference to what became known as the Sykes Picot Agreement.</a:t>
            </a:r>
            <a:endParaRPr lang="en-US" dirty="0"/>
          </a:p>
        </p:txBody>
      </p:sp>
      <p:sp>
        <p:nvSpPr>
          <p:cNvPr id="4" name="TextBox 3"/>
          <p:cNvSpPr txBox="1"/>
          <p:nvPr/>
        </p:nvSpPr>
        <p:spPr>
          <a:xfrm>
            <a:off x="4031087" y="2601532"/>
            <a:ext cx="2678806" cy="1200329"/>
          </a:xfrm>
          <a:prstGeom prst="rect">
            <a:avLst/>
          </a:prstGeom>
          <a:noFill/>
        </p:spPr>
        <p:txBody>
          <a:bodyPr wrap="square" rtlCol="0">
            <a:spAutoFit/>
          </a:bodyPr>
          <a:lstStyle/>
          <a:p>
            <a:r>
              <a:rPr lang="en-US" dirty="0"/>
              <a:t>New York Times,</a:t>
            </a:r>
          </a:p>
          <a:p>
            <a:r>
              <a:rPr lang="en-US" dirty="0"/>
              <a:t>The Times of London </a:t>
            </a:r>
            <a:r>
              <a:rPr lang="en-US" dirty="0" err="1"/>
              <a:t>headingh</a:t>
            </a:r>
            <a:endParaRPr lang="en-US" dirty="0"/>
          </a:p>
          <a:p>
            <a:endParaRPr lang="en-US" dirty="0"/>
          </a:p>
        </p:txBody>
      </p:sp>
      <p:sp>
        <p:nvSpPr>
          <p:cNvPr id="5" name="TextBox 4"/>
          <p:cNvSpPr txBox="1"/>
          <p:nvPr/>
        </p:nvSpPr>
        <p:spPr>
          <a:xfrm>
            <a:off x="4262907" y="4237149"/>
            <a:ext cx="6207617" cy="369332"/>
          </a:xfrm>
          <a:prstGeom prst="rect">
            <a:avLst/>
          </a:prstGeom>
          <a:noFill/>
        </p:spPr>
        <p:txBody>
          <a:bodyPr wrap="square" rtlCol="0">
            <a:spAutoFit/>
          </a:bodyPr>
          <a:lstStyle/>
          <a:p>
            <a:r>
              <a:rPr lang="bn-IN" dirty="0"/>
              <a:t>কিন্তু আরবদের এটা কিছুই না বলল, আরবরা তা বিশ্বাস করল। </a:t>
            </a:r>
            <a:endParaRPr lang="en-US" dirty="0"/>
          </a:p>
        </p:txBody>
      </p:sp>
    </p:spTree>
    <p:extLst>
      <p:ext uri="{BB962C8B-B14F-4D97-AF65-F5344CB8AC3E}">
        <p14:creationId xmlns:p14="http://schemas.microsoft.com/office/powerpoint/2010/main" val="12981021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98760" y="5430369"/>
            <a:ext cx="6096000" cy="1200329"/>
          </a:xfrm>
          <a:prstGeom prst="rect">
            <a:avLst/>
          </a:prstGeom>
        </p:spPr>
        <p:txBody>
          <a:bodyPr>
            <a:spAutoFit/>
          </a:bodyPr>
          <a:lstStyle/>
          <a:p>
            <a:r>
              <a:rPr lang="en-US" u="sng" dirty="0">
                <a:solidFill>
                  <a:srgbClr val="0645AD"/>
                </a:solidFill>
                <a:latin typeface="Arial" panose="020B0604020202020204" pitchFamily="34" charset="0"/>
                <a:hlinkClick r:id="rId2"/>
              </a:rPr>
              <a:t>Theodor Herzl</a:t>
            </a:r>
            <a:r>
              <a:rPr lang="en-US" dirty="0">
                <a:solidFill>
                  <a:srgbClr val="202122"/>
                </a:solidFill>
                <a:latin typeface="Arial" panose="020B0604020202020204" pitchFamily="34" charset="0"/>
              </a:rPr>
              <a:t> was the founder of the Modern Zionist movement. In his 1896 pamphlet </a:t>
            </a:r>
            <a:r>
              <a:rPr lang="en-US" i="1" dirty="0">
                <a:solidFill>
                  <a:srgbClr val="0645AD"/>
                </a:solidFill>
                <a:latin typeface="Arial" panose="020B0604020202020204" pitchFamily="34" charset="0"/>
                <a:hlinkClick r:id="rId3" tooltip="Der Judenstaat"/>
              </a:rPr>
              <a:t>Der </a:t>
            </a:r>
            <a:r>
              <a:rPr lang="en-US" i="1" dirty="0" err="1">
                <a:solidFill>
                  <a:srgbClr val="0645AD"/>
                </a:solidFill>
                <a:latin typeface="Arial" panose="020B0604020202020204" pitchFamily="34" charset="0"/>
                <a:hlinkClick r:id="rId3" tooltip="Der Judenstaat"/>
              </a:rPr>
              <a:t>Judenstaat</a:t>
            </a:r>
            <a:r>
              <a:rPr lang="en-US" dirty="0">
                <a:solidFill>
                  <a:srgbClr val="202122"/>
                </a:solidFill>
                <a:latin typeface="Arial" panose="020B0604020202020204" pitchFamily="34" charset="0"/>
              </a:rPr>
              <a:t>, he envisioned the founding of a future independent Jewish state during the 20th century.</a:t>
            </a:r>
            <a:endParaRPr lang="en-US"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0034" y="167562"/>
            <a:ext cx="3833219" cy="4039623"/>
          </a:xfrm>
          <a:prstGeom prst="rect">
            <a:avLst/>
          </a:prstGeom>
        </p:spPr>
      </p:pic>
      <p:sp>
        <p:nvSpPr>
          <p:cNvPr id="4" name="TextBox 3"/>
          <p:cNvSpPr txBox="1"/>
          <p:nvPr/>
        </p:nvSpPr>
        <p:spPr>
          <a:xfrm>
            <a:off x="1004552" y="1352282"/>
            <a:ext cx="3618963" cy="2031325"/>
          </a:xfrm>
          <a:prstGeom prst="rect">
            <a:avLst/>
          </a:prstGeom>
          <a:noFill/>
        </p:spPr>
        <p:txBody>
          <a:bodyPr wrap="square" rtlCol="0">
            <a:spAutoFit/>
          </a:bodyPr>
          <a:lstStyle/>
          <a:p>
            <a:r>
              <a:rPr lang="bn-IN" dirty="0"/>
              <a:t>জায়োনিস্ট মোভমেন্ট হল- ইউরোপের কিছু প্রভাবশালী ইহুদীদের সংঘঠন, যেটি ১৯ শতকের শেষের দিকে শুরু হয়, তাদের লক্ষ্য ছিল জেরুসালেম কে কেন্দ্র করে তারা ইহুদীদের জন্য একটা প্রতিস্টা করা। </a:t>
            </a:r>
            <a:endParaRPr lang="en-US" dirty="0"/>
          </a:p>
        </p:txBody>
      </p:sp>
      <p:sp>
        <p:nvSpPr>
          <p:cNvPr id="5" name="TextBox 4"/>
          <p:cNvSpPr txBox="1"/>
          <p:nvPr/>
        </p:nvSpPr>
        <p:spPr>
          <a:xfrm>
            <a:off x="746974" y="0"/>
            <a:ext cx="3734874" cy="923330"/>
          </a:xfrm>
          <a:prstGeom prst="rect">
            <a:avLst/>
          </a:prstGeom>
          <a:noFill/>
        </p:spPr>
        <p:txBody>
          <a:bodyPr wrap="square" rtlCol="0">
            <a:spAutoFit/>
          </a:bodyPr>
          <a:lstStyle/>
          <a:p>
            <a:r>
              <a:rPr lang="bn-IN" dirty="0"/>
              <a:t>১৯১৪ সালে ব্রিটিশ কেবিনেটের হাই লেভেল-প্যালেস্টাইন জায়োনিস্ট দেরকে দেওয়া নিয়ে কথা শুরু হল। </a:t>
            </a:r>
            <a:endParaRPr lang="en-US" dirty="0"/>
          </a:p>
        </p:txBody>
      </p:sp>
      <p:sp>
        <p:nvSpPr>
          <p:cNvPr id="6" name="TextBox 5"/>
          <p:cNvSpPr txBox="1"/>
          <p:nvPr/>
        </p:nvSpPr>
        <p:spPr>
          <a:xfrm>
            <a:off x="5293217" y="4636137"/>
            <a:ext cx="2704563" cy="646331"/>
          </a:xfrm>
          <a:prstGeom prst="rect">
            <a:avLst/>
          </a:prstGeom>
          <a:noFill/>
        </p:spPr>
        <p:txBody>
          <a:bodyPr wrap="square" rtlCol="0">
            <a:spAutoFit/>
          </a:bodyPr>
          <a:lstStyle/>
          <a:p>
            <a:r>
              <a:rPr lang="bn-IN" dirty="0"/>
              <a:t>জায়োনিস্ট মোভমেন্ট এর জনক – থিওডর হারজেল</a:t>
            </a:r>
            <a:endParaRPr lang="en-US" dirty="0"/>
          </a:p>
        </p:txBody>
      </p:sp>
    </p:spTree>
    <p:extLst>
      <p:ext uri="{BB962C8B-B14F-4D97-AF65-F5344CB8AC3E}">
        <p14:creationId xmlns:p14="http://schemas.microsoft.com/office/powerpoint/2010/main" val="35716529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0" y="155542"/>
            <a:ext cx="6096000" cy="6186309"/>
          </a:xfrm>
          <a:prstGeom prst="rect">
            <a:avLst/>
          </a:prstGeom>
        </p:spPr>
        <p:txBody>
          <a:bodyPr>
            <a:spAutoFit/>
          </a:bodyPr>
          <a:lstStyle/>
          <a:p>
            <a:r>
              <a:rPr lang="en-US" b="1" dirty="0">
                <a:solidFill>
                  <a:srgbClr val="202122"/>
                </a:solidFill>
                <a:latin typeface="Arial" panose="020B0604020202020204" pitchFamily="34" charset="0"/>
              </a:rPr>
              <a:t>Chaim </a:t>
            </a:r>
            <a:r>
              <a:rPr lang="en-US" b="1" dirty="0" err="1">
                <a:solidFill>
                  <a:srgbClr val="202122"/>
                </a:solidFill>
                <a:latin typeface="Arial" panose="020B0604020202020204" pitchFamily="34" charset="0"/>
              </a:rPr>
              <a:t>Azriel</a:t>
            </a:r>
            <a:r>
              <a:rPr lang="en-US" b="1" dirty="0">
                <a:solidFill>
                  <a:srgbClr val="202122"/>
                </a:solidFill>
                <a:latin typeface="Arial" panose="020B0604020202020204" pitchFamily="34" charset="0"/>
              </a:rPr>
              <a:t> Weizmann</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2" tooltip="Hebrew language"/>
              </a:rPr>
              <a:t>Hebrew</a:t>
            </a:r>
            <a:r>
              <a:rPr lang="en-US" dirty="0">
                <a:solidFill>
                  <a:srgbClr val="202122"/>
                </a:solidFill>
                <a:latin typeface="Arial" panose="020B0604020202020204" pitchFamily="34" charset="0"/>
              </a:rPr>
              <a:t>: </a:t>
            </a:r>
            <a:r>
              <a:rPr lang="he-IL" dirty="0">
                <a:solidFill>
                  <a:srgbClr val="202122"/>
                </a:solidFill>
                <a:latin typeface="Arial" panose="020B0604020202020204" pitchFamily="34" charset="0"/>
              </a:rPr>
              <a:t>חיים עזריאל ויצמן‎ </a:t>
            </a:r>
            <a:r>
              <a:rPr lang="en-US" i="1" dirty="0" err="1">
                <a:solidFill>
                  <a:srgbClr val="202122"/>
                </a:solidFill>
                <a:latin typeface="Arial" panose="020B0604020202020204" pitchFamily="34" charset="0"/>
              </a:rPr>
              <a:t>Hayyim</a:t>
            </a:r>
            <a:r>
              <a:rPr lang="en-US" i="1"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Azri'el</a:t>
            </a:r>
            <a:r>
              <a:rPr lang="en-US" i="1"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Vaytsman</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3" tooltip="Russian language"/>
              </a:rPr>
              <a:t>Russian</a:t>
            </a:r>
            <a:r>
              <a:rPr lang="en-US" dirty="0">
                <a:solidFill>
                  <a:srgbClr val="202122"/>
                </a:solidFill>
                <a:latin typeface="Arial" panose="020B0604020202020204" pitchFamily="34" charset="0"/>
              </a:rPr>
              <a:t>: </a:t>
            </a:r>
            <a:r>
              <a:rPr lang="az-Cyrl-AZ" dirty="0">
                <a:solidFill>
                  <a:srgbClr val="202122"/>
                </a:solidFill>
                <a:latin typeface="Arial" panose="020B0604020202020204" pitchFamily="34" charset="0"/>
              </a:rPr>
              <a:t>Хаим Вейцман </a:t>
            </a:r>
            <a:r>
              <a:rPr lang="en-US" i="1" dirty="0" err="1">
                <a:solidFill>
                  <a:srgbClr val="202122"/>
                </a:solidFill>
                <a:latin typeface="Arial" panose="020B0604020202020204" pitchFamily="34" charset="0"/>
              </a:rPr>
              <a:t>Khaim</a:t>
            </a:r>
            <a:r>
              <a:rPr lang="en-US" i="1"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Veytsman</a:t>
            </a:r>
            <a:r>
              <a:rPr lang="en-US" dirty="0">
                <a:solidFill>
                  <a:srgbClr val="202122"/>
                </a:solidFill>
                <a:latin typeface="Arial" panose="020B0604020202020204" pitchFamily="34" charset="0"/>
              </a:rPr>
              <a:t>; 27 November 1874 – 9 November 1952) was a Russian-born biochemist, </a:t>
            </a:r>
            <a:r>
              <a:rPr lang="en-US" dirty="0">
                <a:solidFill>
                  <a:srgbClr val="0645AD"/>
                </a:solidFill>
                <a:latin typeface="Arial" panose="020B0604020202020204" pitchFamily="34" charset="0"/>
                <a:hlinkClick r:id="rId4" tooltip="Zionism"/>
              </a:rPr>
              <a:t>Zionist</a:t>
            </a:r>
            <a:r>
              <a:rPr lang="en-US" dirty="0">
                <a:solidFill>
                  <a:srgbClr val="202122"/>
                </a:solidFill>
                <a:latin typeface="Arial" panose="020B0604020202020204" pitchFamily="34" charset="0"/>
              </a:rPr>
              <a:t> leader and </a:t>
            </a:r>
            <a:r>
              <a:rPr lang="en-US" dirty="0">
                <a:solidFill>
                  <a:srgbClr val="0645AD"/>
                </a:solidFill>
                <a:latin typeface="Arial" panose="020B0604020202020204" pitchFamily="34" charset="0"/>
                <a:hlinkClick r:id="rId5" tooltip="Israel"/>
              </a:rPr>
              <a:t>Israeli</a:t>
            </a:r>
            <a:r>
              <a:rPr lang="en-US" dirty="0">
                <a:solidFill>
                  <a:srgbClr val="202122"/>
                </a:solidFill>
                <a:latin typeface="Arial" panose="020B0604020202020204" pitchFamily="34" charset="0"/>
              </a:rPr>
              <a:t> statesman who served as president of the </a:t>
            </a:r>
            <a:r>
              <a:rPr lang="en-US" dirty="0">
                <a:solidFill>
                  <a:srgbClr val="0645AD"/>
                </a:solidFill>
                <a:latin typeface="Arial" panose="020B0604020202020204" pitchFamily="34" charset="0"/>
                <a:hlinkClick r:id="rId6" tooltip="World Zionist Organization"/>
              </a:rPr>
              <a:t>Zionist Organization</a:t>
            </a:r>
            <a:r>
              <a:rPr lang="en-US" dirty="0">
                <a:solidFill>
                  <a:srgbClr val="202122"/>
                </a:solidFill>
                <a:latin typeface="Arial" panose="020B0604020202020204" pitchFamily="34" charset="0"/>
              </a:rPr>
              <a:t> and later as the </a:t>
            </a:r>
            <a:r>
              <a:rPr lang="en-US" dirty="0">
                <a:solidFill>
                  <a:srgbClr val="0645AD"/>
                </a:solidFill>
                <a:latin typeface="Arial" panose="020B0604020202020204" pitchFamily="34" charset="0"/>
                <a:hlinkClick r:id="rId7" tooltip="List of Presidents of Israel"/>
              </a:rPr>
              <a:t>first</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8" tooltip="President of Israel"/>
              </a:rPr>
              <a:t>president of Israel</a:t>
            </a:r>
            <a:r>
              <a:rPr lang="en-US" dirty="0">
                <a:solidFill>
                  <a:srgbClr val="202122"/>
                </a:solidFill>
                <a:latin typeface="Arial" panose="020B0604020202020204" pitchFamily="34" charset="0"/>
              </a:rPr>
              <a:t>. He was </a:t>
            </a:r>
            <a:r>
              <a:rPr lang="en-US" dirty="0">
                <a:solidFill>
                  <a:srgbClr val="0645AD"/>
                </a:solidFill>
                <a:latin typeface="Arial" panose="020B0604020202020204" pitchFamily="34" charset="0"/>
                <a:hlinkClick r:id="rId9" tooltip="1949 Israeli presidential election"/>
              </a:rPr>
              <a:t>elected</a:t>
            </a:r>
            <a:r>
              <a:rPr lang="en-US" dirty="0">
                <a:solidFill>
                  <a:srgbClr val="202122"/>
                </a:solidFill>
                <a:latin typeface="Arial" panose="020B0604020202020204" pitchFamily="34" charset="0"/>
              </a:rPr>
              <a:t> on 16 February 1949, and served until his death in 1952. It was Weizmann who convinced the United States government </a:t>
            </a:r>
            <a:r>
              <a:rPr lang="en-US" dirty="0">
                <a:solidFill>
                  <a:srgbClr val="0645AD"/>
                </a:solidFill>
                <a:latin typeface="Arial" panose="020B0604020202020204" pitchFamily="34" charset="0"/>
                <a:hlinkClick r:id="rId10" tooltip="United States-Israeli relations"/>
              </a:rPr>
              <a:t>to recognize</a:t>
            </a:r>
            <a:r>
              <a:rPr lang="en-US" dirty="0">
                <a:solidFill>
                  <a:srgbClr val="202122"/>
                </a:solidFill>
                <a:latin typeface="Arial" panose="020B0604020202020204" pitchFamily="34" charset="0"/>
              </a:rPr>
              <a:t> the newly formed state of Israel.</a:t>
            </a:r>
          </a:p>
          <a:p>
            <a:r>
              <a:rPr lang="en-US" dirty="0">
                <a:solidFill>
                  <a:srgbClr val="202122"/>
                </a:solidFill>
                <a:latin typeface="Arial" panose="020B0604020202020204" pitchFamily="34" charset="0"/>
              </a:rPr>
              <a:t>As </a:t>
            </a:r>
            <a:r>
              <a:rPr lang="en-US" dirty="0">
                <a:solidFill>
                  <a:srgbClr val="0645AD"/>
                </a:solidFill>
                <a:latin typeface="Arial" panose="020B0604020202020204" pitchFamily="34" charset="0"/>
                <a:hlinkClick r:id="rId11" tooltip="Biochemist"/>
              </a:rPr>
              <a:t>biochemist</a:t>
            </a:r>
            <a:r>
              <a:rPr lang="en-US" dirty="0">
                <a:solidFill>
                  <a:srgbClr val="202122"/>
                </a:solidFill>
                <a:latin typeface="Arial" panose="020B0604020202020204" pitchFamily="34" charset="0"/>
              </a:rPr>
              <a:t>, Weizmann is considered to be the 'father' of </a:t>
            </a:r>
            <a:r>
              <a:rPr lang="en-US" dirty="0">
                <a:solidFill>
                  <a:srgbClr val="0645AD"/>
                </a:solidFill>
                <a:latin typeface="Arial" panose="020B0604020202020204" pitchFamily="34" charset="0"/>
                <a:hlinkClick r:id="rId12" tooltip="Industrial fermentation"/>
              </a:rPr>
              <a:t>industrial fermentation</a:t>
            </a:r>
            <a:r>
              <a:rPr lang="en-US" dirty="0">
                <a:solidFill>
                  <a:srgbClr val="202122"/>
                </a:solidFill>
                <a:latin typeface="Arial" panose="020B0604020202020204" pitchFamily="34" charset="0"/>
              </a:rPr>
              <a:t>. He developed the </a:t>
            </a:r>
            <a:r>
              <a:rPr lang="en-US" dirty="0">
                <a:solidFill>
                  <a:srgbClr val="0645AD"/>
                </a:solidFill>
                <a:latin typeface="Arial" panose="020B0604020202020204" pitchFamily="34" charset="0"/>
                <a:hlinkClick r:id="rId13" tooltip="Acetone–butanol–ethanol fermentation"/>
              </a:rPr>
              <a:t>acetone–butanol–ethanol fermentation</a:t>
            </a:r>
            <a:r>
              <a:rPr lang="en-US" dirty="0">
                <a:solidFill>
                  <a:srgbClr val="202122"/>
                </a:solidFill>
                <a:latin typeface="Arial" panose="020B0604020202020204" pitchFamily="34" charset="0"/>
              </a:rPr>
              <a:t> process, which produces </a:t>
            </a:r>
            <a:r>
              <a:rPr lang="en-US" dirty="0">
                <a:solidFill>
                  <a:srgbClr val="0645AD"/>
                </a:solidFill>
                <a:latin typeface="Arial" panose="020B0604020202020204" pitchFamily="34" charset="0"/>
                <a:hlinkClick r:id="rId14" tooltip="Acetone"/>
              </a:rPr>
              <a:t>acetone</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15" tooltip="N-Butanol"/>
              </a:rPr>
              <a:t>n-Butanol</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16" tooltip="Ethanol"/>
              </a:rPr>
              <a:t>ethanol</a:t>
            </a:r>
            <a:r>
              <a:rPr lang="en-US" dirty="0">
                <a:solidFill>
                  <a:srgbClr val="202122"/>
                </a:solidFill>
                <a:latin typeface="Arial" panose="020B0604020202020204" pitchFamily="34" charset="0"/>
              </a:rPr>
              <a:t> through bacterial </a:t>
            </a:r>
            <a:r>
              <a:rPr lang="en-US" dirty="0">
                <a:solidFill>
                  <a:srgbClr val="0645AD"/>
                </a:solidFill>
                <a:latin typeface="Arial" panose="020B0604020202020204" pitchFamily="34" charset="0"/>
                <a:hlinkClick r:id="rId17" tooltip="Fermentation"/>
              </a:rPr>
              <a:t>fermentation</a:t>
            </a:r>
            <a:r>
              <a:rPr lang="en-US" dirty="0">
                <a:solidFill>
                  <a:srgbClr val="202122"/>
                </a:solidFill>
                <a:latin typeface="Arial" panose="020B0604020202020204" pitchFamily="34" charset="0"/>
              </a:rPr>
              <a:t>. His acetone production method was of great importance in the manufacture of </a:t>
            </a:r>
            <a:r>
              <a:rPr lang="en-US" dirty="0">
                <a:solidFill>
                  <a:srgbClr val="0645AD"/>
                </a:solidFill>
                <a:latin typeface="Arial" panose="020B0604020202020204" pitchFamily="34" charset="0"/>
                <a:hlinkClick r:id="rId18" tooltip="Cordite"/>
              </a:rPr>
              <a:t>cordite</a:t>
            </a:r>
            <a:r>
              <a:rPr lang="en-US" dirty="0">
                <a:solidFill>
                  <a:srgbClr val="202122"/>
                </a:solidFill>
                <a:latin typeface="Arial" panose="020B0604020202020204" pitchFamily="34" charset="0"/>
              </a:rPr>
              <a:t> explosive propellants for the British war industry during </a:t>
            </a:r>
            <a:r>
              <a:rPr lang="en-US" dirty="0">
                <a:solidFill>
                  <a:srgbClr val="0645AD"/>
                </a:solidFill>
                <a:latin typeface="Arial" panose="020B0604020202020204" pitchFamily="34" charset="0"/>
                <a:hlinkClick r:id="rId19" tooltip="World War I"/>
              </a:rPr>
              <a:t>World War I</a:t>
            </a:r>
            <a:r>
              <a:rPr lang="en-US" dirty="0">
                <a:solidFill>
                  <a:srgbClr val="202122"/>
                </a:solidFill>
                <a:latin typeface="Arial" panose="020B0604020202020204" pitchFamily="34" charset="0"/>
              </a:rPr>
              <a:t>. He founded the </a:t>
            </a:r>
            <a:r>
              <a:rPr lang="en-US" dirty="0" err="1">
                <a:solidFill>
                  <a:srgbClr val="202122"/>
                </a:solidFill>
                <a:latin typeface="Arial" panose="020B0604020202020204" pitchFamily="34" charset="0"/>
              </a:rPr>
              <a:t>Sieff</a:t>
            </a:r>
            <a:r>
              <a:rPr lang="en-US" dirty="0">
                <a:solidFill>
                  <a:srgbClr val="202122"/>
                </a:solidFill>
                <a:latin typeface="Arial" panose="020B0604020202020204" pitchFamily="34" charset="0"/>
              </a:rPr>
              <a:t> Research Institute in </a:t>
            </a:r>
            <a:r>
              <a:rPr lang="en-US" dirty="0" err="1">
                <a:solidFill>
                  <a:srgbClr val="0645AD"/>
                </a:solidFill>
                <a:latin typeface="Arial" panose="020B0604020202020204" pitchFamily="34" charset="0"/>
                <a:hlinkClick r:id="rId20" tooltip="Rehovot"/>
              </a:rPr>
              <a:t>Rehovot</a:t>
            </a:r>
            <a:r>
              <a:rPr lang="en-US" dirty="0">
                <a:solidFill>
                  <a:srgbClr val="202122"/>
                </a:solidFill>
                <a:latin typeface="Arial" panose="020B0604020202020204" pitchFamily="34" charset="0"/>
              </a:rPr>
              <a:t>, Israel (which was later renamed the </a:t>
            </a:r>
            <a:r>
              <a:rPr lang="en-US" dirty="0">
                <a:solidFill>
                  <a:srgbClr val="0645AD"/>
                </a:solidFill>
                <a:latin typeface="Arial" panose="020B0604020202020204" pitchFamily="34" charset="0"/>
                <a:hlinkClick r:id="rId21" tooltip="Weizmann Institute of Science"/>
              </a:rPr>
              <a:t>Weizmann Institute of Science</a:t>
            </a:r>
            <a:r>
              <a:rPr lang="en-US" dirty="0">
                <a:solidFill>
                  <a:srgbClr val="202122"/>
                </a:solidFill>
                <a:latin typeface="Arial" panose="020B0604020202020204" pitchFamily="34" charset="0"/>
              </a:rPr>
              <a:t> in his honor), and was instrumental in the establishment of the </a:t>
            </a:r>
            <a:r>
              <a:rPr lang="en-US" dirty="0">
                <a:solidFill>
                  <a:srgbClr val="0645AD"/>
                </a:solidFill>
                <a:latin typeface="Arial" panose="020B0604020202020204" pitchFamily="34" charset="0"/>
                <a:hlinkClick r:id="rId22" tooltip="Hebrew University of Jerusalem"/>
              </a:rPr>
              <a:t>Hebrew University of Jerusalem</a:t>
            </a:r>
            <a:r>
              <a:rPr lang="en-US" dirty="0">
                <a:solidFill>
                  <a:srgbClr val="202122"/>
                </a:solidFill>
                <a:latin typeface="Arial" panose="020B0604020202020204" pitchFamily="34" charset="0"/>
              </a:rPr>
              <a:t>.</a:t>
            </a:r>
            <a:endParaRPr lang="en-US" b="0" i="0" dirty="0">
              <a:solidFill>
                <a:srgbClr val="202122"/>
              </a:solidFill>
              <a:effectLst/>
              <a:latin typeface="Arial" panose="020B0604020202020204" pitchFamily="34" charset="0"/>
            </a:endParaRPr>
          </a:p>
        </p:txBody>
      </p:sp>
      <p:pic>
        <p:nvPicPr>
          <p:cNvPr id="3" name="Picture 2"/>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688975" y="316672"/>
            <a:ext cx="2095500" cy="3133725"/>
          </a:xfrm>
          <a:prstGeom prst="rect">
            <a:avLst/>
          </a:prstGeom>
        </p:spPr>
      </p:pic>
      <p:sp>
        <p:nvSpPr>
          <p:cNvPr id="4" name="Rectangle 3"/>
          <p:cNvSpPr/>
          <p:nvPr/>
        </p:nvSpPr>
        <p:spPr>
          <a:xfrm>
            <a:off x="1537834" y="4017066"/>
            <a:ext cx="4558166" cy="923330"/>
          </a:xfrm>
          <a:prstGeom prst="rect">
            <a:avLst/>
          </a:prstGeom>
        </p:spPr>
        <p:txBody>
          <a:bodyPr wrap="square">
            <a:spAutoFit/>
          </a:bodyPr>
          <a:lstStyle/>
          <a:p>
            <a:r>
              <a:rPr lang="en-US" b="1" dirty="0">
                <a:solidFill>
                  <a:srgbClr val="000000"/>
                </a:solidFill>
                <a:latin typeface="Arial" panose="020B0604020202020204" pitchFamily="34" charset="0"/>
              </a:rPr>
              <a:t>Chaim Weizmann</a:t>
            </a:r>
          </a:p>
          <a:p>
            <a:r>
              <a:rPr lang="en-US" b="1" dirty="0"/>
              <a:t>1st </a:t>
            </a:r>
            <a:r>
              <a:rPr lang="en-US" b="1" dirty="0">
                <a:hlinkClick r:id="rId8" tooltip="President of Israel"/>
              </a:rPr>
              <a:t>President of Israel</a:t>
            </a:r>
            <a:endParaRPr lang="bn-IN" b="1" dirty="0"/>
          </a:p>
          <a:p>
            <a:endParaRPr lang="en-US" dirty="0"/>
          </a:p>
        </p:txBody>
      </p:sp>
      <p:sp>
        <p:nvSpPr>
          <p:cNvPr id="5" name="TextBox 4"/>
          <p:cNvSpPr txBox="1"/>
          <p:nvPr/>
        </p:nvSpPr>
        <p:spPr>
          <a:xfrm>
            <a:off x="1688975" y="3549065"/>
            <a:ext cx="2717442" cy="369332"/>
          </a:xfrm>
          <a:prstGeom prst="rect">
            <a:avLst/>
          </a:prstGeom>
          <a:noFill/>
        </p:spPr>
        <p:txBody>
          <a:bodyPr wrap="square" rtlCol="0">
            <a:spAutoFit/>
          </a:bodyPr>
          <a:lstStyle/>
          <a:p>
            <a:r>
              <a:rPr lang="bn-IN" dirty="0"/>
              <a:t>চেইম ওয়াজমেন</a:t>
            </a:r>
            <a:endParaRPr lang="en-US" dirty="0"/>
          </a:p>
        </p:txBody>
      </p:sp>
      <p:sp>
        <p:nvSpPr>
          <p:cNvPr id="6" name="TextBox 5"/>
          <p:cNvSpPr txBox="1"/>
          <p:nvPr/>
        </p:nvSpPr>
        <p:spPr>
          <a:xfrm>
            <a:off x="1537834" y="4860734"/>
            <a:ext cx="2868583" cy="646331"/>
          </a:xfrm>
          <a:prstGeom prst="rect">
            <a:avLst/>
          </a:prstGeom>
          <a:noFill/>
        </p:spPr>
        <p:txBody>
          <a:bodyPr wrap="square" rtlCol="0">
            <a:spAutoFit/>
          </a:bodyPr>
          <a:lstStyle/>
          <a:p>
            <a:r>
              <a:rPr lang="bn-IN" dirty="0"/>
              <a:t>সেক্রেটারি অব ওয়ার্ল্ড জায়োনিস্ট অর্গানাইজেশন </a:t>
            </a:r>
            <a:endParaRPr lang="en-US" dirty="0"/>
          </a:p>
        </p:txBody>
      </p:sp>
    </p:spTree>
    <p:extLst>
      <p:ext uri="{BB962C8B-B14F-4D97-AF65-F5344CB8AC3E}">
        <p14:creationId xmlns:p14="http://schemas.microsoft.com/office/powerpoint/2010/main" val="37279476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772732"/>
            <a:ext cx="8062175" cy="646331"/>
          </a:xfrm>
          <a:prstGeom prst="rect">
            <a:avLst/>
          </a:prstGeom>
          <a:noFill/>
        </p:spPr>
        <p:txBody>
          <a:bodyPr wrap="square" rtlCol="0">
            <a:spAutoFit/>
          </a:bodyPr>
          <a:lstStyle/>
          <a:p>
            <a:r>
              <a:rPr lang="en-US" dirty="0"/>
              <a:t>At the beginning, </a:t>
            </a:r>
            <a:r>
              <a:rPr lang="en-US" dirty="0" err="1"/>
              <a:t>british</a:t>
            </a:r>
            <a:r>
              <a:rPr lang="en-US" dirty="0"/>
              <a:t> try to promised another place like Uganda in Africa, but they said we need Jerusalem.</a:t>
            </a:r>
          </a:p>
        </p:txBody>
      </p:sp>
    </p:spTree>
    <p:extLst>
      <p:ext uri="{BB962C8B-B14F-4D97-AF65-F5344CB8AC3E}">
        <p14:creationId xmlns:p14="http://schemas.microsoft.com/office/powerpoint/2010/main" val="280867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81848" y="257577"/>
            <a:ext cx="3760631" cy="369332"/>
          </a:xfrm>
          <a:prstGeom prst="rect">
            <a:avLst/>
          </a:prstGeom>
          <a:noFill/>
        </p:spPr>
        <p:txBody>
          <a:bodyPr wrap="square" rtlCol="0">
            <a:spAutoFit/>
          </a:bodyPr>
          <a:lstStyle/>
          <a:p>
            <a:r>
              <a:rPr lang="en-US" dirty="0"/>
              <a:t>Four reasons- Allah knows better</a:t>
            </a:r>
          </a:p>
        </p:txBody>
      </p:sp>
      <p:sp>
        <p:nvSpPr>
          <p:cNvPr id="3" name="TextBox 2"/>
          <p:cNvSpPr txBox="1"/>
          <p:nvPr/>
        </p:nvSpPr>
        <p:spPr>
          <a:xfrm>
            <a:off x="1030310" y="1197735"/>
            <a:ext cx="5821251" cy="2277547"/>
          </a:xfrm>
          <a:prstGeom prst="rect">
            <a:avLst/>
          </a:prstGeom>
          <a:noFill/>
        </p:spPr>
        <p:txBody>
          <a:bodyPr wrap="square" rtlCol="0">
            <a:spAutoFit/>
          </a:bodyPr>
          <a:lstStyle/>
          <a:p>
            <a:pPr marL="342900" indent="-342900">
              <a:buAutoNum type="arabicPeriod"/>
            </a:pPr>
            <a:r>
              <a:rPr lang="en-US" dirty="0"/>
              <a:t>Gain support from British Jews</a:t>
            </a:r>
          </a:p>
          <a:p>
            <a:pPr marL="342900" indent="-342900">
              <a:buFontTx/>
              <a:buAutoNum type="arabicPeriod"/>
            </a:pPr>
            <a:r>
              <a:rPr lang="en-US" dirty="0"/>
              <a:t>Most powerful and richest </a:t>
            </a:r>
            <a:r>
              <a:rPr lang="en-US" sz="1600" dirty="0"/>
              <a:t>-</a:t>
            </a:r>
            <a:r>
              <a:rPr lang="en-US" sz="1600" dirty="0">
                <a:solidFill>
                  <a:srgbClr val="000000"/>
                </a:solidFill>
                <a:latin typeface="Arial" panose="020B0604020202020204" pitchFamily="34" charset="0"/>
              </a:rPr>
              <a:t>Chaim Weizmann-I don’t want any money, I want Palestine.</a:t>
            </a:r>
          </a:p>
          <a:p>
            <a:pPr marL="342900" indent="-342900">
              <a:buFontTx/>
              <a:buAutoNum type="arabicPeriod"/>
            </a:pPr>
            <a:endParaRPr lang="en-US" b="1" dirty="0">
              <a:solidFill>
                <a:srgbClr val="000000"/>
              </a:solidFill>
              <a:latin typeface="Arial" panose="020B0604020202020204" pitchFamily="34" charset="0"/>
            </a:endParaRPr>
          </a:p>
          <a:p>
            <a:pPr marL="342900" indent="-342900">
              <a:buFontTx/>
              <a:buAutoNum type="arabicPeriod"/>
            </a:pPr>
            <a:endParaRPr lang="en-US" b="1" dirty="0">
              <a:solidFill>
                <a:srgbClr val="000000"/>
              </a:solidFill>
              <a:latin typeface="Arial" panose="020B0604020202020204" pitchFamily="34" charset="0"/>
            </a:endParaRPr>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p:txBody>
      </p:sp>
      <p:sp>
        <p:nvSpPr>
          <p:cNvPr id="4" name="Rectangle 3"/>
          <p:cNvSpPr/>
          <p:nvPr/>
        </p:nvSpPr>
        <p:spPr>
          <a:xfrm>
            <a:off x="6551053" y="3974849"/>
            <a:ext cx="6096000" cy="2308324"/>
          </a:xfrm>
          <a:prstGeom prst="rect">
            <a:avLst/>
          </a:prstGeom>
        </p:spPr>
        <p:txBody>
          <a:bodyPr>
            <a:spAutoFit/>
          </a:bodyPr>
          <a:lstStyle/>
          <a:p>
            <a:r>
              <a:rPr lang="en-US" b="1" dirty="0">
                <a:solidFill>
                  <a:srgbClr val="202122"/>
                </a:solidFill>
                <a:latin typeface="Arial" panose="020B0604020202020204" pitchFamily="34" charset="0"/>
              </a:rPr>
              <a:t>Acetone–butanol–ethanol (ABE) fermentation</a:t>
            </a:r>
            <a:r>
              <a:rPr lang="en-US" dirty="0">
                <a:solidFill>
                  <a:srgbClr val="202122"/>
                </a:solidFill>
                <a:latin typeface="Arial" panose="020B0604020202020204" pitchFamily="34" charset="0"/>
              </a:rPr>
              <a:t> is a process that uses bacterial </a:t>
            </a:r>
            <a:r>
              <a:rPr lang="en-US" dirty="0">
                <a:solidFill>
                  <a:srgbClr val="0645AD"/>
                </a:solidFill>
                <a:latin typeface="Arial" panose="020B0604020202020204" pitchFamily="34" charset="0"/>
                <a:hlinkClick r:id="rId2" tooltip="Fermentation (biochemistry)"/>
              </a:rPr>
              <a:t>fermentation</a:t>
            </a:r>
            <a:r>
              <a:rPr lang="en-US" dirty="0">
                <a:solidFill>
                  <a:srgbClr val="202122"/>
                </a:solidFill>
                <a:latin typeface="Arial" panose="020B0604020202020204" pitchFamily="34" charset="0"/>
              </a:rPr>
              <a:t> to produce </a:t>
            </a:r>
            <a:r>
              <a:rPr lang="en-US" dirty="0">
                <a:solidFill>
                  <a:srgbClr val="0645AD"/>
                </a:solidFill>
                <a:latin typeface="Arial" panose="020B0604020202020204" pitchFamily="34" charset="0"/>
                <a:hlinkClick r:id="rId3" tooltip="Acetone"/>
              </a:rPr>
              <a:t>acetone</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4" tooltip="N-Butanol"/>
              </a:rPr>
              <a:t>n-Butanol</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5" tooltip="Ethanol"/>
              </a:rPr>
              <a:t>ethanol</a:t>
            </a:r>
            <a:r>
              <a:rPr lang="en-US" dirty="0">
                <a:solidFill>
                  <a:srgbClr val="202122"/>
                </a:solidFill>
                <a:latin typeface="Arial" panose="020B0604020202020204" pitchFamily="34" charset="0"/>
              </a:rPr>
              <a:t> from carbohydrates such as </a:t>
            </a:r>
            <a:r>
              <a:rPr lang="en-US" dirty="0">
                <a:solidFill>
                  <a:srgbClr val="0645AD"/>
                </a:solidFill>
                <a:latin typeface="Arial" panose="020B0604020202020204" pitchFamily="34" charset="0"/>
                <a:hlinkClick r:id="rId6" tooltip="Starch"/>
              </a:rPr>
              <a:t>starch</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7" tooltip="Glucose"/>
              </a:rPr>
              <a:t>glucose</a:t>
            </a:r>
            <a:r>
              <a:rPr lang="en-US" dirty="0">
                <a:solidFill>
                  <a:srgbClr val="202122"/>
                </a:solidFill>
                <a:latin typeface="Arial" panose="020B0604020202020204" pitchFamily="34" charset="0"/>
              </a:rPr>
              <a:t>. It was developed by </a:t>
            </a:r>
            <a:r>
              <a:rPr lang="en-US" dirty="0">
                <a:solidFill>
                  <a:srgbClr val="0645AD"/>
                </a:solidFill>
                <a:latin typeface="Arial" panose="020B0604020202020204" pitchFamily="34" charset="0"/>
                <a:hlinkClick r:id="rId8" tooltip="Chemist"/>
              </a:rPr>
              <a:t>chemist</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9" tooltip="Chaim Weizmann"/>
              </a:rPr>
              <a:t>Chaim Weizmann</a:t>
            </a:r>
            <a:r>
              <a:rPr lang="en-US" dirty="0">
                <a:solidFill>
                  <a:srgbClr val="202122"/>
                </a:solidFill>
                <a:latin typeface="Arial" panose="020B0604020202020204" pitchFamily="34" charset="0"/>
              </a:rPr>
              <a:t> and was the primary process used to produce acetone, which was needed to make </a:t>
            </a:r>
            <a:r>
              <a:rPr lang="en-US" dirty="0">
                <a:solidFill>
                  <a:srgbClr val="0645AD"/>
                </a:solidFill>
                <a:latin typeface="Arial" panose="020B0604020202020204" pitchFamily="34" charset="0"/>
                <a:hlinkClick r:id="rId10" tooltip="Cordite"/>
              </a:rPr>
              <a:t>cordite</a:t>
            </a:r>
            <a:r>
              <a:rPr lang="en-US" dirty="0">
                <a:solidFill>
                  <a:srgbClr val="202122"/>
                </a:solidFill>
                <a:latin typeface="Arial" panose="020B0604020202020204" pitchFamily="34" charset="0"/>
              </a:rPr>
              <a:t>, a substance essential for the British war industry during </a:t>
            </a:r>
            <a:r>
              <a:rPr lang="en-US" dirty="0">
                <a:solidFill>
                  <a:srgbClr val="0645AD"/>
                </a:solidFill>
                <a:latin typeface="Arial" panose="020B0604020202020204" pitchFamily="34" charset="0"/>
                <a:hlinkClick r:id="rId11" tooltip="World War I"/>
              </a:rPr>
              <a:t>World War I</a:t>
            </a:r>
            <a:r>
              <a:rPr lang="en-US" dirty="0">
                <a:solidFill>
                  <a:srgbClr val="202122"/>
                </a:solidFill>
                <a:latin typeface="Arial" panose="020B0604020202020204" pitchFamily="34" charset="0"/>
              </a:rPr>
              <a:t>.</a:t>
            </a:r>
            <a:r>
              <a:rPr lang="en-US" baseline="30000" dirty="0">
                <a:solidFill>
                  <a:srgbClr val="0645AD"/>
                </a:solidFill>
                <a:latin typeface="Arial" panose="020B0604020202020204" pitchFamily="34" charset="0"/>
                <a:hlinkClick r:id="rId12"/>
              </a:rPr>
              <a:t>[1]</a:t>
            </a:r>
            <a:endParaRPr lang="en-US" dirty="0"/>
          </a:p>
        </p:txBody>
      </p:sp>
      <p:pic>
        <p:nvPicPr>
          <p:cNvPr id="5" name="Picture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57894" y="987951"/>
            <a:ext cx="3282318" cy="2625855"/>
          </a:xfrm>
          <a:prstGeom prst="rect">
            <a:avLst/>
          </a:prstGeom>
        </p:spPr>
      </p:pic>
    </p:spTree>
    <p:extLst>
      <p:ext uri="{BB962C8B-B14F-4D97-AF65-F5344CB8AC3E}">
        <p14:creationId xmlns:p14="http://schemas.microsoft.com/office/powerpoint/2010/main" val="5481798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3972" y="95140"/>
            <a:ext cx="7113518" cy="3402345"/>
          </a:xfrm>
          <a:prstGeom prst="rect">
            <a:avLst/>
          </a:prstGeom>
        </p:spPr>
      </p:pic>
      <p:sp>
        <p:nvSpPr>
          <p:cNvPr id="3" name="Rectangle 2"/>
          <p:cNvSpPr/>
          <p:nvPr/>
        </p:nvSpPr>
        <p:spPr>
          <a:xfrm>
            <a:off x="0" y="95140"/>
            <a:ext cx="4893972" cy="6894195"/>
          </a:xfrm>
          <a:prstGeom prst="rect">
            <a:avLst/>
          </a:prstGeom>
        </p:spPr>
        <p:txBody>
          <a:bodyPr wrap="square">
            <a:spAutoFit/>
          </a:bodyPr>
          <a:lstStyle/>
          <a:p>
            <a:r>
              <a:rPr lang="en-US" dirty="0">
                <a:solidFill>
                  <a:srgbClr val="000000"/>
                </a:solidFill>
                <a:latin typeface="Arial" panose="020B0604020202020204" pitchFamily="34" charset="0"/>
              </a:rPr>
              <a:t>3. Christian Connection with Judaism the fulfillment of prophecies of second coming of </a:t>
            </a:r>
            <a:r>
              <a:rPr lang="en-US" dirty="0" err="1">
                <a:solidFill>
                  <a:srgbClr val="000000"/>
                </a:solidFill>
                <a:latin typeface="Arial" panose="020B0604020202020204" pitchFamily="34" charset="0"/>
              </a:rPr>
              <a:t>jesus</a:t>
            </a:r>
            <a:r>
              <a:rPr lang="en-US" dirty="0">
                <a:solidFill>
                  <a:srgbClr val="000000"/>
                </a:solidFill>
                <a:latin typeface="Arial" panose="020B0604020202020204" pitchFamily="34" charset="0"/>
              </a:rPr>
              <a:t>. (Many Christian are more pro Zionist than </a:t>
            </a:r>
            <a:r>
              <a:rPr lang="en-US" dirty="0" err="1">
                <a:solidFill>
                  <a:srgbClr val="000000"/>
                </a:solidFill>
                <a:latin typeface="Arial" panose="020B0604020202020204" pitchFamily="34" charset="0"/>
              </a:rPr>
              <a:t>zews</a:t>
            </a:r>
            <a:r>
              <a:rPr lang="en-US" dirty="0">
                <a:solidFill>
                  <a:srgbClr val="000000"/>
                </a:solidFill>
                <a:latin typeface="Arial" panose="020B0604020202020204" pitchFamily="34" charset="0"/>
              </a:rPr>
              <a:t>. because they believe, when holy land will ready, </a:t>
            </a:r>
            <a:r>
              <a:rPr lang="en-US" dirty="0" err="1">
                <a:solidFill>
                  <a:srgbClr val="000000"/>
                </a:solidFill>
                <a:latin typeface="Arial" panose="020B0604020202020204" pitchFamily="34" charset="0"/>
              </a:rPr>
              <a:t>jesus</a:t>
            </a:r>
            <a:r>
              <a:rPr lang="en-US" dirty="0">
                <a:solidFill>
                  <a:srgbClr val="000000"/>
                </a:solidFill>
                <a:latin typeface="Arial" panose="020B0604020202020204" pitchFamily="34" charset="0"/>
              </a:rPr>
              <a:t> will return again. They want to expedite the process. Jesus was </a:t>
            </a:r>
            <a:r>
              <a:rPr lang="en-US" dirty="0" err="1">
                <a:solidFill>
                  <a:srgbClr val="000000"/>
                </a:solidFill>
                <a:latin typeface="Arial" panose="020B0604020202020204" pitchFamily="34" charset="0"/>
              </a:rPr>
              <a:t>jews</a:t>
            </a:r>
            <a:r>
              <a:rPr lang="en-US" dirty="0">
                <a:solidFill>
                  <a:srgbClr val="000000"/>
                </a:solidFill>
                <a:latin typeface="Arial" panose="020B0604020202020204" pitchFamily="34" charset="0"/>
              </a:rPr>
              <a:t> and we are not on the chart, following false prophet barbarian, totally misguided so sympathy is less than </a:t>
            </a:r>
            <a:r>
              <a:rPr lang="en-US" dirty="0" err="1">
                <a:solidFill>
                  <a:srgbClr val="000000"/>
                </a:solidFill>
                <a:latin typeface="Arial" panose="020B0604020202020204" pitchFamily="34" charset="0"/>
              </a:rPr>
              <a:t>crishtian</a:t>
            </a:r>
            <a:r>
              <a:rPr lang="en-US" dirty="0">
                <a:solidFill>
                  <a:srgbClr val="000000"/>
                </a:solidFill>
                <a:latin typeface="Arial" panose="020B0604020202020204" pitchFamily="34" charset="0"/>
              </a:rPr>
              <a:t>)</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Prime minister of England </a:t>
            </a:r>
            <a:r>
              <a:rPr lang="en-US" dirty="0" err="1">
                <a:solidFill>
                  <a:srgbClr val="000000"/>
                </a:solidFill>
                <a:latin typeface="Arial" panose="020B0604020202020204" pitchFamily="34" charset="0"/>
              </a:rPr>
              <a:t>Liod</a:t>
            </a:r>
            <a:r>
              <a:rPr lang="en-US" dirty="0">
                <a:solidFill>
                  <a:srgbClr val="000000"/>
                </a:solidFill>
                <a:latin typeface="Arial" panose="020B0604020202020204" pitchFamily="34" charset="0"/>
              </a:rPr>
              <a:t> George at the time was an ardent </a:t>
            </a:r>
            <a:r>
              <a:rPr lang="en-US" sz="2000" b="1" dirty="0">
                <a:solidFill>
                  <a:srgbClr val="FF0000"/>
                </a:solidFill>
                <a:latin typeface="Arial" panose="020B0604020202020204" pitchFamily="34" charset="0"/>
              </a:rPr>
              <a:t>Evangelical Christian</a:t>
            </a:r>
            <a:r>
              <a:rPr lang="en-US" dirty="0">
                <a:solidFill>
                  <a:srgbClr val="000000"/>
                </a:solidFill>
                <a:latin typeface="Arial" panose="020B0604020202020204" pitchFamily="34" charset="0"/>
              </a:rPr>
              <a:t>, was pro Zionist, very Christian tendency. </a:t>
            </a:r>
            <a:r>
              <a:rPr lang="en-US" sz="4400" b="1" dirty="0">
                <a:solidFill>
                  <a:srgbClr val="000000"/>
                </a:solidFill>
                <a:latin typeface="Arial" panose="020B0604020202020204" pitchFamily="34" charset="0"/>
              </a:rPr>
              <a:t>¼ </a:t>
            </a:r>
            <a:r>
              <a:rPr lang="en-US" dirty="0">
                <a:solidFill>
                  <a:srgbClr val="000000"/>
                </a:solidFill>
                <a:latin typeface="Arial" panose="020B0604020202020204" pitchFamily="34" charset="0"/>
              </a:rPr>
              <a:t>Christian believe Evangelicalism.</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4. Its theory, but not sure- to try to drag some high ranking official of white house to involve ww1.</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Note: Mainstream </a:t>
            </a:r>
            <a:r>
              <a:rPr lang="en-US" dirty="0" err="1">
                <a:solidFill>
                  <a:srgbClr val="000000"/>
                </a:solidFill>
                <a:latin typeface="Arial" panose="020B0604020202020204" pitchFamily="34" charset="0"/>
              </a:rPr>
              <a:t>amerian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jews</a:t>
            </a:r>
            <a:r>
              <a:rPr lang="en-US" dirty="0">
                <a:solidFill>
                  <a:srgbClr val="000000"/>
                </a:solidFill>
                <a:latin typeface="Arial" panose="020B0604020202020204" pitchFamily="34" charset="0"/>
              </a:rPr>
              <a:t> completely opposed Zionism for the first 40 years of Zionism until ww2. Its was completely European phenomena.</a:t>
            </a:r>
          </a:p>
        </p:txBody>
      </p:sp>
      <p:sp>
        <p:nvSpPr>
          <p:cNvPr id="4" name="TextBox 3"/>
          <p:cNvSpPr txBox="1"/>
          <p:nvPr/>
        </p:nvSpPr>
        <p:spPr>
          <a:xfrm>
            <a:off x="5950039" y="3928056"/>
            <a:ext cx="3618964" cy="369332"/>
          </a:xfrm>
          <a:prstGeom prst="rect">
            <a:avLst/>
          </a:prstGeom>
          <a:noFill/>
        </p:spPr>
        <p:txBody>
          <a:bodyPr wrap="square" rtlCol="0">
            <a:spAutoFit/>
          </a:bodyPr>
          <a:lstStyle/>
          <a:p>
            <a:r>
              <a:rPr lang="bn-IN" dirty="0"/>
              <a:t>ইভানজেলিকালিজম </a:t>
            </a:r>
            <a:endParaRPr lang="en-US" dirty="0"/>
          </a:p>
        </p:txBody>
      </p:sp>
      <p:sp>
        <p:nvSpPr>
          <p:cNvPr id="5" name="Rectangle 4"/>
          <p:cNvSpPr/>
          <p:nvPr/>
        </p:nvSpPr>
        <p:spPr>
          <a:xfrm>
            <a:off x="6047296" y="4727959"/>
            <a:ext cx="4044697" cy="461665"/>
          </a:xfrm>
          <a:prstGeom prst="rect">
            <a:avLst/>
          </a:prstGeom>
        </p:spPr>
        <p:txBody>
          <a:bodyPr wrap="none">
            <a:spAutoFit/>
          </a:bodyPr>
          <a:lstStyle/>
          <a:p>
            <a:r>
              <a:rPr lang="en-US" b="1" dirty="0">
                <a:solidFill>
                  <a:srgbClr val="FF0000"/>
                </a:solidFill>
                <a:latin typeface="Arial" panose="020B0604020202020204" pitchFamily="34" charset="0"/>
              </a:rPr>
              <a:t>Evangelical Christian</a:t>
            </a:r>
            <a:r>
              <a:rPr lang="bn-IN" b="1" dirty="0">
                <a:solidFill>
                  <a:srgbClr val="FF0000"/>
                </a:solidFill>
                <a:latin typeface="Arial" panose="020B0604020202020204" pitchFamily="34" charset="0"/>
              </a:rPr>
              <a:t>-</a:t>
            </a:r>
            <a:r>
              <a:rPr lang="en-US" b="1" dirty="0">
                <a:solidFill>
                  <a:srgbClr val="000000"/>
                </a:solidFill>
                <a:latin typeface="Arial" panose="020B0604020202020204" pitchFamily="34" charset="0"/>
              </a:rPr>
              <a:t> </a:t>
            </a:r>
            <a:r>
              <a:rPr lang="en-US" sz="2400" b="1" dirty="0">
                <a:solidFill>
                  <a:srgbClr val="000000"/>
                </a:solidFill>
                <a:latin typeface="Arial" panose="020B0604020202020204" pitchFamily="34" charset="0"/>
              </a:rPr>
              <a:t>¼</a:t>
            </a:r>
            <a:r>
              <a:rPr lang="bn-IN" b="1" dirty="0">
                <a:solidFill>
                  <a:srgbClr val="000000"/>
                </a:solidFill>
                <a:latin typeface="Arial" panose="020B0604020202020204" pitchFamily="34" charset="0"/>
              </a:rPr>
              <a:t> </a:t>
            </a:r>
            <a:r>
              <a:rPr lang="en-US" b="1" dirty="0">
                <a:solidFill>
                  <a:srgbClr val="FF0000"/>
                </a:solidFill>
                <a:latin typeface="Arial" panose="020B0604020202020204" pitchFamily="34" charset="0"/>
              </a:rPr>
              <a:t>Christian</a:t>
            </a:r>
            <a:r>
              <a:rPr lang="bn-IN" b="1" dirty="0">
                <a:solidFill>
                  <a:srgbClr val="000000"/>
                </a:solidFill>
                <a:latin typeface="Arial" panose="020B0604020202020204" pitchFamily="34" charset="0"/>
              </a:rPr>
              <a:t> </a:t>
            </a:r>
            <a:endParaRPr lang="en-US" dirty="0"/>
          </a:p>
        </p:txBody>
      </p:sp>
    </p:spTree>
    <p:extLst>
      <p:ext uri="{BB962C8B-B14F-4D97-AF65-F5344CB8AC3E}">
        <p14:creationId xmlns:p14="http://schemas.microsoft.com/office/powerpoint/2010/main" val="582057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81082" y="412124"/>
            <a:ext cx="8049295" cy="1754326"/>
          </a:xfrm>
          <a:prstGeom prst="rect">
            <a:avLst/>
          </a:prstGeom>
          <a:noFill/>
        </p:spPr>
        <p:txBody>
          <a:bodyPr wrap="square" rtlCol="0">
            <a:spAutoFit/>
          </a:bodyPr>
          <a:lstStyle/>
          <a:p>
            <a:r>
              <a:rPr lang="en-US" dirty="0"/>
              <a:t>August, 1917 British </a:t>
            </a:r>
            <a:r>
              <a:rPr lang="en-US" dirty="0" err="1"/>
              <a:t>Perlament</a:t>
            </a:r>
            <a:r>
              <a:rPr lang="en-US" dirty="0"/>
              <a:t> vote for Palestine. They had one </a:t>
            </a:r>
            <a:r>
              <a:rPr lang="en-US" dirty="0" err="1"/>
              <a:t>jews</a:t>
            </a:r>
            <a:r>
              <a:rPr lang="en-US" dirty="0"/>
              <a:t> but he was most vocal against to give Palestine into </a:t>
            </a:r>
            <a:r>
              <a:rPr lang="en-US" dirty="0" err="1"/>
              <a:t>jews</a:t>
            </a:r>
            <a:r>
              <a:rPr lang="en-US" dirty="0"/>
              <a:t>.</a:t>
            </a:r>
          </a:p>
          <a:p>
            <a:endParaRPr lang="en-US" dirty="0"/>
          </a:p>
          <a:p>
            <a:r>
              <a:rPr lang="en-US" dirty="0"/>
              <a:t>He says- this would cause great alarm to the </a:t>
            </a:r>
            <a:r>
              <a:rPr lang="en-US" dirty="0" err="1"/>
              <a:t>muslim</a:t>
            </a:r>
            <a:r>
              <a:rPr lang="en-US" dirty="0"/>
              <a:t> world would create enemy for us when we don’t have enemies so </a:t>
            </a:r>
            <a:r>
              <a:rPr lang="en-US" dirty="0" err="1"/>
              <a:t>muslim</a:t>
            </a:r>
            <a:r>
              <a:rPr lang="en-US" dirty="0"/>
              <a:t> and </a:t>
            </a:r>
            <a:r>
              <a:rPr lang="en-US" dirty="0" err="1"/>
              <a:t>jews</a:t>
            </a:r>
            <a:r>
              <a:rPr lang="en-US" dirty="0"/>
              <a:t> were not enemy one another, for the bulk of their history, had well relation until </a:t>
            </a:r>
            <a:r>
              <a:rPr lang="en-US" dirty="0" err="1"/>
              <a:t>zionism</a:t>
            </a:r>
            <a:r>
              <a:rPr lang="en-US" dirty="0"/>
              <a:t>.</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8629" y="2134425"/>
            <a:ext cx="2265497" cy="3223185"/>
          </a:xfrm>
          <a:prstGeom prst="rect">
            <a:avLst/>
          </a:prstGeom>
        </p:spPr>
      </p:pic>
      <p:sp>
        <p:nvSpPr>
          <p:cNvPr id="4" name="Rectangle 3"/>
          <p:cNvSpPr/>
          <p:nvPr/>
        </p:nvSpPr>
        <p:spPr>
          <a:xfrm>
            <a:off x="3687651" y="2384412"/>
            <a:ext cx="8263942" cy="1477328"/>
          </a:xfrm>
          <a:prstGeom prst="rect">
            <a:avLst/>
          </a:prstGeom>
        </p:spPr>
        <p:txBody>
          <a:bodyPr wrap="square">
            <a:spAutoFit/>
          </a:bodyPr>
          <a:lstStyle/>
          <a:p>
            <a:r>
              <a:rPr lang="en-US" b="1" dirty="0">
                <a:solidFill>
                  <a:srgbClr val="202122"/>
                </a:solidFill>
                <a:latin typeface="Arial" panose="020B0604020202020204" pitchFamily="34" charset="0"/>
              </a:rPr>
              <a:t>Edwin Samuel Montagu</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3" tooltip="Her Majesty's Most Honourable Privy Council"/>
              </a:rPr>
              <a:t>PC</a:t>
            </a:r>
            <a:r>
              <a:rPr lang="en-US" dirty="0">
                <a:solidFill>
                  <a:srgbClr val="202122"/>
                </a:solidFill>
                <a:latin typeface="Arial" panose="020B0604020202020204" pitchFamily="34" charset="0"/>
              </a:rPr>
              <a:t> (6 February 1879 – 15 November 1924) was a </a:t>
            </a:r>
            <a:r>
              <a:rPr lang="en-US" dirty="0">
                <a:solidFill>
                  <a:srgbClr val="0645AD"/>
                </a:solidFill>
                <a:latin typeface="Arial" panose="020B0604020202020204" pitchFamily="34" charset="0"/>
                <a:hlinkClick r:id="rId4" tooltip="Liberal Party (UK)"/>
              </a:rPr>
              <a:t>British Liberal</a:t>
            </a:r>
            <a:r>
              <a:rPr lang="en-US" dirty="0">
                <a:solidFill>
                  <a:srgbClr val="202122"/>
                </a:solidFill>
                <a:latin typeface="Arial" panose="020B0604020202020204" pitchFamily="34" charset="0"/>
              </a:rPr>
              <a:t> politician who served as </a:t>
            </a:r>
            <a:r>
              <a:rPr lang="en-US" dirty="0">
                <a:solidFill>
                  <a:srgbClr val="0645AD"/>
                </a:solidFill>
                <a:latin typeface="Arial" panose="020B0604020202020204" pitchFamily="34" charset="0"/>
                <a:hlinkClick r:id="rId5" tooltip="Secretary of State for India"/>
              </a:rPr>
              <a:t>Secretary of State for India</a:t>
            </a:r>
            <a:r>
              <a:rPr lang="en-US" dirty="0">
                <a:solidFill>
                  <a:srgbClr val="202122"/>
                </a:solidFill>
                <a:latin typeface="Arial" panose="020B0604020202020204" pitchFamily="34" charset="0"/>
              </a:rPr>
              <a:t> between 1917 and 1922. Montagu was a "radical" Liberal </a:t>
            </a:r>
            <a:r>
              <a:rPr lang="en-US" baseline="30000" dirty="0">
                <a:solidFill>
                  <a:srgbClr val="0645AD"/>
                </a:solidFill>
                <a:latin typeface="Arial" panose="020B0604020202020204" pitchFamily="34" charset="0"/>
                <a:hlinkClick r:id="rId6"/>
              </a:rPr>
              <a:t>[1]</a:t>
            </a:r>
            <a:r>
              <a:rPr lang="en-US" dirty="0">
                <a:solidFill>
                  <a:srgbClr val="202122"/>
                </a:solidFill>
                <a:latin typeface="Arial" panose="020B0604020202020204" pitchFamily="34" charset="0"/>
              </a:rPr>
              <a:t> and the third </a:t>
            </a:r>
            <a:r>
              <a:rPr lang="en-US" dirty="0" err="1">
                <a:solidFill>
                  <a:srgbClr val="202122"/>
                </a:solidFill>
                <a:latin typeface="Arial" panose="020B0604020202020204" pitchFamily="34" charset="0"/>
              </a:rPr>
              <a:t>practising</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7" tooltip="Judaism"/>
              </a:rPr>
              <a:t>Jew</a:t>
            </a:r>
            <a:r>
              <a:rPr lang="en-US" dirty="0">
                <a:solidFill>
                  <a:srgbClr val="202122"/>
                </a:solidFill>
                <a:latin typeface="Arial" panose="020B0604020202020204" pitchFamily="34" charset="0"/>
              </a:rPr>
              <a:t> (after </a:t>
            </a:r>
            <a:r>
              <a:rPr lang="en-US" dirty="0">
                <a:solidFill>
                  <a:srgbClr val="0645AD"/>
                </a:solidFill>
                <a:latin typeface="Arial" panose="020B0604020202020204" pitchFamily="34" charset="0"/>
                <a:hlinkClick r:id="rId8" tooltip="Herbert Samuel, 1st Viscount Samuel"/>
              </a:rPr>
              <a:t>Sir Herbert Samuel</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9" tooltip="Rufus Isaacs, 1st Marquess of Reading"/>
              </a:rPr>
              <a:t>Sir Rufus Isaacs</a:t>
            </a:r>
            <a:r>
              <a:rPr lang="en-US" dirty="0">
                <a:solidFill>
                  <a:srgbClr val="202122"/>
                </a:solidFill>
                <a:latin typeface="Arial" panose="020B0604020202020204" pitchFamily="34" charset="0"/>
              </a:rPr>
              <a:t>) to serve in the British cabinet.</a:t>
            </a:r>
            <a:endParaRPr lang="en-US" dirty="0"/>
          </a:p>
        </p:txBody>
      </p:sp>
      <p:sp>
        <p:nvSpPr>
          <p:cNvPr id="5" name="TextBox 4"/>
          <p:cNvSpPr txBox="1"/>
          <p:nvPr/>
        </p:nvSpPr>
        <p:spPr>
          <a:xfrm>
            <a:off x="3773510" y="4434280"/>
            <a:ext cx="7456867" cy="923330"/>
          </a:xfrm>
          <a:prstGeom prst="rect">
            <a:avLst/>
          </a:prstGeom>
          <a:noFill/>
        </p:spPr>
        <p:txBody>
          <a:bodyPr wrap="square" rtlCol="0">
            <a:spAutoFit/>
          </a:bodyPr>
          <a:lstStyle/>
          <a:p>
            <a:r>
              <a:rPr lang="en-US" dirty="0"/>
              <a:t>Anti Semitism-</a:t>
            </a:r>
          </a:p>
          <a:p>
            <a:r>
              <a:rPr lang="en-US" dirty="0"/>
              <a:t>We are anti </a:t>
            </a:r>
            <a:r>
              <a:rPr lang="en-US" dirty="0" err="1"/>
              <a:t>zionism</a:t>
            </a:r>
            <a:r>
              <a:rPr lang="en-US" dirty="0"/>
              <a:t> (Zionist), not anti </a:t>
            </a:r>
            <a:r>
              <a:rPr lang="en-US" dirty="0" err="1"/>
              <a:t>jewsness</a:t>
            </a:r>
            <a:r>
              <a:rPr lang="en-US" dirty="0"/>
              <a:t> (</a:t>
            </a:r>
            <a:r>
              <a:rPr lang="en-US" dirty="0" err="1"/>
              <a:t>jews</a:t>
            </a:r>
            <a:r>
              <a:rPr lang="en-US" dirty="0"/>
              <a:t>).</a:t>
            </a:r>
          </a:p>
          <a:p>
            <a:r>
              <a:rPr lang="en-US" dirty="0"/>
              <a:t>Bulk amount </a:t>
            </a:r>
            <a:r>
              <a:rPr lang="en-US" dirty="0" err="1"/>
              <a:t>zews</a:t>
            </a:r>
            <a:r>
              <a:rPr lang="en-US" dirty="0"/>
              <a:t> live </a:t>
            </a:r>
            <a:r>
              <a:rPr lang="en-US" dirty="0" err="1"/>
              <a:t>arab</a:t>
            </a:r>
            <a:r>
              <a:rPr lang="en-US" dirty="0"/>
              <a:t> land until creation of Israel.</a:t>
            </a:r>
          </a:p>
        </p:txBody>
      </p:sp>
      <p:sp>
        <p:nvSpPr>
          <p:cNvPr id="6" name="TextBox 5"/>
          <p:cNvSpPr txBox="1"/>
          <p:nvPr/>
        </p:nvSpPr>
        <p:spPr>
          <a:xfrm>
            <a:off x="3773510" y="3746017"/>
            <a:ext cx="7547020" cy="646331"/>
          </a:xfrm>
          <a:prstGeom prst="rect">
            <a:avLst/>
          </a:prstGeom>
          <a:noFill/>
        </p:spPr>
        <p:txBody>
          <a:bodyPr wrap="square" rtlCol="0">
            <a:spAutoFit/>
          </a:bodyPr>
          <a:lstStyle/>
          <a:p>
            <a:r>
              <a:rPr lang="bn-IN" dirty="0"/>
              <a:t>ইডওইন স্যামুইল মনটাগু – একমাত্র ইহুদী ব্রিটিশ কেবিনেট, তিনি কেবিনেট এ এর  বিরুদ্ধে ছিলেন।</a:t>
            </a:r>
            <a:endParaRPr lang="en-US" dirty="0"/>
          </a:p>
        </p:txBody>
      </p:sp>
    </p:spTree>
    <p:extLst>
      <p:ext uri="{BB962C8B-B14F-4D97-AF65-F5344CB8AC3E}">
        <p14:creationId xmlns:p14="http://schemas.microsoft.com/office/powerpoint/2010/main" val="32845258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3868" y="819954"/>
            <a:ext cx="4341040" cy="5426300"/>
          </a:xfrm>
          <a:prstGeom prst="rect">
            <a:avLst/>
          </a:prstGeom>
        </p:spPr>
      </p:pic>
      <p:sp>
        <p:nvSpPr>
          <p:cNvPr id="3" name="Rectangle 2"/>
          <p:cNvSpPr/>
          <p:nvPr/>
        </p:nvSpPr>
        <p:spPr>
          <a:xfrm>
            <a:off x="794197" y="3263343"/>
            <a:ext cx="6096000" cy="2092881"/>
          </a:xfrm>
          <a:prstGeom prst="rect">
            <a:avLst/>
          </a:prstGeom>
        </p:spPr>
        <p:txBody>
          <a:bodyPr>
            <a:spAutoFit/>
          </a:bodyPr>
          <a:lstStyle/>
          <a:p>
            <a:r>
              <a:rPr lang="en-US" dirty="0">
                <a:solidFill>
                  <a:srgbClr val="202122"/>
                </a:solidFill>
                <a:latin typeface="Arial" panose="020B0604020202020204" pitchFamily="34" charset="0"/>
              </a:rPr>
              <a:t>In 2016, the spiritual leader of the Jewish community in the city of Cairo, </a:t>
            </a:r>
            <a:r>
              <a:rPr lang="en-US" dirty="0">
                <a:solidFill>
                  <a:srgbClr val="BA0000"/>
                </a:solidFill>
                <a:latin typeface="Arial" panose="020B0604020202020204" pitchFamily="34" charset="0"/>
                <a:hlinkClick r:id="rId3" tooltip="Magda Tania Haroun (page does not exist)"/>
              </a:rPr>
              <a:t>Magda Tania Haroun</a:t>
            </a:r>
            <a:r>
              <a:rPr lang="en-US" dirty="0">
                <a:solidFill>
                  <a:srgbClr val="202122"/>
                </a:solidFill>
                <a:latin typeface="Arial" panose="020B0604020202020204" pitchFamily="34" charset="0"/>
              </a:rPr>
              <a:t>, stated that there were 6 Jews remaining in the city, all women over the age of 65.</a:t>
            </a:r>
            <a:r>
              <a:rPr lang="en-US" baseline="30000" dirty="0">
                <a:solidFill>
                  <a:srgbClr val="0645AD"/>
                </a:solidFill>
                <a:latin typeface="Arial" panose="020B0604020202020204" pitchFamily="34" charset="0"/>
                <a:hlinkClick r:id="rId4"/>
              </a:rPr>
              <a:t>[3]</a:t>
            </a:r>
            <a:r>
              <a:rPr lang="en-US" dirty="0">
                <a:solidFill>
                  <a:srgbClr val="202122"/>
                </a:solidFill>
                <a:latin typeface="Arial" panose="020B0604020202020204" pitchFamily="34" charset="0"/>
              </a:rPr>
              <a:t> In July 2019, there are only 5 Jews left in Cairo.</a:t>
            </a:r>
            <a:r>
              <a:rPr lang="en-US" baseline="30000" dirty="0">
                <a:solidFill>
                  <a:srgbClr val="0645AD"/>
                </a:solidFill>
                <a:latin typeface="Arial" panose="020B0604020202020204" pitchFamily="34" charset="0"/>
                <a:hlinkClick r:id="rId5"/>
              </a:rPr>
              <a:t>[1]</a:t>
            </a:r>
            <a:r>
              <a:rPr lang="en-US" dirty="0">
                <a:solidFill>
                  <a:srgbClr val="202122"/>
                </a:solidFill>
                <a:latin typeface="Arial" panose="020B0604020202020204" pitchFamily="34" charset="0"/>
              </a:rPr>
              <a:t> It's estimated that only </a:t>
            </a:r>
            <a:r>
              <a:rPr lang="en-US" sz="2000" b="1" dirty="0">
                <a:solidFill>
                  <a:srgbClr val="FF0000"/>
                </a:solidFill>
                <a:latin typeface="Arial" panose="020B0604020202020204" pitchFamily="34" charset="0"/>
              </a:rPr>
              <a:t>18 Egyptian Jews remain in the entire country</a:t>
            </a:r>
            <a:r>
              <a:rPr lang="en-US" dirty="0">
                <a:solidFill>
                  <a:srgbClr val="202122"/>
                </a:solidFill>
                <a:latin typeface="Arial" panose="020B0604020202020204" pitchFamily="34" charset="0"/>
              </a:rPr>
              <a:t>, with most of them in the city of Alexandria.</a:t>
            </a:r>
            <a:endParaRPr lang="en-US" dirty="0"/>
          </a:p>
        </p:txBody>
      </p:sp>
    </p:spTree>
    <p:extLst>
      <p:ext uri="{BB962C8B-B14F-4D97-AF65-F5344CB8AC3E}">
        <p14:creationId xmlns:p14="http://schemas.microsoft.com/office/powerpoint/2010/main" val="33827188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942107"/>
            <a:ext cx="10058400" cy="4507124"/>
          </a:xfrm>
          <a:prstGeom prst="rect">
            <a:avLst/>
          </a:prstGeom>
        </p:spPr>
      </p:pic>
    </p:spTree>
    <p:extLst>
      <p:ext uri="{BB962C8B-B14F-4D97-AF65-F5344CB8AC3E}">
        <p14:creationId xmlns:p14="http://schemas.microsoft.com/office/powerpoint/2010/main" val="24929196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7741" y="1094704"/>
            <a:ext cx="8435662" cy="923330"/>
          </a:xfrm>
          <a:prstGeom prst="rect">
            <a:avLst/>
          </a:prstGeom>
          <a:noFill/>
        </p:spPr>
        <p:txBody>
          <a:bodyPr wrap="square" rtlCol="0">
            <a:spAutoFit/>
          </a:bodyPr>
          <a:lstStyle/>
          <a:p>
            <a:r>
              <a:rPr lang="en-US" dirty="0"/>
              <a:t>Zionism is a political idea, you are saying that somebody who is </a:t>
            </a:r>
            <a:r>
              <a:rPr lang="en-US" dirty="0" err="1"/>
              <a:t>jew</a:t>
            </a:r>
            <a:r>
              <a:rPr lang="en-US" dirty="0"/>
              <a:t> has the right to go to a land that he never been in for 50 centuries and he can take over the property in land of </a:t>
            </a:r>
            <a:r>
              <a:rPr lang="en-US" dirty="0" err="1"/>
              <a:t>somebodys</a:t>
            </a:r>
            <a:r>
              <a:rPr lang="en-US" dirty="0"/>
              <a:t> who is right there.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991" y="2018034"/>
            <a:ext cx="2095500" cy="2924175"/>
          </a:xfrm>
          <a:prstGeom prst="rect">
            <a:avLst/>
          </a:prstGeom>
        </p:spPr>
      </p:pic>
      <p:sp>
        <p:nvSpPr>
          <p:cNvPr id="4" name="Rectangle 3"/>
          <p:cNvSpPr/>
          <p:nvPr/>
        </p:nvSpPr>
        <p:spPr>
          <a:xfrm>
            <a:off x="1243674" y="5227681"/>
            <a:ext cx="1608133" cy="369332"/>
          </a:xfrm>
          <a:prstGeom prst="rect">
            <a:avLst/>
          </a:prstGeom>
        </p:spPr>
        <p:txBody>
          <a:bodyPr wrap="none">
            <a:spAutoFit/>
          </a:bodyPr>
          <a:lstStyle/>
          <a:p>
            <a:r>
              <a:rPr lang="en-US" dirty="0">
                <a:solidFill>
                  <a:srgbClr val="000000"/>
                </a:solidFill>
                <a:latin typeface="Linux Libertine"/>
              </a:rPr>
              <a:t>Arthur Balfour</a:t>
            </a:r>
            <a:endParaRPr lang="en-US" b="0" i="0" dirty="0">
              <a:solidFill>
                <a:srgbClr val="000000"/>
              </a:solidFill>
              <a:effectLst/>
              <a:latin typeface="Linux Libertine"/>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5713" y="2018034"/>
            <a:ext cx="2414654" cy="2825798"/>
          </a:xfrm>
          <a:prstGeom prst="rect">
            <a:avLst/>
          </a:prstGeom>
        </p:spPr>
      </p:pic>
      <p:sp>
        <p:nvSpPr>
          <p:cNvPr id="6" name="Rectangle 5"/>
          <p:cNvSpPr/>
          <p:nvPr/>
        </p:nvSpPr>
        <p:spPr>
          <a:xfrm>
            <a:off x="4245734" y="5290127"/>
            <a:ext cx="7946265" cy="1569660"/>
          </a:xfrm>
          <a:prstGeom prst="rect">
            <a:avLst/>
          </a:prstGeom>
        </p:spPr>
        <p:txBody>
          <a:bodyPr wrap="square">
            <a:spAutoFit/>
          </a:bodyPr>
          <a:lstStyle/>
          <a:p>
            <a:r>
              <a:rPr lang="en-US" sz="1600" b="1" dirty="0">
                <a:solidFill>
                  <a:srgbClr val="202122"/>
                </a:solidFill>
                <a:latin typeface="Arial" panose="020B0604020202020204" pitchFamily="34" charset="0"/>
              </a:rPr>
              <a:t>Lionel Walter Rothschild, 2nd Baron Rothschild, Baron de Rothschild</a:t>
            </a:r>
            <a:r>
              <a:rPr lang="en-US" sz="1600" baseline="30000" dirty="0">
                <a:solidFill>
                  <a:srgbClr val="0645AD"/>
                </a:solidFill>
                <a:latin typeface="Arial" panose="020B0604020202020204" pitchFamily="34" charset="0"/>
                <a:hlinkClick r:id="rId4"/>
              </a:rPr>
              <a:t>[1]</a:t>
            </a:r>
            <a:r>
              <a:rPr lang="en-US" sz="1600" dirty="0">
                <a:solidFill>
                  <a:srgbClr val="202122"/>
                </a:solidFill>
                <a:latin typeface="Arial" panose="020B0604020202020204" pitchFamily="34" charset="0"/>
              </a:rPr>
              <a:t> </a:t>
            </a:r>
            <a:r>
              <a:rPr lang="en-US" sz="1600" dirty="0">
                <a:solidFill>
                  <a:srgbClr val="0645AD"/>
                </a:solidFill>
                <a:latin typeface="Arial" panose="020B0604020202020204" pitchFamily="34" charset="0"/>
                <a:hlinkClick r:id="rId5" tooltip="Fellow of the Royal Society"/>
              </a:rPr>
              <a:t>FRS</a:t>
            </a:r>
            <a:r>
              <a:rPr lang="en-US" sz="1600" baseline="30000" dirty="0">
                <a:solidFill>
                  <a:srgbClr val="0645AD"/>
                </a:solidFill>
                <a:latin typeface="Arial" panose="020B0604020202020204" pitchFamily="34" charset="0"/>
                <a:hlinkClick r:id="rId6"/>
              </a:rPr>
              <a:t>[2]</a:t>
            </a:r>
            <a:r>
              <a:rPr lang="en-US" sz="1600" baseline="30000" dirty="0">
                <a:solidFill>
                  <a:srgbClr val="0645AD"/>
                </a:solidFill>
                <a:latin typeface="Arial" panose="020B0604020202020204" pitchFamily="34" charset="0"/>
                <a:hlinkClick r:id="rId7"/>
              </a:rPr>
              <a:t>[3]</a:t>
            </a:r>
            <a:r>
              <a:rPr lang="en-US" sz="1600" dirty="0">
                <a:solidFill>
                  <a:srgbClr val="202122"/>
                </a:solidFill>
                <a:latin typeface="Arial" panose="020B0604020202020204" pitchFamily="34" charset="0"/>
              </a:rPr>
              <a:t> (8 February 1868 – 27 August 1937), was a British banker, politician, </a:t>
            </a:r>
            <a:r>
              <a:rPr lang="en-US" sz="1600" dirty="0">
                <a:solidFill>
                  <a:srgbClr val="0645AD"/>
                </a:solidFill>
                <a:latin typeface="Arial" panose="020B0604020202020204" pitchFamily="34" charset="0"/>
                <a:hlinkClick r:id="rId8" tooltip="Zoology"/>
              </a:rPr>
              <a:t>zoologist</a:t>
            </a:r>
            <a:r>
              <a:rPr lang="en-US" sz="1600" dirty="0">
                <a:solidFill>
                  <a:srgbClr val="202122"/>
                </a:solidFill>
                <a:latin typeface="Arial" panose="020B0604020202020204" pitchFamily="34" charset="0"/>
              </a:rPr>
              <a:t> and scion of the </a:t>
            </a:r>
            <a:r>
              <a:rPr lang="en-US" sz="1600" dirty="0">
                <a:solidFill>
                  <a:srgbClr val="0645AD"/>
                </a:solidFill>
                <a:latin typeface="Arial" panose="020B0604020202020204" pitchFamily="34" charset="0"/>
                <a:hlinkClick r:id="rId9" tooltip="Rothschild family"/>
              </a:rPr>
              <a:t>Rothschild family</a:t>
            </a:r>
            <a:r>
              <a:rPr lang="en-US" sz="1600" dirty="0">
                <a:solidFill>
                  <a:srgbClr val="202122"/>
                </a:solidFill>
                <a:latin typeface="Arial" panose="020B0604020202020204" pitchFamily="34" charset="0"/>
              </a:rPr>
              <a:t>. As a prominent </a:t>
            </a:r>
            <a:r>
              <a:rPr lang="en-US" sz="1600" dirty="0">
                <a:solidFill>
                  <a:srgbClr val="0645AD"/>
                </a:solidFill>
                <a:latin typeface="Arial" panose="020B0604020202020204" pitchFamily="34" charset="0"/>
                <a:hlinkClick r:id="rId10" tooltip="Zionist"/>
              </a:rPr>
              <a:t>Zionist</a:t>
            </a:r>
            <a:r>
              <a:rPr lang="en-US" sz="1600" dirty="0">
                <a:solidFill>
                  <a:srgbClr val="202122"/>
                </a:solidFill>
                <a:latin typeface="Arial" panose="020B0604020202020204" pitchFamily="34" charset="0"/>
              </a:rPr>
              <a:t> leader, he was presented with the famous </a:t>
            </a:r>
            <a:r>
              <a:rPr lang="en-US" sz="1600" dirty="0">
                <a:solidFill>
                  <a:srgbClr val="0645AD"/>
                </a:solidFill>
                <a:latin typeface="Arial" panose="020B0604020202020204" pitchFamily="34" charset="0"/>
                <a:hlinkClick r:id="rId11" tooltip="Balfour Declaration"/>
              </a:rPr>
              <a:t>Balfour Declaration</a:t>
            </a:r>
            <a:r>
              <a:rPr lang="en-US" sz="1600" dirty="0">
                <a:solidFill>
                  <a:srgbClr val="202122"/>
                </a:solidFill>
                <a:latin typeface="Arial" panose="020B0604020202020204" pitchFamily="34" charset="0"/>
              </a:rPr>
              <a:t> which pledged to a Jewish national home in </a:t>
            </a:r>
            <a:r>
              <a:rPr lang="en-US" sz="1600" dirty="0">
                <a:solidFill>
                  <a:srgbClr val="0645AD"/>
                </a:solidFill>
                <a:latin typeface="Arial" panose="020B0604020202020204" pitchFamily="34" charset="0"/>
                <a:hlinkClick r:id="rId12" tooltip="Palestine (region)"/>
              </a:rPr>
              <a:t>Palestine</a:t>
            </a:r>
            <a:r>
              <a:rPr lang="en-US" sz="1600" dirty="0">
                <a:solidFill>
                  <a:srgbClr val="202122"/>
                </a:solidFill>
                <a:latin typeface="Arial" panose="020B0604020202020204" pitchFamily="34" charset="0"/>
              </a:rPr>
              <a:t>. Rothschild was the president of the </a:t>
            </a:r>
            <a:r>
              <a:rPr lang="en-US" sz="1600" dirty="0">
                <a:solidFill>
                  <a:srgbClr val="0645AD"/>
                </a:solidFill>
                <a:latin typeface="Arial" panose="020B0604020202020204" pitchFamily="34" charset="0"/>
                <a:hlinkClick r:id="rId13" tooltip="Board of Deputies of British Jews"/>
              </a:rPr>
              <a:t>Board of Deputies of British Jews</a:t>
            </a:r>
            <a:r>
              <a:rPr lang="en-US" sz="1600" dirty="0">
                <a:solidFill>
                  <a:srgbClr val="202122"/>
                </a:solidFill>
                <a:latin typeface="Arial" panose="020B0604020202020204" pitchFamily="34" charset="0"/>
              </a:rPr>
              <a:t> from 1925 to 1926.</a:t>
            </a:r>
            <a:endParaRPr lang="en-US" sz="1600" dirty="0"/>
          </a:p>
        </p:txBody>
      </p:sp>
      <p:sp>
        <p:nvSpPr>
          <p:cNvPr id="7" name="Rectangle 6"/>
          <p:cNvSpPr/>
          <p:nvPr/>
        </p:nvSpPr>
        <p:spPr>
          <a:xfrm>
            <a:off x="7115713" y="4882313"/>
            <a:ext cx="2428870" cy="369332"/>
          </a:xfrm>
          <a:prstGeom prst="rect">
            <a:avLst/>
          </a:prstGeom>
        </p:spPr>
        <p:txBody>
          <a:bodyPr wrap="none">
            <a:spAutoFit/>
          </a:bodyPr>
          <a:lstStyle/>
          <a:p>
            <a:r>
              <a:rPr lang="en-US" b="1" dirty="0">
                <a:solidFill>
                  <a:srgbClr val="000000"/>
                </a:solidFill>
                <a:latin typeface="Arial" panose="020B0604020202020204" pitchFamily="34" charset="0"/>
              </a:rPr>
              <a:t>The Lord Rothschild</a:t>
            </a:r>
            <a:endParaRPr lang="en-US" dirty="0"/>
          </a:p>
        </p:txBody>
      </p:sp>
    </p:spTree>
    <p:extLst>
      <p:ext uri="{BB962C8B-B14F-4D97-AF65-F5344CB8AC3E}">
        <p14:creationId xmlns:p14="http://schemas.microsoft.com/office/powerpoint/2010/main" val="31434244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8292" y="333297"/>
            <a:ext cx="8916473" cy="1477328"/>
          </a:xfrm>
          <a:prstGeom prst="rect">
            <a:avLst/>
          </a:prstGeom>
        </p:spPr>
        <p:txBody>
          <a:bodyPr wrap="square">
            <a:spAutoFit/>
          </a:bodyPr>
          <a:lstStyle/>
          <a:p>
            <a:r>
              <a:rPr lang="en-US" dirty="0">
                <a:solidFill>
                  <a:srgbClr val="000000"/>
                </a:solidFill>
                <a:latin typeface="Linux Libertine"/>
              </a:rPr>
              <a:t>Barons Rothschild (1885)</a:t>
            </a:r>
            <a:r>
              <a:rPr lang="en-US" dirty="0">
                <a:solidFill>
                  <a:srgbClr val="54595D"/>
                </a:solidFill>
                <a:latin typeface="Arial" panose="020B0604020202020204" pitchFamily="34" charset="0"/>
              </a:rPr>
              <a:t>[</a:t>
            </a:r>
            <a:r>
              <a:rPr lang="en-US" dirty="0">
                <a:solidFill>
                  <a:srgbClr val="0645AD"/>
                </a:solidFill>
                <a:latin typeface="Arial" panose="020B0604020202020204" pitchFamily="34" charset="0"/>
                <a:hlinkClick r:id="rId2" tooltip="Edit section: Barons Rothschild (1885)"/>
              </a:rPr>
              <a:t>edit</a:t>
            </a:r>
            <a:r>
              <a:rPr lang="en-US" dirty="0">
                <a:solidFill>
                  <a:srgbClr val="54595D"/>
                </a:solidFill>
                <a:latin typeface="Arial" panose="020B0604020202020204" pitchFamily="34" charset="0"/>
              </a:rPr>
              <a:t>]</a:t>
            </a:r>
            <a:endParaRPr lang="en-US" dirty="0">
              <a:solidFill>
                <a:srgbClr val="000000"/>
              </a:solidFill>
              <a:latin typeface="Linux Libertine"/>
            </a:endParaRPr>
          </a:p>
          <a:p>
            <a:pPr>
              <a:buFont typeface="Arial" panose="020B0604020202020204" pitchFamily="34" charset="0"/>
              <a:buChar char="•"/>
            </a:pPr>
            <a:r>
              <a:rPr lang="en-US" dirty="0">
                <a:solidFill>
                  <a:srgbClr val="0645AD"/>
                </a:solidFill>
                <a:latin typeface="Arial" panose="020B0604020202020204" pitchFamily="34" charset="0"/>
                <a:hlinkClick r:id="rId3" tooltip="Nathan Rothschild, 1st Baron Rothschild"/>
              </a:rPr>
              <a:t>Nathan Mayer Rothschild, 1st Baron Rothschild</a:t>
            </a:r>
            <a:r>
              <a:rPr lang="en-US" dirty="0">
                <a:solidFill>
                  <a:srgbClr val="202122"/>
                </a:solidFill>
                <a:latin typeface="Arial" panose="020B0604020202020204" pitchFamily="34" charset="0"/>
              </a:rPr>
              <a:t> (1840–1915)</a:t>
            </a:r>
          </a:p>
          <a:p>
            <a:pPr>
              <a:buFont typeface="Arial" panose="020B0604020202020204" pitchFamily="34" charset="0"/>
              <a:buChar char="•"/>
            </a:pPr>
            <a:r>
              <a:rPr lang="en-US" dirty="0">
                <a:solidFill>
                  <a:srgbClr val="0645AD"/>
                </a:solidFill>
                <a:latin typeface="Arial" panose="020B0604020202020204" pitchFamily="34" charset="0"/>
                <a:hlinkClick r:id="rId4" tooltip="Walter Rothschild, 2nd Baron Rothschild"/>
              </a:rPr>
              <a:t>Lionel Walter Rothschild, 2nd Baron Rothschild</a:t>
            </a:r>
            <a:r>
              <a:rPr lang="en-US" dirty="0">
                <a:solidFill>
                  <a:srgbClr val="202122"/>
                </a:solidFill>
                <a:latin typeface="Arial" panose="020B0604020202020204" pitchFamily="34" charset="0"/>
              </a:rPr>
              <a:t> (1868–1937)</a:t>
            </a:r>
          </a:p>
          <a:p>
            <a:pPr>
              <a:buFont typeface="Arial" panose="020B0604020202020204" pitchFamily="34" charset="0"/>
              <a:buChar char="•"/>
            </a:pPr>
            <a:r>
              <a:rPr lang="en-US" dirty="0">
                <a:solidFill>
                  <a:srgbClr val="0645AD"/>
                </a:solidFill>
                <a:latin typeface="Arial" panose="020B0604020202020204" pitchFamily="34" charset="0"/>
                <a:hlinkClick r:id="rId5" tooltip="Victor Rothschild, 3rd Baron Rothschild"/>
              </a:rPr>
              <a:t>Nathaniel Mayer Victor Rothschild, 3rd Baron Rothschild</a:t>
            </a:r>
            <a:r>
              <a:rPr lang="en-US" dirty="0">
                <a:solidFill>
                  <a:srgbClr val="202122"/>
                </a:solidFill>
                <a:latin typeface="Arial" panose="020B0604020202020204" pitchFamily="34" charset="0"/>
              </a:rPr>
              <a:t> (1910–1990)</a:t>
            </a:r>
          </a:p>
          <a:p>
            <a:pPr>
              <a:buFont typeface="Arial" panose="020B0604020202020204" pitchFamily="34" charset="0"/>
              <a:buChar char="•"/>
            </a:pPr>
            <a:r>
              <a:rPr lang="en-US" dirty="0">
                <a:solidFill>
                  <a:srgbClr val="0645AD"/>
                </a:solidFill>
                <a:latin typeface="Arial" panose="020B0604020202020204" pitchFamily="34" charset="0"/>
                <a:hlinkClick r:id="rId6" tooltip="Jacob Rothschild, 4th Baron Rothschild"/>
              </a:rPr>
              <a:t>Nathaniel Charles Jacob Rothschild, 4th Baron Rothschild</a:t>
            </a:r>
            <a:r>
              <a:rPr lang="en-US" dirty="0">
                <a:solidFill>
                  <a:srgbClr val="202122"/>
                </a:solidFill>
                <a:latin typeface="Arial" panose="020B0604020202020204" pitchFamily="34" charset="0"/>
              </a:rPr>
              <a:t> (b. 1936)</a:t>
            </a:r>
            <a:endParaRPr lang="en-US" b="0" i="0" dirty="0">
              <a:solidFill>
                <a:srgbClr val="202122"/>
              </a:solidFill>
              <a:effectLst/>
              <a:latin typeface="Arial" panose="020B0604020202020204" pitchFamily="34" charset="0"/>
            </a:endParaRPr>
          </a:p>
        </p:txBody>
      </p:sp>
      <p:sp>
        <p:nvSpPr>
          <p:cNvPr id="3" name="TextBox 2"/>
          <p:cNvSpPr txBox="1"/>
          <p:nvPr/>
        </p:nvSpPr>
        <p:spPr>
          <a:xfrm>
            <a:off x="1390918" y="2601532"/>
            <a:ext cx="7263685" cy="1477328"/>
          </a:xfrm>
          <a:prstGeom prst="rect">
            <a:avLst/>
          </a:prstGeom>
          <a:noFill/>
        </p:spPr>
        <p:txBody>
          <a:bodyPr wrap="square" rtlCol="0">
            <a:spAutoFit/>
          </a:bodyPr>
          <a:lstStyle/>
          <a:p>
            <a:r>
              <a:rPr lang="en-US" dirty="0" err="1"/>
              <a:t>Rothchild</a:t>
            </a:r>
            <a:r>
              <a:rPr lang="en-US" dirty="0"/>
              <a:t> is a </a:t>
            </a:r>
            <a:r>
              <a:rPr lang="en-US" dirty="0" err="1"/>
              <a:t>dynestry</a:t>
            </a:r>
            <a:r>
              <a:rPr lang="en-US" dirty="0"/>
              <a:t> that has spanned over 350 years a </a:t>
            </a:r>
            <a:r>
              <a:rPr lang="en-US" dirty="0" err="1"/>
              <a:t>jews</a:t>
            </a:r>
            <a:r>
              <a:rPr lang="en-US" dirty="0"/>
              <a:t> banking dynasty that has branches to this day in Austria, England, France,  America, </a:t>
            </a:r>
            <a:r>
              <a:rPr lang="en-US" dirty="0" err="1"/>
              <a:t>swizerland</a:t>
            </a:r>
            <a:r>
              <a:rPr lang="en-US" dirty="0"/>
              <a:t> and one of the pioneers of worldwide banking and their net worth in todays value in 1800s is 100 billions.</a:t>
            </a:r>
          </a:p>
          <a:p>
            <a:r>
              <a:rPr lang="en-US" dirty="0"/>
              <a:t>One of their member is founder of </a:t>
            </a:r>
            <a:r>
              <a:rPr lang="en-US" dirty="0" err="1"/>
              <a:t>swiss</a:t>
            </a:r>
            <a:r>
              <a:rPr lang="en-US" dirty="0"/>
              <a:t> bank. </a:t>
            </a:r>
          </a:p>
        </p:txBody>
      </p:sp>
    </p:spTree>
    <p:extLst>
      <p:ext uri="{BB962C8B-B14F-4D97-AF65-F5344CB8AC3E}">
        <p14:creationId xmlns:p14="http://schemas.microsoft.com/office/powerpoint/2010/main" val="22814818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85" y="172721"/>
            <a:ext cx="4739968" cy="6240958"/>
          </a:xfrm>
          <a:prstGeom prst="rect">
            <a:avLst/>
          </a:prstGeom>
        </p:spPr>
      </p:pic>
      <p:sp>
        <p:nvSpPr>
          <p:cNvPr id="3" name="Rectangle 2"/>
          <p:cNvSpPr/>
          <p:nvPr/>
        </p:nvSpPr>
        <p:spPr>
          <a:xfrm>
            <a:off x="5585138" y="1295837"/>
            <a:ext cx="6096000" cy="3416320"/>
          </a:xfrm>
          <a:prstGeom prst="rect">
            <a:avLst/>
          </a:prstGeom>
        </p:spPr>
        <p:txBody>
          <a:bodyPr>
            <a:spAutoFit/>
          </a:bodyPr>
          <a:lstStyle/>
          <a:p>
            <a:r>
              <a:rPr lang="en-US" dirty="0">
                <a:solidFill>
                  <a:srgbClr val="202122"/>
                </a:solidFill>
                <a:latin typeface="Arial" panose="020B0604020202020204" pitchFamily="34" charset="0"/>
              </a:rPr>
              <a:t>The </a:t>
            </a:r>
            <a:r>
              <a:rPr lang="en-US" b="1" dirty="0">
                <a:solidFill>
                  <a:srgbClr val="202122"/>
                </a:solidFill>
                <a:latin typeface="Arial" panose="020B0604020202020204" pitchFamily="34" charset="0"/>
              </a:rPr>
              <a:t>Balfour Declaration</a:t>
            </a:r>
            <a:r>
              <a:rPr lang="en-US" dirty="0">
                <a:solidFill>
                  <a:srgbClr val="202122"/>
                </a:solidFill>
                <a:latin typeface="Arial" panose="020B0604020202020204" pitchFamily="34" charset="0"/>
              </a:rPr>
              <a:t> was a public statement issued by the British government in 1917 during the </a:t>
            </a:r>
            <a:r>
              <a:rPr lang="en-US" dirty="0">
                <a:solidFill>
                  <a:srgbClr val="0645AD"/>
                </a:solidFill>
                <a:latin typeface="Arial" panose="020B0604020202020204" pitchFamily="34" charset="0"/>
                <a:hlinkClick r:id="rId3" tooltip="First World War"/>
              </a:rPr>
              <a:t>First World War</a:t>
            </a:r>
            <a:r>
              <a:rPr lang="en-US" dirty="0">
                <a:solidFill>
                  <a:srgbClr val="202122"/>
                </a:solidFill>
                <a:latin typeface="Arial" panose="020B0604020202020204" pitchFamily="34" charset="0"/>
              </a:rPr>
              <a:t> announcing support for the establishment of a "national home for the Jewish people" in </a:t>
            </a:r>
            <a:r>
              <a:rPr lang="en-US" dirty="0">
                <a:solidFill>
                  <a:srgbClr val="0645AD"/>
                </a:solidFill>
                <a:latin typeface="Arial" panose="020B0604020202020204" pitchFamily="34" charset="0"/>
                <a:hlinkClick r:id="rId4" tooltip="Palestine (region)"/>
              </a:rPr>
              <a:t>Palestine</a:t>
            </a:r>
            <a:r>
              <a:rPr lang="en-US" dirty="0">
                <a:solidFill>
                  <a:srgbClr val="202122"/>
                </a:solidFill>
                <a:latin typeface="Arial" panose="020B0604020202020204" pitchFamily="34" charset="0"/>
              </a:rPr>
              <a:t>, then an </a:t>
            </a:r>
            <a:r>
              <a:rPr lang="en-US" dirty="0">
                <a:solidFill>
                  <a:srgbClr val="0645AD"/>
                </a:solidFill>
                <a:latin typeface="Arial" panose="020B0604020202020204" pitchFamily="34" charset="0"/>
                <a:hlinkClick r:id="rId5" tooltip="Ottoman Empire"/>
              </a:rPr>
              <a:t>Ottoman</a:t>
            </a:r>
            <a:r>
              <a:rPr lang="en-US" dirty="0">
                <a:solidFill>
                  <a:srgbClr val="202122"/>
                </a:solidFill>
                <a:latin typeface="Arial" panose="020B0604020202020204" pitchFamily="34" charset="0"/>
              </a:rPr>
              <a:t> region with a small minority </a:t>
            </a:r>
            <a:r>
              <a:rPr lang="en-US" dirty="0">
                <a:solidFill>
                  <a:srgbClr val="0645AD"/>
                </a:solidFill>
                <a:latin typeface="Arial" panose="020B0604020202020204" pitchFamily="34" charset="0"/>
                <a:hlinkClick r:id="rId6" tooltip="Jewish"/>
              </a:rPr>
              <a:t>Jewish</a:t>
            </a:r>
            <a:r>
              <a:rPr lang="en-US" dirty="0">
                <a:solidFill>
                  <a:srgbClr val="202122"/>
                </a:solidFill>
                <a:latin typeface="Arial" panose="020B0604020202020204" pitchFamily="34" charset="0"/>
              </a:rPr>
              <a:t> population. The declaration was contained in a letter dated 2 November 1917 from the United Kingdom's </a:t>
            </a:r>
            <a:r>
              <a:rPr lang="en-US" dirty="0">
                <a:solidFill>
                  <a:srgbClr val="0645AD"/>
                </a:solidFill>
                <a:latin typeface="Arial" panose="020B0604020202020204" pitchFamily="34" charset="0"/>
                <a:hlinkClick r:id="rId7" tooltip="Secretary of State for Foreign Affairs"/>
              </a:rPr>
              <a:t>Foreign Secretary</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8" tooltip="Arthur Balfour"/>
              </a:rPr>
              <a:t>Arthur Balfour</a:t>
            </a:r>
            <a:r>
              <a:rPr lang="en-US" dirty="0">
                <a:solidFill>
                  <a:srgbClr val="202122"/>
                </a:solidFill>
                <a:latin typeface="Arial" panose="020B0604020202020204" pitchFamily="34" charset="0"/>
              </a:rPr>
              <a:t> to </a:t>
            </a:r>
            <a:r>
              <a:rPr lang="en-US" dirty="0">
                <a:solidFill>
                  <a:srgbClr val="0645AD"/>
                </a:solidFill>
                <a:latin typeface="Arial" panose="020B0604020202020204" pitchFamily="34" charset="0"/>
                <a:hlinkClick r:id="rId9" tooltip="Walter Rothschild, 2nd Baron Rothschild"/>
              </a:rPr>
              <a:t>Lord Rothschild</a:t>
            </a:r>
            <a:r>
              <a:rPr lang="en-US" dirty="0">
                <a:solidFill>
                  <a:srgbClr val="202122"/>
                </a:solidFill>
                <a:latin typeface="Arial" panose="020B0604020202020204" pitchFamily="34" charset="0"/>
              </a:rPr>
              <a:t>, a leader of the </a:t>
            </a:r>
            <a:r>
              <a:rPr lang="en-US" dirty="0">
                <a:solidFill>
                  <a:srgbClr val="0645AD"/>
                </a:solidFill>
                <a:latin typeface="Arial" panose="020B0604020202020204" pitchFamily="34" charset="0"/>
                <a:hlinkClick r:id="rId10" tooltip="British Jews"/>
              </a:rPr>
              <a:t>British Jewish community</a:t>
            </a:r>
            <a:r>
              <a:rPr lang="en-US" dirty="0">
                <a:solidFill>
                  <a:srgbClr val="202122"/>
                </a:solidFill>
                <a:latin typeface="Arial" panose="020B0604020202020204" pitchFamily="34" charset="0"/>
              </a:rPr>
              <a:t>, for transmission to the </a:t>
            </a:r>
            <a:r>
              <a:rPr lang="en-US" dirty="0">
                <a:solidFill>
                  <a:srgbClr val="0645AD"/>
                </a:solidFill>
                <a:latin typeface="Arial" panose="020B0604020202020204" pitchFamily="34" charset="0"/>
                <a:hlinkClick r:id="rId11" tooltip="Zionist Federation of Great Britain and Ireland"/>
              </a:rPr>
              <a:t>Zionist Federation of Great Britain and Ireland</a:t>
            </a:r>
            <a:r>
              <a:rPr lang="en-US" dirty="0">
                <a:solidFill>
                  <a:srgbClr val="202122"/>
                </a:solidFill>
                <a:latin typeface="Arial" panose="020B0604020202020204" pitchFamily="34" charset="0"/>
              </a:rPr>
              <a:t>. The text of the declaration was published in the press on 9 November 1917.</a:t>
            </a:r>
            <a:endParaRPr lang="en-US" dirty="0"/>
          </a:p>
        </p:txBody>
      </p:sp>
      <p:sp>
        <p:nvSpPr>
          <p:cNvPr id="5" name="Rectangle 4"/>
          <p:cNvSpPr/>
          <p:nvPr/>
        </p:nvSpPr>
        <p:spPr>
          <a:xfrm>
            <a:off x="412124" y="2331076"/>
            <a:ext cx="4521029" cy="7984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C000"/>
                </a:solidFill>
              </a:ln>
              <a:noFill/>
            </a:endParaRPr>
          </a:p>
        </p:txBody>
      </p:sp>
    </p:spTree>
    <p:extLst>
      <p:ext uri="{BB962C8B-B14F-4D97-AF65-F5344CB8AC3E}">
        <p14:creationId xmlns:p14="http://schemas.microsoft.com/office/powerpoint/2010/main" val="20336757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93961" y="721217"/>
            <a:ext cx="3825025" cy="923330"/>
          </a:xfrm>
          <a:prstGeom prst="rect">
            <a:avLst/>
          </a:prstGeom>
          <a:noFill/>
        </p:spPr>
        <p:txBody>
          <a:bodyPr wrap="square" rtlCol="0">
            <a:spAutoFit/>
          </a:bodyPr>
          <a:lstStyle/>
          <a:p>
            <a:r>
              <a:rPr lang="en-US" dirty="0"/>
              <a:t>Only less than 5% were </a:t>
            </a:r>
            <a:r>
              <a:rPr lang="en-US" dirty="0" err="1"/>
              <a:t>jews</a:t>
            </a:r>
            <a:r>
              <a:rPr lang="en-US" dirty="0"/>
              <a:t> like call </a:t>
            </a:r>
            <a:r>
              <a:rPr lang="en-US" dirty="0" err="1"/>
              <a:t>hindu</a:t>
            </a:r>
            <a:r>
              <a:rPr lang="en-US" dirty="0"/>
              <a:t> people, all of Dhaka is yours. We will kicked out all </a:t>
            </a:r>
            <a:r>
              <a:rPr lang="en-US" dirty="0" err="1"/>
              <a:t>muslims</a:t>
            </a:r>
            <a:r>
              <a:rPr lang="en-US" dirty="0"/>
              <a:t>.</a:t>
            </a:r>
          </a:p>
        </p:txBody>
      </p:sp>
      <p:sp>
        <p:nvSpPr>
          <p:cNvPr id="3" name="TextBox 2"/>
          <p:cNvSpPr txBox="1"/>
          <p:nvPr/>
        </p:nvSpPr>
        <p:spPr>
          <a:xfrm>
            <a:off x="1275007" y="2653048"/>
            <a:ext cx="9440215" cy="646331"/>
          </a:xfrm>
          <a:prstGeom prst="rect">
            <a:avLst/>
          </a:prstGeom>
          <a:noFill/>
        </p:spPr>
        <p:txBody>
          <a:bodyPr wrap="square" rtlCol="0">
            <a:spAutoFit/>
          </a:bodyPr>
          <a:lstStyle/>
          <a:p>
            <a:r>
              <a:rPr lang="en-US" dirty="0"/>
              <a:t>These agreement demonstrate the duplicity and the outright </a:t>
            </a:r>
            <a:r>
              <a:rPr lang="en-US" dirty="0" err="1"/>
              <a:t>hypocracy</a:t>
            </a:r>
            <a:r>
              <a:rPr lang="en-US" dirty="0"/>
              <a:t> of </a:t>
            </a:r>
            <a:r>
              <a:rPr lang="en-US" dirty="0" err="1"/>
              <a:t>british</a:t>
            </a:r>
            <a:r>
              <a:rPr lang="en-US" dirty="0"/>
              <a:t> and double crossing role they played.</a:t>
            </a:r>
          </a:p>
        </p:txBody>
      </p:sp>
    </p:spTree>
    <p:extLst>
      <p:ext uri="{BB962C8B-B14F-4D97-AF65-F5344CB8AC3E}">
        <p14:creationId xmlns:p14="http://schemas.microsoft.com/office/powerpoint/2010/main" val="17247342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55334" y="502275"/>
            <a:ext cx="6851561" cy="6740307"/>
          </a:xfrm>
          <a:prstGeom prst="rect">
            <a:avLst/>
          </a:prstGeom>
          <a:noFill/>
        </p:spPr>
        <p:txBody>
          <a:bodyPr wrap="square" rtlCol="0">
            <a:spAutoFit/>
          </a:bodyPr>
          <a:lstStyle/>
          <a:p>
            <a:r>
              <a:rPr lang="en-US" sz="2000" b="1" dirty="0"/>
              <a:t>11 am 11 November 1918 Germany surrendered.</a:t>
            </a:r>
          </a:p>
          <a:p>
            <a:r>
              <a:rPr lang="en-US" dirty="0"/>
              <a:t>In some European land more than 20% male population gone. Changes the whole Dynamics.</a:t>
            </a:r>
          </a:p>
          <a:p>
            <a:r>
              <a:rPr lang="en-US" dirty="0"/>
              <a:t>Second was the famine, because when you don’t have man …</a:t>
            </a:r>
          </a:p>
          <a:p>
            <a:r>
              <a:rPr lang="en-US" dirty="0"/>
              <a:t>The famine probably killed triple or quadruple the amount died in the actual war. 10 million approximately died .</a:t>
            </a:r>
          </a:p>
          <a:p>
            <a:r>
              <a:rPr lang="en-US" dirty="0"/>
              <a:t>You have famine, lack of sanitation and the third disaster that was Spanish influenza( estimated 5% of world population died-spanned the globe) of 1918 that was worst plague that man has seen since the black death of 1320.</a:t>
            </a:r>
          </a:p>
          <a:p>
            <a:r>
              <a:rPr lang="en-US" dirty="0"/>
              <a:t>It was bird flu virus h1n1 this is the first one. Died up to 100 million people.</a:t>
            </a:r>
          </a:p>
          <a:p>
            <a:endParaRPr lang="en-US" dirty="0"/>
          </a:p>
          <a:p>
            <a:r>
              <a:rPr lang="en-US" dirty="0"/>
              <a:t>As a result </a:t>
            </a:r>
            <a:r>
              <a:rPr lang="en-US" dirty="0" err="1"/>
              <a:t>refomed</a:t>
            </a:r>
            <a:r>
              <a:rPr lang="en-US" dirty="0"/>
              <a:t> economic and social system. One example is- feminism. For the first time of human history, the role of men and women are reassessed. </a:t>
            </a:r>
          </a:p>
          <a:p>
            <a:r>
              <a:rPr lang="en-US" dirty="0"/>
              <a:t>Men and women always have certain understanding and relationship. Men are in charge of one thing and women are </a:t>
            </a:r>
            <a:r>
              <a:rPr lang="en-US" dirty="0" err="1"/>
              <a:t>incharge</a:t>
            </a:r>
            <a:r>
              <a:rPr lang="en-US" dirty="0"/>
              <a:t> of another things.</a:t>
            </a:r>
          </a:p>
          <a:p>
            <a:r>
              <a:rPr lang="en-US" dirty="0"/>
              <a:t>Allah says- Men is not like women.</a:t>
            </a:r>
          </a:p>
          <a:p>
            <a:r>
              <a:rPr lang="en-US" dirty="0"/>
              <a:t>It is understood that women is more of a caretaker, homemaker. </a:t>
            </a:r>
          </a:p>
          <a:p>
            <a:r>
              <a:rPr lang="en-US" dirty="0"/>
              <a:t>When more than 20% men gone than women go to the workforce.</a:t>
            </a:r>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740" y="273743"/>
            <a:ext cx="2857500" cy="4352925"/>
          </a:xfrm>
          <a:prstGeom prst="rect">
            <a:avLst/>
          </a:prstGeom>
        </p:spPr>
      </p:pic>
    </p:spTree>
    <p:extLst>
      <p:ext uri="{BB962C8B-B14F-4D97-AF65-F5344CB8AC3E}">
        <p14:creationId xmlns:p14="http://schemas.microsoft.com/office/powerpoint/2010/main" val="27330674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0924" y="437882"/>
            <a:ext cx="6362163" cy="1477328"/>
          </a:xfrm>
          <a:prstGeom prst="rect">
            <a:avLst/>
          </a:prstGeom>
          <a:noFill/>
        </p:spPr>
        <p:txBody>
          <a:bodyPr wrap="square" rtlCol="0">
            <a:spAutoFit/>
          </a:bodyPr>
          <a:lstStyle/>
          <a:p>
            <a:r>
              <a:rPr lang="en-US" dirty="0"/>
              <a:t>It was the first time women was asked to leave the sanctity of the house. </a:t>
            </a:r>
          </a:p>
          <a:p>
            <a:r>
              <a:rPr lang="en-US" dirty="0"/>
              <a:t>World war 2 made it even bigger—</a:t>
            </a:r>
          </a:p>
          <a:p>
            <a:r>
              <a:rPr lang="en-US" dirty="0"/>
              <a:t>So first wave of feminism began in first world war1, second wave after ww2.</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5824" y="2941950"/>
            <a:ext cx="1914525" cy="23907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4117" y="3169208"/>
            <a:ext cx="1724025" cy="2657475"/>
          </a:xfrm>
          <a:prstGeom prst="rect">
            <a:avLst/>
          </a:prstGeom>
        </p:spPr>
      </p:pic>
      <p:sp>
        <p:nvSpPr>
          <p:cNvPr id="5" name="TextBox 4"/>
          <p:cNvSpPr txBox="1"/>
          <p:nvPr/>
        </p:nvSpPr>
        <p:spPr>
          <a:xfrm>
            <a:off x="5125792" y="5826683"/>
            <a:ext cx="1918952" cy="369332"/>
          </a:xfrm>
          <a:prstGeom prst="rect">
            <a:avLst/>
          </a:prstGeom>
          <a:noFill/>
        </p:spPr>
        <p:txBody>
          <a:bodyPr wrap="square" rtlCol="0">
            <a:spAutoFit/>
          </a:bodyPr>
          <a:lstStyle/>
          <a:p>
            <a:r>
              <a:rPr lang="en-US" dirty="0"/>
              <a:t>1:10;17 time</a:t>
            </a:r>
          </a:p>
        </p:txBody>
      </p:sp>
    </p:spTree>
    <p:extLst>
      <p:ext uri="{BB962C8B-B14F-4D97-AF65-F5344CB8AC3E}">
        <p14:creationId xmlns:p14="http://schemas.microsoft.com/office/powerpoint/2010/main" val="15743670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555" y="874673"/>
            <a:ext cx="5847277" cy="4491772"/>
          </a:xfrm>
          <a:prstGeom prst="rect">
            <a:avLst/>
          </a:prstGeom>
        </p:spPr>
      </p:pic>
      <p:sp>
        <p:nvSpPr>
          <p:cNvPr id="4" name="Rectangle 3"/>
          <p:cNvSpPr/>
          <p:nvPr/>
        </p:nvSpPr>
        <p:spPr>
          <a:xfrm>
            <a:off x="407832" y="5366445"/>
            <a:ext cx="6096000" cy="1569660"/>
          </a:xfrm>
          <a:prstGeom prst="rect">
            <a:avLst/>
          </a:prstGeom>
        </p:spPr>
        <p:txBody>
          <a:bodyPr>
            <a:spAutoFit/>
          </a:bodyPr>
          <a:lstStyle/>
          <a:p>
            <a:r>
              <a:rPr lang="en-US" sz="1600" dirty="0">
                <a:solidFill>
                  <a:srgbClr val="202122"/>
                </a:solidFill>
                <a:latin typeface="Arial" panose="020B0604020202020204" pitchFamily="34" charset="0"/>
              </a:rPr>
              <a:t>"The Big Four" made all the major decisions at the Paris Peace Conference (from left to right, </a:t>
            </a:r>
            <a:r>
              <a:rPr lang="en-US" sz="1600" dirty="0">
                <a:solidFill>
                  <a:srgbClr val="0645AD"/>
                </a:solidFill>
                <a:latin typeface="Arial" panose="020B0604020202020204" pitchFamily="34" charset="0"/>
                <a:hlinkClick r:id="rId3" tooltip="David Lloyd George"/>
              </a:rPr>
              <a:t>David Lloyd George</a:t>
            </a:r>
            <a:r>
              <a:rPr lang="en-US" sz="1600" dirty="0">
                <a:solidFill>
                  <a:srgbClr val="202122"/>
                </a:solidFill>
                <a:latin typeface="Arial" panose="020B0604020202020204" pitchFamily="34" charset="0"/>
              </a:rPr>
              <a:t> of Britain, </a:t>
            </a:r>
            <a:r>
              <a:rPr lang="en-US" sz="1600" dirty="0">
                <a:solidFill>
                  <a:srgbClr val="0645AD"/>
                </a:solidFill>
                <a:latin typeface="Arial" panose="020B0604020202020204" pitchFamily="34" charset="0"/>
                <a:hlinkClick r:id="rId4" tooltip="Vittorio Emanuele Orlando"/>
              </a:rPr>
              <a:t>Vittorio Emanuele Orlando</a:t>
            </a:r>
            <a:r>
              <a:rPr lang="en-US" sz="1600" dirty="0">
                <a:solidFill>
                  <a:srgbClr val="202122"/>
                </a:solidFill>
                <a:latin typeface="Arial" panose="020B0604020202020204" pitchFamily="34" charset="0"/>
              </a:rPr>
              <a:t> of Italy, </a:t>
            </a:r>
            <a:r>
              <a:rPr lang="en-US" sz="1600" dirty="0">
                <a:solidFill>
                  <a:srgbClr val="0645AD"/>
                </a:solidFill>
                <a:latin typeface="Arial" panose="020B0604020202020204" pitchFamily="34" charset="0"/>
                <a:hlinkClick r:id="rId5" tooltip="Georges Clemenceau"/>
              </a:rPr>
              <a:t>Georges Clemenceau</a:t>
            </a:r>
            <a:r>
              <a:rPr lang="en-US" sz="1600" dirty="0">
                <a:solidFill>
                  <a:srgbClr val="202122"/>
                </a:solidFill>
                <a:latin typeface="Arial" panose="020B0604020202020204" pitchFamily="34" charset="0"/>
              </a:rPr>
              <a:t> of France, and </a:t>
            </a:r>
            <a:r>
              <a:rPr lang="en-US" sz="1600" dirty="0">
                <a:solidFill>
                  <a:srgbClr val="0645AD"/>
                </a:solidFill>
                <a:latin typeface="Arial" panose="020B0604020202020204" pitchFamily="34" charset="0"/>
                <a:hlinkClick r:id="rId6" tooltip="Woodrow Wilson"/>
              </a:rPr>
              <a:t>Woodrow Wilson</a:t>
            </a:r>
            <a:r>
              <a:rPr lang="en-US" sz="1600" dirty="0">
                <a:solidFill>
                  <a:srgbClr val="202122"/>
                </a:solidFill>
                <a:latin typeface="Arial" panose="020B0604020202020204" pitchFamily="34" charset="0"/>
              </a:rPr>
              <a:t> of the United States).</a:t>
            </a:r>
            <a:r>
              <a:rPr lang="en-US" sz="1600" dirty="0"/>
              <a:t> They met informally 145 times and made all major decisions before they were ratified.</a:t>
            </a:r>
            <a:r>
              <a:rPr lang="en-US" sz="1600" baseline="30000" dirty="0">
                <a:hlinkClick r:id="rId7"/>
              </a:rPr>
              <a:t>[1]</a:t>
            </a:r>
            <a:endParaRPr lang="en-US" sz="1600" dirty="0"/>
          </a:p>
        </p:txBody>
      </p:sp>
      <p:sp>
        <p:nvSpPr>
          <p:cNvPr id="5" name="Rectangle 4"/>
          <p:cNvSpPr/>
          <p:nvPr/>
        </p:nvSpPr>
        <p:spPr>
          <a:xfrm>
            <a:off x="3822540" y="114767"/>
            <a:ext cx="4057521" cy="369332"/>
          </a:xfrm>
          <a:prstGeom prst="rect">
            <a:avLst/>
          </a:prstGeom>
        </p:spPr>
        <p:txBody>
          <a:bodyPr wrap="none">
            <a:spAutoFit/>
          </a:bodyPr>
          <a:lstStyle/>
          <a:p>
            <a:r>
              <a:rPr lang="en-US" dirty="0">
                <a:solidFill>
                  <a:srgbClr val="000000"/>
                </a:solidFill>
                <a:latin typeface="Linux Libertine"/>
              </a:rPr>
              <a:t>Paris Peace Conference (1919–1920)</a:t>
            </a:r>
            <a:endParaRPr lang="en-US" b="0" i="0" dirty="0">
              <a:solidFill>
                <a:srgbClr val="000000"/>
              </a:solidFill>
              <a:effectLst/>
              <a:latin typeface="Linux Libertine"/>
            </a:endParaRPr>
          </a:p>
        </p:txBody>
      </p:sp>
      <p:sp>
        <p:nvSpPr>
          <p:cNvPr id="6" name="Rectangle 5"/>
          <p:cNvSpPr/>
          <p:nvPr/>
        </p:nvSpPr>
        <p:spPr>
          <a:xfrm>
            <a:off x="6503832" y="874673"/>
            <a:ext cx="5589430" cy="4524315"/>
          </a:xfrm>
          <a:prstGeom prst="rect">
            <a:avLst/>
          </a:prstGeom>
        </p:spPr>
        <p:txBody>
          <a:bodyPr wrap="square">
            <a:spAutoFit/>
          </a:bodyPr>
          <a:lstStyle/>
          <a:p>
            <a:r>
              <a:rPr lang="en-US" sz="1200" dirty="0">
                <a:solidFill>
                  <a:srgbClr val="202122"/>
                </a:solidFill>
                <a:latin typeface="Arial" panose="020B0604020202020204" pitchFamily="34" charset="0"/>
              </a:rPr>
              <a:t>The </a:t>
            </a:r>
            <a:r>
              <a:rPr lang="en-US" sz="1200" b="1" dirty="0">
                <a:solidFill>
                  <a:srgbClr val="202122"/>
                </a:solidFill>
                <a:latin typeface="Arial" panose="020B0604020202020204" pitchFamily="34" charset="0"/>
              </a:rPr>
              <a:t>Paris Peace Conference</a:t>
            </a:r>
            <a:r>
              <a:rPr lang="en-US" sz="1200" dirty="0">
                <a:solidFill>
                  <a:srgbClr val="202122"/>
                </a:solidFill>
                <a:latin typeface="Arial" panose="020B0604020202020204" pitchFamily="34" charset="0"/>
              </a:rPr>
              <a:t> was the formal meeting in 1919 and 1920 of the victorious </a:t>
            </a:r>
            <a:r>
              <a:rPr lang="en-US" sz="1200" dirty="0">
                <a:solidFill>
                  <a:srgbClr val="0645AD"/>
                </a:solidFill>
                <a:latin typeface="Arial" panose="020B0604020202020204" pitchFamily="34" charset="0"/>
                <a:hlinkClick r:id="rId8" tooltip="Allies of World War I"/>
              </a:rPr>
              <a:t>Allies</a:t>
            </a:r>
            <a:r>
              <a:rPr lang="en-US" sz="1200" dirty="0">
                <a:solidFill>
                  <a:srgbClr val="202122"/>
                </a:solidFill>
                <a:latin typeface="Arial" panose="020B0604020202020204" pitchFamily="34" charset="0"/>
              </a:rPr>
              <a:t> after the end of </a:t>
            </a:r>
            <a:r>
              <a:rPr lang="en-US" sz="1200" dirty="0">
                <a:solidFill>
                  <a:srgbClr val="0645AD"/>
                </a:solidFill>
                <a:latin typeface="Arial" panose="020B0604020202020204" pitchFamily="34" charset="0"/>
                <a:hlinkClick r:id="rId9" tooltip="World War I"/>
              </a:rPr>
              <a:t>World War I</a:t>
            </a:r>
            <a:r>
              <a:rPr lang="en-US" sz="1200" dirty="0">
                <a:solidFill>
                  <a:srgbClr val="202122"/>
                </a:solidFill>
                <a:latin typeface="Arial" panose="020B0604020202020204" pitchFamily="34" charset="0"/>
              </a:rPr>
              <a:t> to set the peace terms for the defeated </a:t>
            </a:r>
            <a:r>
              <a:rPr lang="en-US" sz="1200" dirty="0">
                <a:solidFill>
                  <a:srgbClr val="0645AD"/>
                </a:solidFill>
                <a:latin typeface="Arial" panose="020B0604020202020204" pitchFamily="34" charset="0"/>
                <a:hlinkClick r:id="rId10" tooltip="Central Powers"/>
              </a:rPr>
              <a:t>Central Powers</a:t>
            </a:r>
            <a:r>
              <a:rPr lang="en-US" sz="1200" dirty="0">
                <a:solidFill>
                  <a:srgbClr val="202122"/>
                </a:solidFill>
                <a:latin typeface="Arial" panose="020B0604020202020204" pitchFamily="34" charset="0"/>
              </a:rPr>
              <a:t>. Dominated by the leaders of Britain, France, the United States and Italy, it resulted in five controversial treaties that rearranged the map of Europe and parts of Asia, Africa and the Pacific Islands and imposed financial penalties. Germany and the other losing nations had no voice which gave rise to political resentments that lasted for decades.</a:t>
            </a:r>
          </a:p>
          <a:p>
            <a:r>
              <a:rPr lang="en-US" sz="1200" dirty="0">
                <a:solidFill>
                  <a:srgbClr val="202122"/>
                </a:solidFill>
                <a:latin typeface="Arial" panose="020B0604020202020204" pitchFamily="34" charset="0"/>
              </a:rPr>
              <a:t>The conference involved diplomats from </a:t>
            </a:r>
            <a:r>
              <a:rPr lang="en-US" sz="1200" dirty="0">
                <a:solidFill>
                  <a:srgbClr val="0645AD"/>
                </a:solidFill>
                <a:latin typeface="Arial" panose="020B0604020202020204" pitchFamily="34" charset="0"/>
                <a:hlinkClick r:id="rId11" tooltip="List of participants to Paris Peace Conference, 1919"/>
              </a:rPr>
              <a:t>32 countries and nationalities</a:t>
            </a:r>
            <a:r>
              <a:rPr lang="en-US" sz="1200" dirty="0">
                <a:solidFill>
                  <a:srgbClr val="202122"/>
                </a:solidFill>
                <a:latin typeface="Arial" panose="020B0604020202020204" pitchFamily="34" charset="0"/>
              </a:rPr>
              <a:t>, and its major decisions were the creation of the </a:t>
            </a:r>
            <a:r>
              <a:rPr lang="en-US" sz="1200" dirty="0">
                <a:solidFill>
                  <a:srgbClr val="0645AD"/>
                </a:solidFill>
                <a:latin typeface="Arial" panose="020B0604020202020204" pitchFamily="34" charset="0"/>
                <a:hlinkClick r:id="rId12" tooltip="League of Nations"/>
              </a:rPr>
              <a:t>League of Nations</a:t>
            </a:r>
            <a:r>
              <a:rPr lang="en-US" sz="1200" dirty="0">
                <a:solidFill>
                  <a:srgbClr val="202122"/>
                </a:solidFill>
                <a:latin typeface="Arial" panose="020B0604020202020204" pitchFamily="34" charset="0"/>
              </a:rPr>
              <a:t> and the five peace treaties with the defeated states; the awarding of German and Ottoman overseas possessions as "</a:t>
            </a:r>
            <a:r>
              <a:rPr lang="en-US" sz="1200" dirty="0">
                <a:solidFill>
                  <a:srgbClr val="0645AD"/>
                </a:solidFill>
                <a:latin typeface="Arial" panose="020B0604020202020204" pitchFamily="34" charset="0"/>
                <a:hlinkClick r:id="rId13" tooltip="League of Nations mandate"/>
              </a:rPr>
              <a:t>mandates</a:t>
            </a:r>
            <a:r>
              <a:rPr lang="en-US" sz="1200" dirty="0">
                <a:solidFill>
                  <a:srgbClr val="202122"/>
                </a:solidFill>
                <a:latin typeface="Arial" panose="020B0604020202020204" pitchFamily="34" charset="0"/>
              </a:rPr>
              <a:t>," chiefly to Britain and France, the imposition of </a:t>
            </a:r>
            <a:r>
              <a:rPr lang="en-US" sz="1200" dirty="0">
                <a:solidFill>
                  <a:srgbClr val="0645AD"/>
                </a:solidFill>
                <a:latin typeface="Arial" panose="020B0604020202020204" pitchFamily="34" charset="0"/>
                <a:hlinkClick r:id="rId14" tooltip="World War I reparations"/>
              </a:rPr>
              <a:t>reparations upon Germany</a:t>
            </a:r>
            <a:r>
              <a:rPr lang="en-US" sz="1200" dirty="0">
                <a:solidFill>
                  <a:srgbClr val="202122"/>
                </a:solidFill>
                <a:latin typeface="Arial" panose="020B0604020202020204" pitchFamily="34" charset="0"/>
              </a:rPr>
              <a:t>, and the drawing of new national boundaries, sometimes with </a:t>
            </a:r>
            <a:r>
              <a:rPr lang="en-US" sz="1200" dirty="0">
                <a:solidFill>
                  <a:srgbClr val="0645AD"/>
                </a:solidFill>
                <a:latin typeface="Arial" panose="020B0604020202020204" pitchFamily="34" charset="0"/>
                <a:hlinkClick r:id="rId15" tooltip="Plebiscites"/>
              </a:rPr>
              <a:t>plebiscites</a:t>
            </a:r>
            <a:r>
              <a:rPr lang="en-US" sz="1200" dirty="0">
                <a:solidFill>
                  <a:srgbClr val="202122"/>
                </a:solidFill>
                <a:latin typeface="Arial" panose="020B0604020202020204" pitchFamily="34" charset="0"/>
              </a:rPr>
              <a:t>, to reflect ethnic boundaries more closely.</a:t>
            </a:r>
          </a:p>
          <a:p>
            <a:r>
              <a:rPr lang="en-US" sz="1200" dirty="0">
                <a:solidFill>
                  <a:srgbClr val="202122"/>
                </a:solidFill>
                <a:latin typeface="Arial" panose="020B0604020202020204" pitchFamily="34" charset="0"/>
              </a:rPr>
              <a:t>The main result was the </a:t>
            </a:r>
            <a:r>
              <a:rPr lang="en-US" sz="1200" dirty="0">
                <a:solidFill>
                  <a:srgbClr val="0645AD"/>
                </a:solidFill>
                <a:latin typeface="Arial" panose="020B0604020202020204" pitchFamily="34" charset="0"/>
                <a:hlinkClick r:id="rId16" tooltip="Treaty of Versailles"/>
              </a:rPr>
              <a:t>Treaty of Versailles</a:t>
            </a:r>
            <a:r>
              <a:rPr lang="en-US" sz="1200" dirty="0">
                <a:solidFill>
                  <a:srgbClr val="202122"/>
                </a:solidFill>
                <a:latin typeface="Arial" panose="020B0604020202020204" pitchFamily="34" charset="0"/>
              </a:rPr>
              <a:t> with Germany; </a:t>
            </a:r>
            <a:r>
              <a:rPr lang="en-US" sz="1200" dirty="0">
                <a:solidFill>
                  <a:srgbClr val="0645AD"/>
                </a:solidFill>
                <a:latin typeface="Arial" panose="020B0604020202020204" pitchFamily="34" charset="0"/>
                <a:hlinkClick r:id="rId17" tooltip="Article 231"/>
              </a:rPr>
              <a:t>Article 231</a:t>
            </a:r>
            <a:r>
              <a:rPr lang="en-US" sz="1200" dirty="0">
                <a:solidFill>
                  <a:srgbClr val="202122"/>
                </a:solidFill>
                <a:latin typeface="Arial" panose="020B0604020202020204" pitchFamily="34" charset="0"/>
              </a:rPr>
              <a:t> of the treaty placed the whole guilt for the war on "the aggression of Germany and her allies." That provision proved to be very humiliating for Germany and set the stage for the expensive reparations that Germany was intended to pay (it paid only a small portion before its last payment in 1931). The five great powers (</a:t>
            </a:r>
            <a:r>
              <a:rPr lang="en-US" sz="1200" dirty="0">
                <a:solidFill>
                  <a:srgbClr val="0645AD"/>
                </a:solidFill>
                <a:latin typeface="Arial" panose="020B0604020202020204" pitchFamily="34" charset="0"/>
                <a:hlinkClick r:id="rId18" tooltip="French Third Republic"/>
              </a:rPr>
              <a:t>France</a:t>
            </a:r>
            <a:r>
              <a:rPr lang="en-US" sz="1200" dirty="0">
                <a:solidFill>
                  <a:srgbClr val="202122"/>
                </a:solidFill>
                <a:latin typeface="Arial" panose="020B0604020202020204" pitchFamily="34" charset="0"/>
              </a:rPr>
              <a:t>, </a:t>
            </a:r>
            <a:r>
              <a:rPr lang="en-US" sz="1200" dirty="0">
                <a:solidFill>
                  <a:srgbClr val="0645AD"/>
                </a:solidFill>
                <a:latin typeface="Arial" panose="020B0604020202020204" pitchFamily="34" charset="0"/>
                <a:hlinkClick r:id="rId19" tooltip="British Empire"/>
              </a:rPr>
              <a:t>Britain</a:t>
            </a:r>
            <a:r>
              <a:rPr lang="en-US" sz="1200" dirty="0">
                <a:solidFill>
                  <a:srgbClr val="202122"/>
                </a:solidFill>
                <a:latin typeface="Arial" panose="020B0604020202020204" pitchFamily="34" charset="0"/>
              </a:rPr>
              <a:t>, </a:t>
            </a:r>
            <a:r>
              <a:rPr lang="en-US" sz="1200" dirty="0">
                <a:solidFill>
                  <a:srgbClr val="0645AD"/>
                </a:solidFill>
                <a:latin typeface="Arial" panose="020B0604020202020204" pitchFamily="34" charset="0"/>
                <a:hlinkClick r:id="rId20" tooltip="Kingdom of Italy"/>
              </a:rPr>
              <a:t>Italy</a:t>
            </a:r>
            <a:r>
              <a:rPr lang="en-US" sz="1200" dirty="0">
                <a:solidFill>
                  <a:srgbClr val="202122"/>
                </a:solidFill>
                <a:latin typeface="Arial" panose="020B0604020202020204" pitchFamily="34" charset="0"/>
              </a:rPr>
              <a:t>, </a:t>
            </a:r>
            <a:r>
              <a:rPr lang="en-US" sz="1200" dirty="0">
                <a:solidFill>
                  <a:srgbClr val="0645AD"/>
                </a:solidFill>
                <a:latin typeface="Arial" panose="020B0604020202020204" pitchFamily="34" charset="0"/>
                <a:hlinkClick r:id="rId21" tooltip="Empire of Japan"/>
              </a:rPr>
              <a:t>Japan</a:t>
            </a:r>
            <a:r>
              <a:rPr lang="en-US" sz="1200" dirty="0">
                <a:solidFill>
                  <a:srgbClr val="202122"/>
                </a:solidFill>
                <a:latin typeface="Arial" panose="020B0604020202020204" pitchFamily="34" charset="0"/>
              </a:rPr>
              <a:t> and the </a:t>
            </a:r>
            <a:r>
              <a:rPr lang="en-US" sz="1200" dirty="0">
                <a:solidFill>
                  <a:srgbClr val="0645AD"/>
                </a:solidFill>
                <a:latin typeface="Arial" panose="020B0604020202020204" pitchFamily="34" charset="0"/>
                <a:hlinkClick r:id="rId22" tooltip="United States"/>
              </a:rPr>
              <a:t>United States</a:t>
            </a:r>
            <a:r>
              <a:rPr lang="en-US" sz="1200" dirty="0">
                <a:solidFill>
                  <a:srgbClr val="202122"/>
                </a:solidFill>
                <a:latin typeface="Arial" panose="020B0604020202020204" pitchFamily="34" charset="0"/>
              </a:rPr>
              <a:t>) controlled the Conference. The "</a:t>
            </a:r>
            <a:r>
              <a:rPr lang="en-US" sz="1200" dirty="0">
                <a:solidFill>
                  <a:srgbClr val="0645AD"/>
                </a:solidFill>
                <a:latin typeface="Arial" panose="020B0604020202020204" pitchFamily="34" charset="0"/>
                <a:hlinkClick r:id="rId23" tooltip="Big Four (World War I)"/>
              </a:rPr>
              <a:t>Big Four</a:t>
            </a:r>
            <a:r>
              <a:rPr lang="en-US" sz="1200" dirty="0">
                <a:solidFill>
                  <a:srgbClr val="202122"/>
                </a:solidFill>
                <a:latin typeface="Arial" panose="020B0604020202020204" pitchFamily="34" charset="0"/>
              </a:rPr>
              <a:t>" were </a:t>
            </a:r>
            <a:r>
              <a:rPr lang="en-US" sz="1200" dirty="0">
                <a:solidFill>
                  <a:srgbClr val="0645AD"/>
                </a:solidFill>
                <a:latin typeface="Arial" panose="020B0604020202020204" pitchFamily="34" charset="0"/>
                <a:hlinkClick r:id="rId24" tooltip="French Prime Minister"/>
              </a:rPr>
              <a:t>French Prime Minister</a:t>
            </a:r>
            <a:r>
              <a:rPr lang="en-US" sz="1200" dirty="0">
                <a:solidFill>
                  <a:srgbClr val="202122"/>
                </a:solidFill>
                <a:latin typeface="Arial" panose="020B0604020202020204" pitchFamily="34" charset="0"/>
              </a:rPr>
              <a:t> </a:t>
            </a:r>
            <a:r>
              <a:rPr lang="en-US" sz="1200" dirty="0">
                <a:solidFill>
                  <a:srgbClr val="0645AD"/>
                </a:solidFill>
                <a:latin typeface="Arial" panose="020B0604020202020204" pitchFamily="34" charset="0"/>
                <a:hlinkClick r:id="rId5" tooltip="Georges Clemenceau"/>
              </a:rPr>
              <a:t>Georges Clemenceau</a:t>
            </a:r>
            <a:r>
              <a:rPr lang="en-US" sz="1200" dirty="0">
                <a:solidFill>
                  <a:srgbClr val="202122"/>
                </a:solidFill>
                <a:latin typeface="Arial" panose="020B0604020202020204" pitchFamily="34" charset="0"/>
              </a:rPr>
              <a:t>, </a:t>
            </a:r>
            <a:r>
              <a:rPr lang="en-US" sz="1200" dirty="0">
                <a:solidFill>
                  <a:srgbClr val="0645AD"/>
                </a:solidFill>
                <a:latin typeface="Arial" panose="020B0604020202020204" pitchFamily="34" charset="0"/>
                <a:hlinkClick r:id="rId25" tooltip="British Prime Minister"/>
              </a:rPr>
              <a:t>British Prime Minister</a:t>
            </a:r>
            <a:r>
              <a:rPr lang="en-US" sz="1200" dirty="0">
                <a:solidFill>
                  <a:srgbClr val="202122"/>
                </a:solidFill>
                <a:latin typeface="Arial" panose="020B0604020202020204" pitchFamily="34" charset="0"/>
              </a:rPr>
              <a:t> </a:t>
            </a:r>
            <a:r>
              <a:rPr lang="en-US" sz="1200" dirty="0">
                <a:solidFill>
                  <a:srgbClr val="0645AD"/>
                </a:solidFill>
                <a:latin typeface="Arial" panose="020B0604020202020204" pitchFamily="34" charset="0"/>
                <a:hlinkClick r:id="rId3" tooltip="David Lloyd George"/>
              </a:rPr>
              <a:t>David Lloyd George</a:t>
            </a:r>
            <a:r>
              <a:rPr lang="en-US" sz="1200" dirty="0">
                <a:solidFill>
                  <a:srgbClr val="202122"/>
                </a:solidFill>
                <a:latin typeface="Arial" panose="020B0604020202020204" pitchFamily="34" charset="0"/>
              </a:rPr>
              <a:t>, </a:t>
            </a:r>
            <a:r>
              <a:rPr lang="en-US" sz="1200" dirty="0">
                <a:solidFill>
                  <a:srgbClr val="0645AD"/>
                </a:solidFill>
                <a:latin typeface="Arial" panose="020B0604020202020204" pitchFamily="34" charset="0"/>
                <a:hlinkClick r:id="rId26" tooltip="US President"/>
              </a:rPr>
              <a:t>US President</a:t>
            </a:r>
            <a:r>
              <a:rPr lang="en-US" sz="1200" dirty="0">
                <a:solidFill>
                  <a:srgbClr val="202122"/>
                </a:solidFill>
                <a:latin typeface="Arial" panose="020B0604020202020204" pitchFamily="34" charset="0"/>
              </a:rPr>
              <a:t> </a:t>
            </a:r>
            <a:r>
              <a:rPr lang="en-US" sz="1200" dirty="0">
                <a:solidFill>
                  <a:srgbClr val="0645AD"/>
                </a:solidFill>
                <a:latin typeface="Arial" panose="020B0604020202020204" pitchFamily="34" charset="0"/>
                <a:hlinkClick r:id="rId6" tooltip="Woodrow Wilson"/>
              </a:rPr>
              <a:t>Woodrow Wilson</a:t>
            </a:r>
            <a:r>
              <a:rPr lang="en-US" sz="1200" dirty="0">
                <a:solidFill>
                  <a:srgbClr val="202122"/>
                </a:solidFill>
                <a:latin typeface="Arial" panose="020B0604020202020204" pitchFamily="34" charset="0"/>
              </a:rPr>
              <a:t>, and </a:t>
            </a:r>
            <a:r>
              <a:rPr lang="en-US" sz="1200" dirty="0">
                <a:solidFill>
                  <a:srgbClr val="0645AD"/>
                </a:solidFill>
                <a:latin typeface="Arial" panose="020B0604020202020204" pitchFamily="34" charset="0"/>
                <a:hlinkClick r:id="rId27" tooltip="Italian Prime Minister"/>
              </a:rPr>
              <a:t>Italian Prime Minister</a:t>
            </a:r>
            <a:r>
              <a:rPr lang="en-US" sz="1200" dirty="0">
                <a:solidFill>
                  <a:srgbClr val="202122"/>
                </a:solidFill>
                <a:latin typeface="Arial" panose="020B0604020202020204" pitchFamily="34" charset="0"/>
              </a:rPr>
              <a:t> </a:t>
            </a:r>
            <a:r>
              <a:rPr lang="en-US" sz="1200" dirty="0">
                <a:solidFill>
                  <a:srgbClr val="0645AD"/>
                </a:solidFill>
                <a:latin typeface="Arial" panose="020B0604020202020204" pitchFamily="34" charset="0"/>
                <a:hlinkClick r:id="rId4" tooltip="Vittorio Emanuele Orlando"/>
              </a:rPr>
              <a:t>Vittorio Emanuele Orlando</a:t>
            </a:r>
            <a:r>
              <a:rPr lang="en-US" sz="1200" dirty="0">
                <a:solidFill>
                  <a:srgbClr val="202122"/>
                </a:solidFill>
                <a:latin typeface="Arial" panose="020B0604020202020204" pitchFamily="34" charset="0"/>
              </a:rPr>
              <a:t>. They met informally 145 times and made all major decisions before they were ratified.</a:t>
            </a:r>
            <a:r>
              <a:rPr lang="en-US" sz="1200" baseline="30000" dirty="0">
                <a:solidFill>
                  <a:srgbClr val="0645AD"/>
                </a:solidFill>
                <a:latin typeface="Arial" panose="020B0604020202020204" pitchFamily="34" charset="0"/>
                <a:hlinkClick r:id="rId7"/>
              </a:rPr>
              <a:t>[1]</a:t>
            </a:r>
            <a:endParaRPr lang="en-US" sz="1200" b="0" i="0" dirty="0">
              <a:solidFill>
                <a:srgbClr val="202122"/>
              </a:solidFill>
              <a:effectLst/>
              <a:latin typeface="Arial" panose="020B0604020202020204" pitchFamily="34" charset="0"/>
            </a:endParaRPr>
          </a:p>
        </p:txBody>
      </p:sp>
    </p:spTree>
    <p:extLst>
      <p:ext uri="{BB962C8B-B14F-4D97-AF65-F5344CB8AC3E}">
        <p14:creationId xmlns:p14="http://schemas.microsoft.com/office/powerpoint/2010/main" val="36337105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5921" y="759854"/>
            <a:ext cx="8963696" cy="923330"/>
          </a:xfrm>
          <a:prstGeom prst="rect">
            <a:avLst/>
          </a:prstGeom>
          <a:noFill/>
        </p:spPr>
        <p:txBody>
          <a:bodyPr wrap="square" rtlCol="0">
            <a:spAutoFit/>
          </a:bodyPr>
          <a:lstStyle/>
          <a:p>
            <a:r>
              <a:rPr lang="en-US" dirty="0"/>
              <a:t>Impose on Germany to pay for every damage (trillions of dollars), and its not possible as a result </a:t>
            </a:r>
            <a:r>
              <a:rPr lang="en-US" dirty="0" err="1"/>
              <a:t>adolf</a:t>
            </a:r>
            <a:r>
              <a:rPr lang="en-US" dirty="0"/>
              <a:t> </a:t>
            </a:r>
            <a:r>
              <a:rPr lang="en-US" dirty="0" err="1"/>
              <a:t>hitler</a:t>
            </a:r>
            <a:r>
              <a:rPr lang="en-US" dirty="0"/>
              <a:t> came and result ww2. and America became world power after ww2. and Europe lose her power from world.   </a:t>
            </a:r>
          </a:p>
        </p:txBody>
      </p:sp>
      <p:sp>
        <p:nvSpPr>
          <p:cNvPr id="3" name="Rectangle 2"/>
          <p:cNvSpPr/>
          <p:nvPr/>
        </p:nvSpPr>
        <p:spPr>
          <a:xfrm>
            <a:off x="4683617" y="2152179"/>
            <a:ext cx="6096000" cy="3970318"/>
          </a:xfrm>
          <a:prstGeom prst="rect">
            <a:avLst/>
          </a:prstGeom>
        </p:spPr>
        <p:txBody>
          <a:bodyPr>
            <a:spAutoFit/>
          </a:bodyPr>
          <a:lstStyle/>
          <a:p>
            <a:r>
              <a:rPr lang="en-US" b="1" dirty="0">
                <a:solidFill>
                  <a:srgbClr val="202122"/>
                </a:solidFill>
                <a:latin typeface="Arial" panose="020B0604020202020204" pitchFamily="34" charset="0"/>
              </a:rPr>
              <a:t>Thomas Woodrow Wilson</a:t>
            </a:r>
            <a:r>
              <a:rPr lang="en-US" dirty="0">
                <a:solidFill>
                  <a:srgbClr val="202122"/>
                </a:solidFill>
                <a:latin typeface="Arial" panose="020B0604020202020204" pitchFamily="34" charset="0"/>
              </a:rPr>
              <a:t> (December 28, 1856 – February 3, 1924) was an American politician and academic who served as the 28th </a:t>
            </a:r>
            <a:r>
              <a:rPr lang="en-US" dirty="0">
                <a:solidFill>
                  <a:srgbClr val="0645AD"/>
                </a:solidFill>
                <a:latin typeface="Arial" panose="020B0604020202020204" pitchFamily="34" charset="0"/>
                <a:hlinkClick r:id="rId2" tooltip="President of the United States"/>
              </a:rPr>
              <a:t>president of the United States</a:t>
            </a:r>
            <a:r>
              <a:rPr lang="en-US" dirty="0">
                <a:solidFill>
                  <a:srgbClr val="202122"/>
                </a:solidFill>
                <a:latin typeface="Arial" panose="020B0604020202020204" pitchFamily="34" charset="0"/>
              </a:rPr>
              <a:t> from 1913 to 1921. A member of the </a:t>
            </a:r>
            <a:r>
              <a:rPr lang="en-US" dirty="0">
                <a:solidFill>
                  <a:srgbClr val="0645AD"/>
                </a:solidFill>
                <a:latin typeface="Arial" panose="020B0604020202020204" pitchFamily="34" charset="0"/>
                <a:hlinkClick r:id="rId3" tooltip="Democratic Party (United States)"/>
              </a:rPr>
              <a:t>Democratic Party</a:t>
            </a:r>
            <a:r>
              <a:rPr lang="en-US" dirty="0">
                <a:solidFill>
                  <a:srgbClr val="202122"/>
                </a:solidFill>
                <a:latin typeface="Arial" panose="020B0604020202020204" pitchFamily="34" charset="0"/>
              </a:rPr>
              <a:t>, Wilson served as the </a:t>
            </a:r>
            <a:r>
              <a:rPr lang="en-US" dirty="0">
                <a:solidFill>
                  <a:srgbClr val="0645AD"/>
                </a:solidFill>
                <a:latin typeface="Arial" panose="020B0604020202020204" pitchFamily="34" charset="0"/>
                <a:hlinkClick r:id="rId4" tooltip="President of Princeton University"/>
              </a:rPr>
              <a:t>president of Princeton University</a:t>
            </a:r>
            <a:r>
              <a:rPr lang="en-US" dirty="0">
                <a:solidFill>
                  <a:srgbClr val="202122"/>
                </a:solidFill>
                <a:latin typeface="Arial" panose="020B0604020202020204" pitchFamily="34" charset="0"/>
              </a:rPr>
              <a:t> and as the 34th </a:t>
            </a:r>
            <a:r>
              <a:rPr lang="en-US" dirty="0">
                <a:solidFill>
                  <a:srgbClr val="0645AD"/>
                </a:solidFill>
                <a:latin typeface="Arial" panose="020B0604020202020204" pitchFamily="34" charset="0"/>
                <a:hlinkClick r:id="rId5" tooltip="Governor of New Jersey"/>
              </a:rPr>
              <a:t>governor of New Jersey</a:t>
            </a:r>
            <a:r>
              <a:rPr lang="en-US" dirty="0">
                <a:solidFill>
                  <a:srgbClr val="202122"/>
                </a:solidFill>
                <a:latin typeface="Arial" panose="020B0604020202020204" pitchFamily="34" charset="0"/>
              </a:rPr>
              <a:t> before winning the </a:t>
            </a:r>
            <a:r>
              <a:rPr lang="en-US" dirty="0">
                <a:solidFill>
                  <a:srgbClr val="0645AD"/>
                </a:solidFill>
                <a:latin typeface="Arial" panose="020B0604020202020204" pitchFamily="34" charset="0"/>
                <a:hlinkClick r:id="rId6" tooltip="1912 United States presidential election"/>
              </a:rPr>
              <a:t>1912 presidential election</a:t>
            </a:r>
            <a:r>
              <a:rPr lang="en-US" dirty="0">
                <a:solidFill>
                  <a:srgbClr val="202122"/>
                </a:solidFill>
                <a:latin typeface="Arial" panose="020B0604020202020204" pitchFamily="34" charset="0"/>
              </a:rPr>
              <a:t>. As President, Wilson led the United States into </a:t>
            </a:r>
            <a:r>
              <a:rPr lang="en-US" dirty="0">
                <a:solidFill>
                  <a:srgbClr val="0645AD"/>
                </a:solidFill>
                <a:latin typeface="Arial" panose="020B0604020202020204" pitchFamily="34" charset="0"/>
                <a:hlinkClick r:id="rId7" tooltip="World War I"/>
              </a:rPr>
              <a:t>World War I</a:t>
            </a:r>
            <a:r>
              <a:rPr lang="en-US" dirty="0">
                <a:solidFill>
                  <a:srgbClr val="202122"/>
                </a:solidFill>
                <a:latin typeface="Arial" panose="020B0604020202020204" pitchFamily="34" charset="0"/>
              </a:rPr>
              <a:t> in 1917. He was the leading architect of the </a:t>
            </a:r>
            <a:r>
              <a:rPr lang="en-US" dirty="0">
                <a:solidFill>
                  <a:srgbClr val="0645AD"/>
                </a:solidFill>
                <a:latin typeface="Arial" panose="020B0604020202020204" pitchFamily="34" charset="0"/>
                <a:hlinkClick r:id="rId8" tooltip="League of Nations"/>
              </a:rPr>
              <a:t>League of Nations</a:t>
            </a:r>
            <a:r>
              <a:rPr lang="en-US" dirty="0">
                <a:solidFill>
                  <a:srgbClr val="202122"/>
                </a:solidFill>
                <a:latin typeface="Arial" panose="020B0604020202020204" pitchFamily="34" charset="0"/>
              </a:rPr>
              <a:t>, and his progressive stance on foreign policy came to be known as </a:t>
            </a:r>
            <a:r>
              <a:rPr lang="en-US" dirty="0" err="1">
                <a:solidFill>
                  <a:srgbClr val="0645AD"/>
                </a:solidFill>
                <a:latin typeface="Arial" panose="020B0604020202020204" pitchFamily="34" charset="0"/>
                <a:hlinkClick r:id="rId9" tooltip="Wilsonianism"/>
              </a:rPr>
              <a:t>Wilsonianism</a:t>
            </a:r>
            <a:r>
              <a:rPr lang="en-US" dirty="0">
                <a:solidFill>
                  <a:srgbClr val="202122"/>
                </a:solidFill>
                <a:latin typeface="Arial" panose="020B0604020202020204" pitchFamily="34" charset="0"/>
              </a:rPr>
              <a:t>. Scholars have generally </a:t>
            </a:r>
            <a:r>
              <a:rPr lang="en-US" dirty="0">
                <a:solidFill>
                  <a:srgbClr val="0645AD"/>
                </a:solidFill>
                <a:latin typeface="Arial" panose="020B0604020202020204" pitchFamily="34" charset="0"/>
                <a:hlinkClick r:id="rId10" tooltip="Historical rankings of Presidents of the United States"/>
              </a:rPr>
              <a:t>ranked</a:t>
            </a:r>
            <a:r>
              <a:rPr lang="en-US" dirty="0">
                <a:solidFill>
                  <a:srgbClr val="202122"/>
                </a:solidFill>
                <a:latin typeface="Arial" panose="020B0604020202020204" pitchFamily="34" charset="0"/>
              </a:rPr>
              <a:t> Wilson in the upper tier of U.S presidents, although he has been criticized for supporting </a:t>
            </a:r>
            <a:r>
              <a:rPr lang="en-US" dirty="0">
                <a:solidFill>
                  <a:srgbClr val="0645AD"/>
                </a:solidFill>
                <a:latin typeface="Arial" panose="020B0604020202020204" pitchFamily="34" charset="0"/>
                <a:hlinkClick r:id="rId11" tooltip="Racial segregation in the United States"/>
              </a:rPr>
              <a:t>racial segregation</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12" tooltip="White supremacy"/>
              </a:rPr>
              <a:t>white supremacy</a:t>
            </a:r>
            <a:r>
              <a:rPr lang="en-US" dirty="0">
                <a:solidFill>
                  <a:srgbClr val="202122"/>
                </a:solidFill>
                <a:latin typeface="Arial" panose="020B0604020202020204" pitchFamily="34" charset="0"/>
              </a:rPr>
              <a:t>.</a:t>
            </a:r>
            <a:endParaRPr lang="en-US" dirty="0"/>
          </a:p>
        </p:txBody>
      </p:sp>
      <p:pic>
        <p:nvPicPr>
          <p:cNvPr id="4" name="Picture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15921" y="2680214"/>
            <a:ext cx="2095500" cy="3171825"/>
          </a:xfrm>
          <a:prstGeom prst="rect">
            <a:avLst/>
          </a:prstGeom>
        </p:spPr>
      </p:pic>
      <p:sp>
        <p:nvSpPr>
          <p:cNvPr id="5" name="TextBox 4"/>
          <p:cNvSpPr txBox="1"/>
          <p:nvPr/>
        </p:nvSpPr>
        <p:spPr>
          <a:xfrm>
            <a:off x="1043189" y="6122497"/>
            <a:ext cx="4340180" cy="646331"/>
          </a:xfrm>
          <a:prstGeom prst="rect">
            <a:avLst/>
          </a:prstGeom>
          <a:noFill/>
        </p:spPr>
        <p:txBody>
          <a:bodyPr wrap="square" rtlCol="0">
            <a:spAutoFit/>
          </a:bodyPr>
          <a:lstStyle/>
          <a:p>
            <a:r>
              <a:rPr lang="en-US" dirty="0"/>
              <a:t>America was neutral though the sounds is </a:t>
            </a:r>
            <a:r>
              <a:rPr lang="en-US" dirty="0" err="1"/>
              <a:t>bizzare</a:t>
            </a:r>
            <a:r>
              <a:rPr lang="en-US" dirty="0"/>
              <a:t> for us</a:t>
            </a:r>
          </a:p>
        </p:txBody>
      </p:sp>
    </p:spTree>
    <p:extLst>
      <p:ext uri="{BB962C8B-B14F-4D97-AF65-F5344CB8AC3E}">
        <p14:creationId xmlns:p14="http://schemas.microsoft.com/office/powerpoint/2010/main" val="36178381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16958" y="438877"/>
            <a:ext cx="6096000" cy="6186309"/>
          </a:xfrm>
          <a:prstGeom prst="rect">
            <a:avLst/>
          </a:prstGeom>
        </p:spPr>
        <p:txBody>
          <a:bodyPr>
            <a:spAutoFit/>
          </a:bodyPr>
          <a:lstStyle/>
          <a:p>
            <a:r>
              <a:rPr lang="en-US" dirty="0">
                <a:solidFill>
                  <a:srgbClr val="202122"/>
                </a:solidFill>
                <a:latin typeface="Arial" panose="020B0604020202020204" pitchFamily="34" charset="0"/>
              </a:rPr>
              <a:t>The </a:t>
            </a:r>
            <a:r>
              <a:rPr lang="en-US" b="1" dirty="0">
                <a:solidFill>
                  <a:srgbClr val="202122"/>
                </a:solidFill>
                <a:latin typeface="Arial" panose="020B0604020202020204" pitchFamily="34" charset="0"/>
              </a:rPr>
              <a:t>King–Crane Commission</a:t>
            </a:r>
            <a:r>
              <a:rPr lang="en-US" dirty="0">
                <a:solidFill>
                  <a:srgbClr val="202122"/>
                </a:solidFill>
                <a:latin typeface="Arial" panose="020B0604020202020204" pitchFamily="34" charset="0"/>
              </a:rPr>
              <a:t>, officially called the </a:t>
            </a:r>
            <a:r>
              <a:rPr lang="en-US" b="1" dirty="0">
                <a:solidFill>
                  <a:srgbClr val="202122"/>
                </a:solidFill>
                <a:latin typeface="Arial" panose="020B0604020202020204" pitchFamily="34" charset="0"/>
              </a:rPr>
              <a:t>1919 Inter-Allied Commission on Mandates in Turkey</a:t>
            </a:r>
            <a:r>
              <a:rPr lang="en-US" dirty="0">
                <a:solidFill>
                  <a:srgbClr val="202122"/>
                </a:solidFill>
                <a:latin typeface="Arial" panose="020B0604020202020204" pitchFamily="34" charset="0"/>
              </a:rPr>
              <a:t>, was a commission of inquiry concerning the disposition of areas within the former </a:t>
            </a:r>
            <a:r>
              <a:rPr lang="en-US" dirty="0">
                <a:solidFill>
                  <a:srgbClr val="0645AD"/>
                </a:solidFill>
                <a:latin typeface="Arial" panose="020B0604020202020204" pitchFamily="34" charset="0"/>
                <a:hlinkClick r:id="rId2" tooltip="Ottoman Empire"/>
              </a:rPr>
              <a:t>Ottoman Empire</a:t>
            </a:r>
            <a:r>
              <a:rPr lang="en-US" dirty="0">
                <a:solidFill>
                  <a:srgbClr val="202122"/>
                </a:solidFill>
                <a:latin typeface="Arial" panose="020B0604020202020204" pitchFamily="34" charset="0"/>
              </a:rPr>
              <a:t>.</a:t>
            </a:r>
          </a:p>
          <a:p>
            <a:r>
              <a:rPr lang="en-US" dirty="0">
                <a:solidFill>
                  <a:srgbClr val="202122"/>
                </a:solidFill>
                <a:latin typeface="Arial" panose="020B0604020202020204" pitchFamily="34" charset="0"/>
              </a:rPr>
              <a:t>The Commission began as an outgrowth of the </a:t>
            </a:r>
            <a:r>
              <a:rPr lang="en-US" dirty="0">
                <a:solidFill>
                  <a:srgbClr val="0645AD"/>
                </a:solidFill>
                <a:latin typeface="Arial" panose="020B0604020202020204" pitchFamily="34" charset="0"/>
                <a:hlinkClick r:id="rId3" tooltip="Paris Peace Conference, 1919"/>
              </a:rPr>
              <a:t>1919 Paris Peace Conference.</a:t>
            </a:r>
            <a:r>
              <a:rPr lang="en-US" dirty="0">
                <a:solidFill>
                  <a:srgbClr val="202122"/>
                </a:solidFill>
                <a:latin typeface="Arial" panose="020B0604020202020204" pitchFamily="34" charset="0"/>
              </a:rPr>
              <a:t> The Commission visited areas of </a:t>
            </a:r>
            <a:r>
              <a:rPr lang="en-US" dirty="0">
                <a:solidFill>
                  <a:srgbClr val="0645AD"/>
                </a:solidFill>
                <a:latin typeface="Arial" panose="020B0604020202020204" pitchFamily="34" charset="0"/>
                <a:hlinkClick r:id="rId4" tooltip="Palestine (region)"/>
              </a:rPr>
              <a:t>Palestine</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5" tooltip="Syria"/>
              </a:rPr>
              <a:t>Syria</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6" tooltip="Lebanon"/>
              </a:rPr>
              <a:t>Lebanon</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7" tooltip="Anatolia"/>
              </a:rPr>
              <a:t>Anatolia</a:t>
            </a:r>
            <a:r>
              <a:rPr lang="en-US" dirty="0">
                <a:solidFill>
                  <a:srgbClr val="202122"/>
                </a:solidFill>
                <a:latin typeface="Arial" panose="020B0604020202020204" pitchFamily="34" charset="0"/>
              </a:rPr>
              <a:t>, surveyed local public opinion, and assessed its view on the best course of action for the region. Originally meant to be led by French, British, Italian and American representatives, it ended as an investigation conducted solely by the United States government after the other countries withdrew to avoid the risk of being "confronted by recommendations from their own appointed delegates which might conflict with their policies".</a:t>
            </a:r>
            <a:r>
              <a:rPr lang="en-US" baseline="30000" dirty="0">
                <a:solidFill>
                  <a:srgbClr val="0645AD"/>
                </a:solidFill>
                <a:latin typeface="Arial" panose="020B0604020202020204" pitchFamily="34" charset="0"/>
                <a:hlinkClick r:id="rId8"/>
              </a:rPr>
              <a:t>[1]</a:t>
            </a:r>
            <a:r>
              <a:rPr lang="en-US" baseline="30000" dirty="0">
                <a:solidFill>
                  <a:srgbClr val="0645AD"/>
                </a:solidFill>
                <a:latin typeface="Arial" panose="020B0604020202020204" pitchFamily="34" charset="0"/>
                <a:hlinkClick r:id="rId9"/>
              </a:rPr>
              <a:t>[2]</a:t>
            </a:r>
            <a:r>
              <a:rPr lang="en-US" dirty="0">
                <a:solidFill>
                  <a:srgbClr val="202122"/>
                </a:solidFill>
                <a:latin typeface="Arial" panose="020B0604020202020204" pitchFamily="34" charset="0"/>
              </a:rPr>
              <a:t> With the withdrawal of other allied nations, the commission lost any real credibility.</a:t>
            </a:r>
          </a:p>
          <a:p>
            <a:r>
              <a:rPr lang="en-US" dirty="0">
                <a:solidFill>
                  <a:srgbClr val="202122"/>
                </a:solidFill>
                <a:latin typeface="Arial" panose="020B0604020202020204" pitchFamily="34" charset="0"/>
              </a:rPr>
              <a:t>The Commission submitted its report to the Paris Peace Conference in August 1919. Its working being undercut from the beginning by France and the United Kingdom's pact, the </a:t>
            </a:r>
            <a:r>
              <a:rPr lang="en-US" dirty="0">
                <a:solidFill>
                  <a:srgbClr val="0645AD"/>
                </a:solidFill>
                <a:latin typeface="Arial" panose="020B0604020202020204" pitchFamily="34" charset="0"/>
                <a:hlinkClick r:id="rId10" tooltip="Sykes–Picot Agreement"/>
              </a:rPr>
              <a:t>Sykes-Picot Agreement</a:t>
            </a:r>
            <a:r>
              <a:rPr lang="en-US" dirty="0">
                <a:solidFill>
                  <a:srgbClr val="202122"/>
                </a:solidFill>
                <a:latin typeface="Arial" panose="020B0604020202020204" pitchFamily="34" charset="0"/>
              </a:rPr>
              <a:t>, and colonialist designs, the Peace Conference had largely concluded the area's future by the time the report was finished.</a:t>
            </a:r>
            <a:r>
              <a:rPr lang="en-US" baseline="30000" dirty="0">
                <a:solidFill>
                  <a:srgbClr val="0645AD"/>
                </a:solidFill>
                <a:latin typeface="Arial" panose="020B0604020202020204" pitchFamily="34" charset="0"/>
                <a:hlinkClick r:id="rId11"/>
              </a:rPr>
              <a:t>[3]</a:t>
            </a:r>
            <a:r>
              <a:rPr lang="en-US" baseline="30000" dirty="0">
                <a:solidFill>
                  <a:srgbClr val="0645AD"/>
                </a:solidFill>
                <a:latin typeface="Arial" panose="020B0604020202020204" pitchFamily="34" charset="0"/>
                <a:hlinkClick r:id="rId12"/>
              </a:rPr>
              <a:t>[4]</a:t>
            </a:r>
            <a:endParaRPr lang="en-US" b="0" i="0" dirty="0">
              <a:solidFill>
                <a:srgbClr val="202122"/>
              </a:solidFill>
              <a:effectLst/>
              <a:latin typeface="Arial" panose="020B0604020202020204" pitchFamily="34" charset="0"/>
            </a:endParaRPr>
          </a:p>
        </p:txBody>
      </p:sp>
      <p:pic>
        <p:nvPicPr>
          <p:cNvPr id="3" name="Picture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3219" y="-51516"/>
            <a:ext cx="3915446" cy="2748859"/>
          </a:xfrm>
          <a:prstGeom prst="rect">
            <a:avLst/>
          </a:prstGeom>
        </p:spPr>
      </p:pic>
      <p:pic>
        <p:nvPicPr>
          <p:cNvPr id="4" name="Picture 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6858" y="2697343"/>
            <a:ext cx="2988167" cy="3838575"/>
          </a:xfrm>
          <a:prstGeom prst="rect">
            <a:avLst/>
          </a:prstGeom>
        </p:spPr>
      </p:pic>
      <p:sp>
        <p:nvSpPr>
          <p:cNvPr id="5" name="Rectangle 4"/>
          <p:cNvSpPr/>
          <p:nvPr/>
        </p:nvSpPr>
        <p:spPr>
          <a:xfrm>
            <a:off x="253284" y="6486686"/>
            <a:ext cx="6096000" cy="276999"/>
          </a:xfrm>
          <a:prstGeom prst="rect">
            <a:avLst/>
          </a:prstGeom>
        </p:spPr>
        <p:txBody>
          <a:bodyPr>
            <a:spAutoFit/>
          </a:bodyPr>
          <a:lstStyle/>
          <a:p>
            <a:r>
              <a:rPr lang="en-US" sz="1200" dirty="0">
                <a:solidFill>
                  <a:srgbClr val="202122"/>
                </a:solidFill>
                <a:latin typeface="Arial" panose="020B0604020202020204" pitchFamily="34" charset="0"/>
              </a:rPr>
              <a:t>Summary of Arguments Presented to the Commission For and Against Zionism</a:t>
            </a:r>
            <a:endParaRPr lang="en-US" sz="1200" dirty="0"/>
          </a:p>
        </p:txBody>
      </p:sp>
    </p:spTree>
    <p:extLst>
      <p:ext uri="{BB962C8B-B14F-4D97-AF65-F5344CB8AC3E}">
        <p14:creationId xmlns:p14="http://schemas.microsoft.com/office/powerpoint/2010/main" val="17990253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6676" y="528034"/>
            <a:ext cx="8796270" cy="646331"/>
          </a:xfrm>
          <a:prstGeom prst="rect">
            <a:avLst/>
          </a:prstGeom>
          <a:noFill/>
        </p:spPr>
        <p:txBody>
          <a:bodyPr wrap="square" rtlCol="0">
            <a:spAutoFit/>
          </a:bodyPr>
          <a:lstStyle/>
          <a:p>
            <a:r>
              <a:rPr lang="en-US" dirty="0"/>
              <a:t>Their finding- Any establishment of a Jews homeland in those areas is impossible without severely trampling the right of local and suggested whole idea should be scraped. </a:t>
            </a:r>
          </a:p>
        </p:txBody>
      </p:sp>
      <p:graphicFrame>
        <p:nvGraphicFramePr>
          <p:cNvPr id="3" name="Table 2"/>
          <p:cNvGraphicFramePr>
            <a:graphicFrameLocks noGrp="1"/>
          </p:cNvGraphicFramePr>
          <p:nvPr>
            <p:extLst>
              <p:ext uri="{D42A27DB-BD31-4B8C-83A1-F6EECF244321}">
                <p14:modId xmlns:p14="http://schemas.microsoft.com/office/powerpoint/2010/main" val="3242002557"/>
              </p:ext>
            </p:extLst>
          </p:nvPr>
        </p:nvGraphicFramePr>
        <p:xfrm>
          <a:off x="670775" y="1948402"/>
          <a:ext cx="3978499" cy="2560320"/>
        </p:xfrm>
        <a:graphic>
          <a:graphicData uri="http://schemas.openxmlformats.org/drawingml/2006/table">
            <a:tbl>
              <a:tblPr/>
              <a:tblGrid>
                <a:gridCol w="3978499">
                  <a:extLst>
                    <a:ext uri="{9D8B030D-6E8A-4147-A177-3AD203B41FA5}">
                      <a16:colId xmlns:a16="http://schemas.microsoft.com/office/drawing/2014/main" val="20000"/>
                    </a:ext>
                  </a:extLst>
                </a:gridCol>
              </a:tblGrid>
              <a:tr h="0">
                <a:tc>
                  <a:txBody>
                    <a:bodyPr/>
                    <a:lstStyle/>
                    <a:p>
                      <a:r>
                        <a:rPr lang="en-US" b="1" dirty="0">
                          <a:effectLst/>
                        </a:rPr>
                        <a:t>Paris Peace Conference</a:t>
                      </a:r>
                      <a:endParaRPr lang="en-US"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8F9FA"/>
                    </a:solidFill>
                  </a:tcPr>
                </a:tc>
                <a:extLst>
                  <a:ext uri="{0D108BD9-81ED-4DB2-BD59-A6C34878D82A}">
                    <a16:rowId xmlns:a16="http://schemas.microsoft.com/office/drawing/2014/main" val="10000"/>
                  </a:ext>
                </a:extLst>
              </a:tr>
              <a:tr h="0">
                <a:tc>
                  <a:txBody>
                    <a:bodyPr/>
                    <a:lstStyle/>
                    <a:p>
                      <a:pPr algn="l"/>
                      <a:r>
                        <a:rPr lang="en-US" b="0" u="none" strike="noStrike">
                          <a:solidFill>
                            <a:srgbClr val="0645AD"/>
                          </a:solidFill>
                          <a:effectLst/>
                        </a:rPr>
                        <a:t>show</a:t>
                      </a:r>
                      <a:r>
                        <a:rPr lang="en-US" b="1" u="none" strike="noStrike">
                          <a:solidFill>
                            <a:srgbClr val="0645AD"/>
                          </a:solidFill>
                          <a:effectLst/>
                          <a:hlinkClick r:id="rId2" tooltip="League of Nations"/>
                        </a:rPr>
                        <a:t>League of Nations</a:t>
                      </a:r>
                      <a:endParaRPr lang="en-US" b="1">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8F9FA"/>
                    </a:solidFill>
                  </a:tcPr>
                </a:tc>
                <a:extLst>
                  <a:ext uri="{0D108BD9-81ED-4DB2-BD59-A6C34878D82A}">
                    <a16:rowId xmlns:a16="http://schemas.microsoft.com/office/drawing/2014/main" val="10001"/>
                  </a:ext>
                </a:extLst>
              </a:tr>
              <a:tr h="0">
                <a:tc>
                  <a:txBody>
                    <a:bodyPr/>
                    <a:lstStyle/>
                    <a:p>
                      <a:pPr algn="l"/>
                      <a:r>
                        <a:rPr lang="en-US" b="0" u="none" strike="noStrike" dirty="0" err="1">
                          <a:solidFill>
                            <a:srgbClr val="0645AD"/>
                          </a:solidFill>
                          <a:effectLst/>
                        </a:rPr>
                        <a:t>show</a:t>
                      </a:r>
                      <a:r>
                        <a:rPr lang="en-US" b="1" u="none" strike="noStrike" dirty="0" err="1">
                          <a:solidFill>
                            <a:srgbClr val="0645AD"/>
                          </a:solidFill>
                          <a:effectLst/>
                          <a:hlinkClick r:id="rId3" tooltip="Treaty of Versailles"/>
                        </a:rPr>
                        <a:t>Treaty</a:t>
                      </a:r>
                      <a:r>
                        <a:rPr lang="en-US" b="1" u="none" strike="noStrike" dirty="0">
                          <a:solidFill>
                            <a:srgbClr val="0645AD"/>
                          </a:solidFill>
                          <a:effectLst/>
                          <a:hlinkClick r:id="rId3" tooltip="Treaty of Versailles"/>
                        </a:rPr>
                        <a:t> of Versailles</a:t>
                      </a:r>
                      <a:endParaRPr lang="en-US" b="1"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0">
                <a:tc>
                  <a:txBody>
                    <a:bodyPr/>
                    <a:lstStyle/>
                    <a:p>
                      <a:pPr algn="l"/>
                      <a:r>
                        <a:rPr lang="en-US" b="0" u="none" strike="noStrike">
                          <a:solidFill>
                            <a:srgbClr val="0645AD"/>
                          </a:solidFill>
                          <a:effectLst/>
                        </a:rPr>
                        <a:t>show</a:t>
                      </a:r>
                      <a:r>
                        <a:rPr lang="en-US" b="1">
                          <a:effectLst/>
                        </a:rPr>
                        <a:t>Treaty of Saint-Germain-en-Laye</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r h="0">
                <a:tc>
                  <a:txBody>
                    <a:bodyPr/>
                    <a:lstStyle/>
                    <a:p>
                      <a:pPr algn="l"/>
                      <a:r>
                        <a:rPr lang="en-US" b="0" u="none" strike="noStrike">
                          <a:solidFill>
                            <a:srgbClr val="0645AD"/>
                          </a:solidFill>
                          <a:effectLst/>
                        </a:rPr>
                        <a:t>show</a:t>
                      </a:r>
                      <a:r>
                        <a:rPr lang="en-US" b="1">
                          <a:effectLst/>
                        </a:rPr>
                        <a:t>Treaty of Neuilly-sur-Seine</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8F9FA"/>
                    </a:solidFill>
                  </a:tcPr>
                </a:tc>
                <a:extLst>
                  <a:ext uri="{0D108BD9-81ED-4DB2-BD59-A6C34878D82A}">
                    <a16:rowId xmlns:a16="http://schemas.microsoft.com/office/drawing/2014/main" val="10004"/>
                  </a:ext>
                </a:extLst>
              </a:tr>
              <a:tr h="0">
                <a:tc>
                  <a:txBody>
                    <a:bodyPr/>
                    <a:lstStyle/>
                    <a:p>
                      <a:pPr algn="l"/>
                      <a:r>
                        <a:rPr lang="en-US" b="0" u="none" strike="noStrike">
                          <a:solidFill>
                            <a:srgbClr val="0645AD"/>
                          </a:solidFill>
                          <a:effectLst/>
                        </a:rPr>
                        <a:t>show</a:t>
                      </a:r>
                      <a:r>
                        <a:rPr lang="en-US" b="1">
                          <a:effectLst/>
                        </a:rPr>
                        <a:t>Treaty of Trianon</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8F9FA"/>
                    </a:solidFill>
                  </a:tcPr>
                </a:tc>
                <a:extLst>
                  <a:ext uri="{0D108BD9-81ED-4DB2-BD59-A6C34878D82A}">
                    <a16:rowId xmlns:a16="http://schemas.microsoft.com/office/drawing/2014/main" val="10005"/>
                  </a:ext>
                </a:extLst>
              </a:tr>
              <a:tr h="0">
                <a:tc>
                  <a:txBody>
                    <a:bodyPr/>
                    <a:lstStyle/>
                    <a:p>
                      <a:pPr algn="l"/>
                      <a:r>
                        <a:rPr lang="en-US" b="0" u="none" strike="noStrike" dirty="0" err="1">
                          <a:solidFill>
                            <a:srgbClr val="0645AD"/>
                          </a:solidFill>
                          <a:effectLst/>
                        </a:rPr>
                        <a:t>show</a:t>
                      </a:r>
                      <a:r>
                        <a:rPr lang="en-US" b="1" u="none" strike="noStrike" dirty="0" err="1">
                          <a:solidFill>
                            <a:srgbClr val="0645AD"/>
                          </a:solidFill>
                          <a:effectLst/>
                          <a:hlinkClick r:id="rId4" tooltip="Treaty of Sèvres"/>
                        </a:rPr>
                        <a:t>Treaty</a:t>
                      </a:r>
                      <a:r>
                        <a:rPr lang="en-US" b="1" u="none" strike="noStrike" dirty="0">
                          <a:solidFill>
                            <a:srgbClr val="0645AD"/>
                          </a:solidFill>
                          <a:effectLst/>
                          <a:hlinkClick r:id="rId4" tooltip="Treaty of Sèvres"/>
                        </a:rPr>
                        <a:t> of </a:t>
                      </a:r>
                      <a:r>
                        <a:rPr lang="en-US" b="1" u="none" strike="noStrike" dirty="0" err="1">
                          <a:solidFill>
                            <a:srgbClr val="0645AD"/>
                          </a:solidFill>
                          <a:effectLst/>
                          <a:hlinkClick r:id="rId4" tooltip="Treaty of Sèvres"/>
                        </a:rPr>
                        <a:t>Sèvres</a:t>
                      </a:r>
                      <a:endParaRPr lang="en-US" b="1"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8F9FA"/>
                    </a:solidFill>
                  </a:tcPr>
                </a:tc>
                <a:extLst>
                  <a:ext uri="{0D108BD9-81ED-4DB2-BD59-A6C34878D82A}">
                    <a16:rowId xmlns:a16="http://schemas.microsoft.com/office/drawing/2014/main" val="10006"/>
                  </a:ext>
                </a:extLst>
              </a:tr>
            </a:tbl>
          </a:graphicData>
        </a:graphic>
      </p:graphicFrame>
      <p:sp>
        <p:nvSpPr>
          <p:cNvPr id="4" name="Rectangle 3"/>
          <p:cNvSpPr/>
          <p:nvPr/>
        </p:nvSpPr>
        <p:spPr>
          <a:xfrm>
            <a:off x="4855147" y="3244334"/>
            <a:ext cx="3508333" cy="584775"/>
          </a:xfrm>
          <a:prstGeom prst="rect">
            <a:avLst/>
          </a:prstGeom>
        </p:spPr>
        <p:txBody>
          <a:bodyPr wrap="none">
            <a:spAutoFit/>
          </a:bodyPr>
          <a:lstStyle/>
          <a:p>
            <a:r>
              <a:rPr lang="en-US" sz="3200" b="1" dirty="0">
                <a:solidFill>
                  <a:srgbClr val="0645AD"/>
                </a:solidFill>
                <a:hlinkClick r:id="rId3" tooltip="Treaty of Versailles"/>
              </a:rPr>
              <a:t>Treaty of Versailles</a:t>
            </a:r>
            <a:endParaRPr lang="en-US" sz="3200" b="1" dirty="0"/>
          </a:p>
        </p:txBody>
      </p:sp>
    </p:spTree>
    <p:extLst>
      <p:ext uri="{BB962C8B-B14F-4D97-AF65-F5344CB8AC3E}">
        <p14:creationId xmlns:p14="http://schemas.microsoft.com/office/powerpoint/2010/main" val="3398288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8878" y="94982"/>
            <a:ext cx="7620000" cy="5715000"/>
          </a:xfrm>
          <a:prstGeom prst="rect">
            <a:avLst/>
          </a:prstGeom>
        </p:spPr>
      </p:pic>
      <p:sp>
        <p:nvSpPr>
          <p:cNvPr id="3" name="Rectangle 2"/>
          <p:cNvSpPr/>
          <p:nvPr/>
        </p:nvSpPr>
        <p:spPr>
          <a:xfrm>
            <a:off x="1798750" y="5809982"/>
            <a:ext cx="8877836" cy="923330"/>
          </a:xfrm>
          <a:prstGeom prst="rect">
            <a:avLst/>
          </a:prstGeom>
        </p:spPr>
        <p:txBody>
          <a:bodyPr wrap="square">
            <a:spAutoFit/>
          </a:bodyPr>
          <a:lstStyle/>
          <a:p>
            <a:r>
              <a:rPr lang="en-US" dirty="0">
                <a:solidFill>
                  <a:srgbClr val="8898AA"/>
                </a:solidFill>
                <a:latin typeface="league-spartan-regular"/>
              </a:rPr>
              <a:t>Emir Faisal's delegation at Versailles, during the Paris Peace Conference of 1919. Left to right: </a:t>
            </a:r>
            <a:r>
              <a:rPr lang="en-US" dirty="0" err="1">
                <a:solidFill>
                  <a:srgbClr val="8898AA"/>
                </a:solidFill>
                <a:latin typeface="league-spartan-regular"/>
              </a:rPr>
              <a:t>Rustum</a:t>
            </a:r>
            <a:r>
              <a:rPr lang="en-US" dirty="0">
                <a:solidFill>
                  <a:srgbClr val="8898AA"/>
                </a:solidFill>
                <a:latin typeface="league-spartan-regular"/>
              </a:rPr>
              <a:t> </a:t>
            </a:r>
            <a:r>
              <a:rPr lang="en-US" dirty="0" err="1">
                <a:solidFill>
                  <a:srgbClr val="8898AA"/>
                </a:solidFill>
                <a:latin typeface="league-spartan-regular"/>
              </a:rPr>
              <a:t>Haidar</a:t>
            </a:r>
            <a:r>
              <a:rPr lang="en-US" dirty="0">
                <a:solidFill>
                  <a:srgbClr val="8898AA"/>
                </a:solidFill>
                <a:latin typeface="league-spartan-regular"/>
              </a:rPr>
              <a:t>, Nuri as-Said, Prince Faisal, Captain </a:t>
            </a:r>
            <a:r>
              <a:rPr lang="en-US" dirty="0" err="1">
                <a:solidFill>
                  <a:srgbClr val="8898AA"/>
                </a:solidFill>
                <a:latin typeface="league-spartan-regular"/>
              </a:rPr>
              <a:t>Pisani</a:t>
            </a:r>
            <a:r>
              <a:rPr lang="en-US" dirty="0">
                <a:solidFill>
                  <a:srgbClr val="8898AA"/>
                </a:solidFill>
                <a:latin typeface="league-spartan-regular"/>
              </a:rPr>
              <a:t> (behind Faisal), T. E. Lawrence, unknown member of his delegation, Captain </a:t>
            </a:r>
            <a:r>
              <a:rPr lang="en-US" dirty="0" err="1">
                <a:solidFill>
                  <a:srgbClr val="8898AA"/>
                </a:solidFill>
                <a:latin typeface="league-spartan-regular"/>
              </a:rPr>
              <a:t>Tahsin</a:t>
            </a:r>
            <a:r>
              <a:rPr lang="en-US" dirty="0">
                <a:solidFill>
                  <a:srgbClr val="8898AA"/>
                </a:solidFill>
                <a:latin typeface="league-spartan-regular"/>
              </a:rPr>
              <a:t> </a:t>
            </a:r>
            <a:r>
              <a:rPr lang="en-US" dirty="0" err="1">
                <a:solidFill>
                  <a:srgbClr val="8898AA"/>
                </a:solidFill>
                <a:latin typeface="league-spartan-regular"/>
              </a:rPr>
              <a:t>Kadry</a:t>
            </a:r>
            <a:r>
              <a:rPr lang="en-US" dirty="0">
                <a:solidFill>
                  <a:srgbClr val="8898AA"/>
                </a:solidFill>
                <a:latin typeface="league-spartan-regular"/>
              </a:rPr>
              <a:t>.</a:t>
            </a:r>
            <a:endParaRPr lang="en-US" dirty="0"/>
          </a:p>
        </p:txBody>
      </p:sp>
    </p:spTree>
    <p:extLst>
      <p:ext uri="{BB962C8B-B14F-4D97-AF65-F5344CB8AC3E}">
        <p14:creationId xmlns:p14="http://schemas.microsoft.com/office/powerpoint/2010/main" val="1902405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450" y="103031"/>
            <a:ext cx="7335054" cy="6063645"/>
          </a:xfrm>
          <a:prstGeom prst="rect">
            <a:avLst/>
          </a:prstGeom>
        </p:spPr>
      </p:pic>
      <p:sp>
        <p:nvSpPr>
          <p:cNvPr id="3" name="TextBox 2"/>
          <p:cNvSpPr txBox="1"/>
          <p:nvPr/>
        </p:nvSpPr>
        <p:spPr>
          <a:xfrm>
            <a:off x="502276" y="6211669"/>
            <a:ext cx="6993228" cy="646331"/>
          </a:xfrm>
          <a:prstGeom prst="rect">
            <a:avLst/>
          </a:prstGeom>
          <a:noFill/>
        </p:spPr>
        <p:txBody>
          <a:bodyPr wrap="square" rtlCol="0">
            <a:spAutoFit/>
          </a:bodyPr>
          <a:lstStyle/>
          <a:p>
            <a:r>
              <a:rPr lang="en-US" dirty="0"/>
              <a:t>For the first time they made Lebanon a separate country in human history</a:t>
            </a:r>
          </a:p>
        </p:txBody>
      </p:sp>
      <p:sp>
        <p:nvSpPr>
          <p:cNvPr id="4" name="Rectangle 3"/>
          <p:cNvSpPr/>
          <p:nvPr/>
        </p:nvSpPr>
        <p:spPr>
          <a:xfrm>
            <a:off x="7620000" y="318697"/>
            <a:ext cx="4357352" cy="4401205"/>
          </a:xfrm>
          <a:prstGeom prst="rect">
            <a:avLst/>
          </a:prstGeom>
        </p:spPr>
        <p:txBody>
          <a:bodyPr wrap="square">
            <a:spAutoFit/>
          </a:bodyPr>
          <a:lstStyle/>
          <a:p>
            <a:r>
              <a:rPr lang="en-US" sz="1400" b="1" u="sng" dirty="0">
                <a:solidFill>
                  <a:srgbClr val="FF0000"/>
                </a:solidFill>
                <a:latin typeface="Arial" panose="020B0604020202020204" pitchFamily="34" charset="0"/>
              </a:rPr>
              <a:t>For Lebanese Maronite Christians</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3" tooltip="Arabic language"/>
              </a:rPr>
              <a:t>Arabic</a:t>
            </a:r>
            <a:r>
              <a:rPr lang="en-US" sz="1400" dirty="0">
                <a:solidFill>
                  <a:srgbClr val="202122"/>
                </a:solidFill>
                <a:latin typeface="Arial" panose="020B0604020202020204" pitchFamily="34" charset="0"/>
              </a:rPr>
              <a:t>: </a:t>
            </a:r>
            <a:r>
              <a:rPr lang="ar-AE" sz="1400" dirty="0">
                <a:solidFill>
                  <a:srgbClr val="202122"/>
                </a:solidFill>
                <a:latin typeface="Arial" panose="020B0604020202020204" pitchFamily="34" charset="0"/>
              </a:rPr>
              <a:t>المسيحية المارونية في لبنان‎, </a:t>
            </a:r>
            <a:r>
              <a:rPr lang="en-US" sz="1400" dirty="0">
                <a:solidFill>
                  <a:srgbClr val="0645AD"/>
                </a:solidFill>
                <a:latin typeface="Arial" panose="020B0604020202020204" pitchFamily="34" charset="0"/>
                <a:hlinkClick r:id="rId4" tooltip="Classical Syriac language"/>
              </a:rPr>
              <a:t>Classical </a:t>
            </a:r>
            <a:r>
              <a:rPr lang="en-US" sz="1400" dirty="0" err="1">
                <a:solidFill>
                  <a:srgbClr val="0645AD"/>
                </a:solidFill>
                <a:latin typeface="Arial" panose="020B0604020202020204" pitchFamily="34" charset="0"/>
                <a:hlinkClick r:id="rId4" tooltip="Classical Syriac language"/>
              </a:rPr>
              <a:t>Syriac</a:t>
            </a:r>
            <a:r>
              <a:rPr lang="en-US" sz="1400" dirty="0">
                <a:solidFill>
                  <a:srgbClr val="202122"/>
                </a:solidFill>
                <a:latin typeface="Arial" panose="020B0604020202020204" pitchFamily="34" charset="0"/>
              </a:rPr>
              <a:t>: </a:t>
            </a:r>
            <a:r>
              <a:rPr lang="syr-SY" sz="1400" dirty="0">
                <a:solidFill>
                  <a:srgbClr val="202122"/>
                </a:solidFill>
                <a:latin typeface="Arial" panose="020B0604020202020204" pitchFamily="34" charset="0"/>
              </a:rPr>
              <a:t>ܡܫܝܚܝ̈ܐ ܡܪ̈ܘܢܝܐ ܕܠܒܢܢ‎) </a:t>
            </a:r>
            <a:r>
              <a:rPr lang="en-US" sz="1400" dirty="0">
                <a:solidFill>
                  <a:srgbClr val="202122"/>
                </a:solidFill>
                <a:latin typeface="Arial" panose="020B0604020202020204" pitchFamily="34" charset="0"/>
              </a:rPr>
              <a:t>refers to </a:t>
            </a:r>
            <a:r>
              <a:rPr lang="en-US" sz="1400" dirty="0">
                <a:solidFill>
                  <a:srgbClr val="0645AD"/>
                </a:solidFill>
                <a:latin typeface="Arial" panose="020B0604020202020204" pitchFamily="34" charset="0"/>
                <a:hlinkClick r:id="rId5" tooltip="Lebanese people"/>
              </a:rPr>
              <a:t>Lebanese people</a:t>
            </a:r>
            <a:r>
              <a:rPr lang="en-US" sz="1400" dirty="0">
                <a:solidFill>
                  <a:srgbClr val="202122"/>
                </a:solidFill>
                <a:latin typeface="Arial" panose="020B0604020202020204" pitchFamily="34" charset="0"/>
              </a:rPr>
              <a:t> who are adherents of the </a:t>
            </a:r>
            <a:r>
              <a:rPr lang="en-US" sz="1400" dirty="0">
                <a:solidFill>
                  <a:srgbClr val="0645AD"/>
                </a:solidFill>
                <a:latin typeface="Arial" panose="020B0604020202020204" pitchFamily="34" charset="0"/>
                <a:hlinkClick r:id="rId6" tooltip="Maronite Church"/>
              </a:rPr>
              <a:t>Maronite Church</a:t>
            </a:r>
            <a:r>
              <a:rPr lang="en-US" sz="1400" dirty="0">
                <a:solidFill>
                  <a:srgbClr val="202122"/>
                </a:solidFill>
                <a:latin typeface="Arial" panose="020B0604020202020204" pitchFamily="34" charset="0"/>
              </a:rPr>
              <a:t> in </a:t>
            </a:r>
            <a:r>
              <a:rPr lang="en-US" sz="1400" dirty="0">
                <a:solidFill>
                  <a:srgbClr val="0645AD"/>
                </a:solidFill>
                <a:latin typeface="Arial" panose="020B0604020202020204" pitchFamily="34" charset="0"/>
                <a:hlinkClick r:id="rId7" tooltip="Lebanon"/>
              </a:rPr>
              <a:t>Lebanon</a:t>
            </a:r>
            <a:r>
              <a:rPr lang="en-US" sz="1400" dirty="0">
                <a:solidFill>
                  <a:srgbClr val="202122"/>
                </a:solidFill>
                <a:latin typeface="Arial" panose="020B0604020202020204" pitchFamily="34" charset="0"/>
              </a:rPr>
              <a:t>, which is the largest </a:t>
            </a:r>
            <a:r>
              <a:rPr lang="en-US" sz="1400" dirty="0">
                <a:solidFill>
                  <a:srgbClr val="0645AD"/>
                </a:solidFill>
                <a:latin typeface="Arial" panose="020B0604020202020204" pitchFamily="34" charset="0"/>
                <a:hlinkClick r:id="rId8" tooltip="Christianity in Lebanon"/>
              </a:rPr>
              <a:t>Christian denomination</a:t>
            </a:r>
            <a:r>
              <a:rPr lang="en-US" sz="1400" dirty="0">
                <a:solidFill>
                  <a:srgbClr val="202122"/>
                </a:solidFill>
                <a:latin typeface="Arial" panose="020B0604020202020204" pitchFamily="34" charset="0"/>
              </a:rPr>
              <a:t> in the country. The Maronite Church is an </a:t>
            </a:r>
            <a:r>
              <a:rPr lang="en-US" sz="1400" dirty="0">
                <a:solidFill>
                  <a:srgbClr val="0645AD"/>
                </a:solidFill>
                <a:latin typeface="Arial" panose="020B0604020202020204" pitchFamily="34" charset="0"/>
                <a:hlinkClick r:id="rId9" tooltip="Eastern Catholic Churches"/>
              </a:rPr>
              <a:t>Eastern Catholic</a:t>
            </a:r>
            <a:r>
              <a:rPr lang="en-US" sz="1400" dirty="0">
                <a:solidFill>
                  <a:srgbClr val="202122"/>
                </a:solidFill>
                <a:latin typeface="Arial" panose="020B0604020202020204" pitchFamily="34" charset="0"/>
              </a:rPr>
              <a:t> Church in full communion with the worldwide </a:t>
            </a:r>
            <a:r>
              <a:rPr lang="en-US" sz="1400" dirty="0">
                <a:solidFill>
                  <a:srgbClr val="0645AD"/>
                </a:solidFill>
                <a:latin typeface="Arial" panose="020B0604020202020204" pitchFamily="34" charset="0"/>
                <a:hlinkClick r:id="rId10" tooltip="Catholic Church"/>
              </a:rPr>
              <a:t>Catholic Church</a:t>
            </a:r>
            <a:r>
              <a:rPr lang="en-US" sz="1400" dirty="0">
                <a:solidFill>
                  <a:srgbClr val="202122"/>
                </a:solidFill>
                <a:latin typeface="Arial" panose="020B0604020202020204" pitchFamily="34" charset="0"/>
              </a:rPr>
              <a:t>.</a:t>
            </a:r>
          </a:p>
          <a:p>
            <a:r>
              <a:rPr lang="en-US" sz="1400" dirty="0">
                <a:solidFill>
                  <a:srgbClr val="202122"/>
                </a:solidFill>
                <a:latin typeface="Arial" panose="020B0604020202020204" pitchFamily="34" charset="0"/>
              </a:rPr>
              <a:t>The Lebanese Maronite Christians are believed to constitute about 22%</a:t>
            </a:r>
            <a:r>
              <a:rPr lang="en-US" sz="1400" baseline="30000" dirty="0">
                <a:solidFill>
                  <a:srgbClr val="0645AD"/>
                </a:solidFill>
                <a:latin typeface="Arial" panose="020B0604020202020204" pitchFamily="34" charset="0"/>
                <a:hlinkClick r:id="rId11"/>
              </a:rPr>
              <a:t>[1]</a:t>
            </a:r>
            <a:r>
              <a:rPr lang="en-US" sz="1400" dirty="0">
                <a:solidFill>
                  <a:srgbClr val="202122"/>
                </a:solidFill>
                <a:latin typeface="Arial" panose="020B0604020202020204" pitchFamily="34" charset="0"/>
              </a:rPr>
              <a:t> of the total population of Lebanon. Lebanon's constitution was intended to guarantee political representation for each of the nation's ethno-religious groups.</a:t>
            </a:r>
            <a:r>
              <a:rPr lang="en-US" sz="1400" baseline="30000" dirty="0">
                <a:solidFill>
                  <a:srgbClr val="0645AD"/>
                </a:solidFill>
                <a:latin typeface="Arial" panose="020B0604020202020204" pitchFamily="34" charset="0"/>
                <a:hlinkClick r:id="rId12"/>
              </a:rPr>
              <a:t>[2]</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The </a:t>
            </a:r>
            <a:r>
              <a:rPr lang="en-US" sz="1400" dirty="0">
                <a:solidFill>
                  <a:srgbClr val="0645AD"/>
                </a:solidFill>
                <a:latin typeface="Arial" panose="020B0604020202020204" pitchFamily="34" charset="0"/>
                <a:hlinkClick r:id="rId13" tooltip="Maronite"/>
              </a:rPr>
              <a:t>Maronite</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14" tooltip="Catholic"/>
              </a:rPr>
              <a:t>Catholic</a:t>
            </a:r>
            <a:r>
              <a:rPr lang="en-US" sz="1400" dirty="0">
                <a:solidFill>
                  <a:srgbClr val="202122"/>
                </a:solidFill>
                <a:latin typeface="Arial" panose="020B0604020202020204" pitchFamily="34" charset="0"/>
              </a:rPr>
              <a:t> and the </a:t>
            </a:r>
            <a:r>
              <a:rPr lang="en-US" sz="1400" dirty="0">
                <a:solidFill>
                  <a:srgbClr val="0645AD"/>
                </a:solidFill>
                <a:latin typeface="Arial" panose="020B0604020202020204" pitchFamily="34" charset="0"/>
                <a:hlinkClick r:id="rId15" tooltip="Druze"/>
              </a:rPr>
              <a:t>Druze</a:t>
            </a:r>
            <a:r>
              <a:rPr lang="en-US" sz="1400" dirty="0">
                <a:solidFill>
                  <a:srgbClr val="202122"/>
                </a:solidFill>
                <a:latin typeface="Arial" panose="020B0604020202020204" pitchFamily="34" charset="0"/>
              </a:rPr>
              <a:t> founded modern </a:t>
            </a:r>
            <a:r>
              <a:rPr lang="en-US" sz="1400" dirty="0">
                <a:solidFill>
                  <a:srgbClr val="0645AD"/>
                </a:solidFill>
                <a:latin typeface="Arial" panose="020B0604020202020204" pitchFamily="34" charset="0"/>
                <a:hlinkClick r:id="rId7" tooltip="Lebanon"/>
              </a:rPr>
              <a:t>Lebanon</a:t>
            </a:r>
            <a:r>
              <a:rPr lang="en-US" sz="1400" dirty="0">
                <a:solidFill>
                  <a:srgbClr val="202122"/>
                </a:solidFill>
                <a:latin typeface="Arial" panose="020B0604020202020204" pitchFamily="34" charset="0"/>
              </a:rPr>
              <a:t> in the early eighteenth century, through the ruling and social system known as the "Maronite–Druze dualism" in </a:t>
            </a:r>
            <a:r>
              <a:rPr lang="en-US" sz="1400" dirty="0">
                <a:solidFill>
                  <a:srgbClr val="0645AD"/>
                </a:solidFill>
                <a:latin typeface="Arial" panose="020B0604020202020204" pitchFamily="34" charset="0"/>
                <a:hlinkClick r:id="rId16" tooltip="Mount Lebanon Mutasarrifate"/>
              </a:rPr>
              <a:t>Mount Lebanon </a:t>
            </a:r>
            <a:r>
              <a:rPr lang="en-US" sz="1400" dirty="0" err="1">
                <a:solidFill>
                  <a:srgbClr val="0645AD"/>
                </a:solidFill>
                <a:latin typeface="Arial" panose="020B0604020202020204" pitchFamily="34" charset="0"/>
                <a:hlinkClick r:id="rId16" tooltip="Mount Lebanon Mutasarrifate"/>
              </a:rPr>
              <a:t>Mutasarrifate</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17"/>
              </a:rPr>
              <a:t>[3]</a:t>
            </a:r>
            <a:r>
              <a:rPr lang="en-US" sz="1400" dirty="0">
                <a:solidFill>
                  <a:srgbClr val="202122"/>
                </a:solidFill>
                <a:latin typeface="Arial" panose="020B0604020202020204" pitchFamily="34" charset="0"/>
              </a:rPr>
              <a:t> Under the terms of an unwritten agreement known as the </a:t>
            </a:r>
            <a:r>
              <a:rPr lang="en-US" sz="1400" dirty="0">
                <a:solidFill>
                  <a:srgbClr val="0645AD"/>
                </a:solidFill>
                <a:latin typeface="Arial" panose="020B0604020202020204" pitchFamily="34" charset="0"/>
                <a:hlinkClick r:id="rId18" tooltip="National Pact"/>
              </a:rPr>
              <a:t>National Pact</a:t>
            </a:r>
            <a:r>
              <a:rPr lang="en-US" sz="1400" dirty="0">
                <a:solidFill>
                  <a:srgbClr val="202122"/>
                </a:solidFill>
                <a:latin typeface="Arial" panose="020B0604020202020204" pitchFamily="34" charset="0"/>
              </a:rPr>
              <a:t> between the various political and religious leaders of Lebanon, the </a:t>
            </a:r>
            <a:r>
              <a:rPr lang="en-US" sz="1400" dirty="0">
                <a:solidFill>
                  <a:srgbClr val="0645AD"/>
                </a:solidFill>
                <a:latin typeface="Arial" panose="020B0604020202020204" pitchFamily="34" charset="0"/>
                <a:hlinkClick r:id="rId19" tooltip="List of Presidents of Lebanon"/>
              </a:rPr>
              <a:t>president of the country</a:t>
            </a:r>
            <a:r>
              <a:rPr lang="en-US" sz="1400" dirty="0">
                <a:solidFill>
                  <a:srgbClr val="202122"/>
                </a:solidFill>
                <a:latin typeface="Arial" panose="020B0604020202020204" pitchFamily="34" charset="0"/>
              </a:rPr>
              <a:t> must be a Maronite.</a:t>
            </a:r>
            <a:r>
              <a:rPr lang="en-US" sz="1400" baseline="30000" dirty="0">
                <a:solidFill>
                  <a:srgbClr val="0645AD"/>
                </a:solidFill>
                <a:latin typeface="Arial" panose="020B0604020202020204" pitchFamily="34" charset="0"/>
                <a:hlinkClick r:id="rId20"/>
              </a:rPr>
              <a:t>[4]</a:t>
            </a:r>
            <a:endParaRPr lang="en-US" sz="1400" b="0" i="0" dirty="0">
              <a:solidFill>
                <a:srgbClr val="202122"/>
              </a:solidFill>
              <a:effectLst/>
              <a:latin typeface="Arial" panose="020B0604020202020204" pitchFamily="34" charset="0"/>
            </a:endParaRPr>
          </a:p>
        </p:txBody>
      </p:sp>
      <p:sp>
        <p:nvSpPr>
          <p:cNvPr id="5" name="TextBox 4"/>
          <p:cNvSpPr txBox="1"/>
          <p:nvPr/>
        </p:nvSpPr>
        <p:spPr>
          <a:xfrm>
            <a:off x="270456" y="2196133"/>
            <a:ext cx="1468192" cy="646331"/>
          </a:xfrm>
          <a:prstGeom prst="rect">
            <a:avLst/>
          </a:prstGeom>
          <a:noFill/>
        </p:spPr>
        <p:txBody>
          <a:bodyPr wrap="square" rtlCol="0">
            <a:spAutoFit/>
          </a:bodyPr>
          <a:lstStyle/>
          <a:p>
            <a:r>
              <a:rPr lang="bn-IN" sz="1200" dirty="0"/>
              <a:t>আলা উইথ- হাফিজুল আল আসাদ</a:t>
            </a:r>
            <a:endParaRPr lang="en-US" sz="1200" dirty="0"/>
          </a:p>
        </p:txBody>
      </p:sp>
    </p:spTree>
    <p:extLst>
      <p:ext uri="{BB962C8B-B14F-4D97-AF65-F5344CB8AC3E}">
        <p14:creationId xmlns:p14="http://schemas.microsoft.com/office/powerpoint/2010/main" val="40880470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45747" y="1250658"/>
            <a:ext cx="6096000" cy="3970318"/>
          </a:xfrm>
          <a:prstGeom prst="rect">
            <a:avLst/>
          </a:prstGeom>
        </p:spPr>
        <p:txBody>
          <a:bodyPr>
            <a:spAutoFit/>
          </a:bodyPr>
          <a:lstStyle/>
          <a:p>
            <a:r>
              <a:rPr lang="en-US" dirty="0">
                <a:solidFill>
                  <a:srgbClr val="202122"/>
                </a:solidFill>
                <a:latin typeface="Arial" panose="020B0604020202020204" pitchFamily="34" charset="0"/>
              </a:rPr>
              <a:t>The </a:t>
            </a:r>
            <a:r>
              <a:rPr lang="en-US" b="1" dirty="0">
                <a:solidFill>
                  <a:srgbClr val="202122"/>
                </a:solidFill>
                <a:latin typeface="Arial" panose="020B0604020202020204" pitchFamily="34" charset="0"/>
              </a:rPr>
              <a:t>Alawite State</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2" tooltip="Arabic language"/>
              </a:rPr>
              <a:t>Arabic</a:t>
            </a:r>
            <a:r>
              <a:rPr lang="en-US" dirty="0">
                <a:solidFill>
                  <a:srgbClr val="202122"/>
                </a:solidFill>
                <a:latin typeface="Arial" panose="020B0604020202020204" pitchFamily="34" charset="0"/>
              </a:rPr>
              <a:t>: </a:t>
            </a:r>
            <a:r>
              <a:rPr lang="ar-AE" dirty="0">
                <a:solidFill>
                  <a:srgbClr val="202122"/>
                </a:solidFill>
                <a:latin typeface="Arial" panose="020B0604020202020204" pitchFamily="34" charset="0"/>
              </a:rPr>
              <a:t>دولة جبل العلويين‎, </a:t>
            </a:r>
            <a:r>
              <a:rPr lang="en-US" i="1" dirty="0">
                <a:solidFill>
                  <a:srgbClr val="202122"/>
                </a:solidFill>
                <a:latin typeface="Arial" panose="020B0604020202020204" pitchFamily="34" charset="0"/>
              </a:rPr>
              <a:t>Dawlat </a:t>
            </a:r>
            <a:r>
              <a:rPr lang="en-US" i="1" dirty="0" err="1">
                <a:solidFill>
                  <a:srgbClr val="202122"/>
                </a:solidFill>
                <a:latin typeface="Arial" panose="020B0604020202020204" pitchFamily="34" charset="0"/>
              </a:rPr>
              <a:t>Jabal</a:t>
            </a:r>
            <a:r>
              <a:rPr lang="en-US" i="1" dirty="0">
                <a:solidFill>
                  <a:srgbClr val="202122"/>
                </a:solidFill>
                <a:latin typeface="Arial" panose="020B0604020202020204" pitchFamily="34" charset="0"/>
              </a:rPr>
              <a:t> al-‘</a:t>
            </a:r>
            <a:r>
              <a:rPr lang="en-US" i="1" dirty="0" err="1">
                <a:solidFill>
                  <a:srgbClr val="202122"/>
                </a:solidFill>
                <a:latin typeface="Arial" panose="020B0604020202020204" pitchFamily="34" charset="0"/>
              </a:rPr>
              <a:t>Alawiyyīn</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3" tooltip="French language"/>
              </a:rPr>
              <a:t>French</a:t>
            </a:r>
            <a:r>
              <a:rPr lang="en-US"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État</a:t>
            </a:r>
            <a:r>
              <a:rPr lang="en-US" i="1" dirty="0">
                <a:solidFill>
                  <a:srgbClr val="202122"/>
                </a:solidFill>
                <a:latin typeface="Arial" panose="020B0604020202020204" pitchFamily="34" charset="0"/>
              </a:rPr>
              <a:t> des </a:t>
            </a:r>
            <a:r>
              <a:rPr lang="en-US" i="1" dirty="0" err="1">
                <a:solidFill>
                  <a:srgbClr val="202122"/>
                </a:solidFill>
                <a:latin typeface="Arial" panose="020B0604020202020204" pitchFamily="34" charset="0"/>
              </a:rPr>
              <a:t>Alaouites</a:t>
            </a:r>
            <a:r>
              <a:rPr lang="en-US" dirty="0">
                <a:solidFill>
                  <a:srgbClr val="202122"/>
                </a:solidFill>
                <a:latin typeface="Arial" panose="020B0604020202020204" pitchFamily="34" charset="0"/>
              </a:rPr>
              <a:t>), officially named the </a:t>
            </a:r>
            <a:r>
              <a:rPr lang="en-US" b="1" dirty="0">
                <a:solidFill>
                  <a:srgbClr val="202122"/>
                </a:solidFill>
                <a:latin typeface="Arial" panose="020B0604020202020204" pitchFamily="34" charset="0"/>
              </a:rPr>
              <a:t>Territory of the Alawites</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3" tooltip="French language"/>
              </a:rPr>
              <a:t>French</a:t>
            </a:r>
            <a:r>
              <a:rPr lang="en-US"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territoire</a:t>
            </a:r>
            <a:r>
              <a:rPr lang="en-US" i="1" dirty="0">
                <a:solidFill>
                  <a:srgbClr val="202122"/>
                </a:solidFill>
                <a:latin typeface="Arial" panose="020B0604020202020204" pitchFamily="34" charset="0"/>
              </a:rPr>
              <a:t> des </a:t>
            </a:r>
            <a:r>
              <a:rPr lang="en-US" i="1" dirty="0" err="1">
                <a:solidFill>
                  <a:srgbClr val="202122"/>
                </a:solidFill>
                <a:latin typeface="Arial" panose="020B0604020202020204" pitchFamily="34" charset="0"/>
              </a:rPr>
              <a:t>Alaouites</a:t>
            </a:r>
            <a:r>
              <a:rPr lang="en-US" dirty="0">
                <a:solidFill>
                  <a:srgbClr val="202122"/>
                </a:solidFill>
                <a:latin typeface="Arial" panose="020B0604020202020204" pitchFamily="34" charset="0"/>
              </a:rPr>
              <a:t>), after the locally-dominant </a:t>
            </a:r>
            <a:r>
              <a:rPr lang="en-US" dirty="0">
                <a:solidFill>
                  <a:srgbClr val="0645AD"/>
                </a:solidFill>
                <a:latin typeface="Arial" panose="020B0604020202020204" pitchFamily="34" charset="0"/>
                <a:hlinkClick r:id="rId4" tooltip="Alawites"/>
              </a:rPr>
              <a:t>Alawites</a:t>
            </a:r>
            <a:r>
              <a:rPr lang="en-US" dirty="0">
                <a:solidFill>
                  <a:srgbClr val="202122"/>
                </a:solidFill>
                <a:latin typeface="Arial" panose="020B0604020202020204" pitchFamily="34" charset="0"/>
              </a:rPr>
              <a:t> from its inception until its integration to the </a:t>
            </a:r>
            <a:r>
              <a:rPr lang="en-US" dirty="0">
                <a:solidFill>
                  <a:srgbClr val="0645AD"/>
                </a:solidFill>
                <a:latin typeface="Arial" panose="020B0604020202020204" pitchFamily="34" charset="0"/>
                <a:hlinkClick r:id="rId5" tooltip="Syrian Federation"/>
              </a:rPr>
              <a:t>Syrian Federation</a:t>
            </a:r>
            <a:r>
              <a:rPr lang="en-US" dirty="0">
                <a:solidFill>
                  <a:srgbClr val="202122"/>
                </a:solidFill>
                <a:latin typeface="Arial" panose="020B0604020202020204" pitchFamily="34" charset="0"/>
              </a:rPr>
              <a:t> in 1922, was a French </a:t>
            </a:r>
            <a:r>
              <a:rPr lang="en-US" dirty="0">
                <a:solidFill>
                  <a:srgbClr val="0645AD"/>
                </a:solidFill>
                <a:latin typeface="Arial" panose="020B0604020202020204" pitchFamily="34" charset="0"/>
                <a:hlinkClick r:id="rId6" tooltip="Mandate territory"/>
              </a:rPr>
              <a:t>mandate territory</a:t>
            </a:r>
            <a:r>
              <a:rPr lang="en-US" dirty="0">
                <a:solidFill>
                  <a:srgbClr val="202122"/>
                </a:solidFill>
                <a:latin typeface="Arial" panose="020B0604020202020204" pitchFamily="34" charset="0"/>
              </a:rPr>
              <a:t> on the coast of present-day </a:t>
            </a:r>
            <a:r>
              <a:rPr lang="en-US" dirty="0">
                <a:solidFill>
                  <a:srgbClr val="0645AD"/>
                </a:solidFill>
                <a:latin typeface="Arial" panose="020B0604020202020204" pitchFamily="34" charset="0"/>
                <a:hlinkClick r:id="rId7" tooltip="Syria"/>
              </a:rPr>
              <a:t>Syria</a:t>
            </a:r>
            <a:r>
              <a:rPr lang="en-US" dirty="0">
                <a:solidFill>
                  <a:srgbClr val="202122"/>
                </a:solidFill>
                <a:latin typeface="Arial" panose="020B0604020202020204" pitchFamily="34" charset="0"/>
              </a:rPr>
              <a:t> after </a:t>
            </a:r>
            <a:r>
              <a:rPr lang="en-US" dirty="0">
                <a:solidFill>
                  <a:srgbClr val="0645AD"/>
                </a:solidFill>
                <a:latin typeface="Arial" panose="020B0604020202020204" pitchFamily="34" charset="0"/>
                <a:hlinkClick r:id="rId8" tooltip="World War I"/>
              </a:rPr>
              <a:t>World War I</a:t>
            </a:r>
            <a:r>
              <a:rPr lang="en-US" dirty="0">
                <a:solidFill>
                  <a:srgbClr val="202122"/>
                </a:solidFill>
                <a:latin typeface="Arial" panose="020B0604020202020204" pitchFamily="34" charset="0"/>
              </a:rPr>
              <a:t>.</a:t>
            </a:r>
            <a:r>
              <a:rPr lang="en-US" baseline="30000" dirty="0">
                <a:solidFill>
                  <a:srgbClr val="0645AD"/>
                </a:solidFill>
                <a:latin typeface="Arial" panose="020B0604020202020204" pitchFamily="34" charset="0"/>
                <a:hlinkClick r:id="rId9"/>
              </a:rPr>
              <a:t>[1]</a:t>
            </a:r>
            <a:r>
              <a:rPr lang="en-US" dirty="0">
                <a:solidFill>
                  <a:srgbClr val="202122"/>
                </a:solidFill>
                <a:latin typeface="Arial" panose="020B0604020202020204" pitchFamily="34" charset="0"/>
              </a:rPr>
              <a:t> The </a:t>
            </a:r>
            <a:r>
              <a:rPr lang="en-US" dirty="0">
                <a:solidFill>
                  <a:srgbClr val="0645AD"/>
                </a:solidFill>
                <a:latin typeface="Arial" panose="020B0604020202020204" pitchFamily="34" charset="0"/>
                <a:hlinkClick r:id="rId10" tooltip="French Mandate"/>
              </a:rPr>
              <a:t>French Mandate</a:t>
            </a:r>
            <a:r>
              <a:rPr lang="en-US" dirty="0">
                <a:solidFill>
                  <a:srgbClr val="202122"/>
                </a:solidFill>
                <a:latin typeface="Arial" panose="020B0604020202020204" pitchFamily="34" charset="0"/>
              </a:rPr>
              <a:t> from the </a:t>
            </a:r>
            <a:r>
              <a:rPr lang="en-US" dirty="0">
                <a:solidFill>
                  <a:srgbClr val="0645AD"/>
                </a:solidFill>
                <a:latin typeface="Arial" panose="020B0604020202020204" pitchFamily="34" charset="0"/>
                <a:hlinkClick r:id="rId11" tooltip="League of Nations"/>
              </a:rPr>
              <a:t>League of Nations</a:t>
            </a:r>
            <a:r>
              <a:rPr lang="en-US" dirty="0">
                <a:solidFill>
                  <a:srgbClr val="202122"/>
                </a:solidFill>
                <a:latin typeface="Arial" panose="020B0604020202020204" pitchFamily="34" charset="0"/>
              </a:rPr>
              <a:t> lasted from 1920 to 1946.</a:t>
            </a:r>
            <a:r>
              <a:rPr lang="en-US" baseline="30000" dirty="0">
                <a:solidFill>
                  <a:srgbClr val="0645AD"/>
                </a:solidFill>
                <a:latin typeface="Arial" panose="020B0604020202020204" pitchFamily="34" charset="0"/>
                <a:hlinkClick r:id="rId12"/>
              </a:rPr>
              <a:t>[2]</a:t>
            </a:r>
            <a:endParaRPr lang="en-US" dirty="0">
              <a:solidFill>
                <a:srgbClr val="202122"/>
              </a:solidFill>
              <a:latin typeface="Arial" panose="020B0604020202020204" pitchFamily="34" charset="0"/>
            </a:endParaRPr>
          </a:p>
          <a:p>
            <a:r>
              <a:rPr lang="en-US" dirty="0">
                <a:solidFill>
                  <a:srgbClr val="202122"/>
                </a:solidFill>
                <a:latin typeface="Arial" panose="020B0604020202020204" pitchFamily="34" charset="0"/>
              </a:rPr>
              <a:t>The use of "Alawite", instead of "</a:t>
            </a:r>
            <a:r>
              <a:rPr lang="en-US" dirty="0" err="1">
                <a:solidFill>
                  <a:srgbClr val="202122"/>
                </a:solidFill>
                <a:latin typeface="Arial" panose="020B0604020202020204" pitchFamily="34" charset="0"/>
              </a:rPr>
              <a:t>Nusayri</a:t>
            </a:r>
            <a:r>
              <a:rPr lang="en-US" dirty="0">
                <a:solidFill>
                  <a:srgbClr val="202122"/>
                </a:solidFill>
                <a:latin typeface="Arial" panose="020B0604020202020204" pitchFamily="34" charset="0"/>
              </a:rPr>
              <a:t>", was advocated by the French early in the Mandate period and referred to a member of the Alawite religion. In 1920, the French-named "Alawite Territory" was home to a large population of Alawites.</a:t>
            </a:r>
            <a:r>
              <a:rPr lang="en-US" baseline="30000" dirty="0">
                <a:solidFill>
                  <a:srgbClr val="0645AD"/>
                </a:solidFill>
                <a:latin typeface="Arial" panose="020B0604020202020204" pitchFamily="34" charset="0"/>
                <a:hlinkClick r:id="rId13"/>
              </a:rPr>
              <a:t>[3]</a:t>
            </a:r>
            <a:endParaRPr lang="en-US" b="0" i="0" dirty="0">
              <a:solidFill>
                <a:srgbClr val="202122"/>
              </a:solidFill>
              <a:effectLst/>
              <a:latin typeface="Arial" panose="020B0604020202020204" pitchFamily="34" charset="0"/>
            </a:endParaRPr>
          </a:p>
        </p:txBody>
      </p:sp>
      <p:pic>
        <p:nvPicPr>
          <p:cNvPr id="4" name="Picture 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7339" y="501067"/>
            <a:ext cx="6328196" cy="5108891"/>
          </a:xfrm>
          <a:prstGeom prst="rect">
            <a:avLst/>
          </a:prstGeom>
        </p:spPr>
      </p:pic>
      <p:sp>
        <p:nvSpPr>
          <p:cNvPr id="5" name="TextBox 4"/>
          <p:cNvSpPr txBox="1"/>
          <p:nvPr/>
        </p:nvSpPr>
        <p:spPr>
          <a:xfrm>
            <a:off x="1828799" y="5970567"/>
            <a:ext cx="8757633" cy="923330"/>
          </a:xfrm>
          <a:prstGeom prst="rect">
            <a:avLst/>
          </a:prstGeom>
          <a:noFill/>
        </p:spPr>
        <p:txBody>
          <a:bodyPr wrap="square" rtlCol="0">
            <a:spAutoFit/>
          </a:bodyPr>
          <a:lstStyle/>
          <a:p>
            <a:r>
              <a:rPr lang="en-US" dirty="0"/>
              <a:t>French wanted to find some who will be against of </a:t>
            </a:r>
            <a:r>
              <a:rPr lang="en-US" dirty="0" err="1"/>
              <a:t>sunni</a:t>
            </a:r>
            <a:r>
              <a:rPr lang="en-US" dirty="0"/>
              <a:t> majority. So they select </a:t>
            </a:r>
            <a:r>
              <a:rPr lang="en-US" dirty="0" err="1"/>
              <a:t>alawite</a:t>
            </a:r>
            <a:r>
              <a:rPr lang="en-US" dirty="0"/>
              <a:t> and they were </a:t>
            </a:r>
            <a:r>
              <a:rPr lang="en-US" dirty="0" err="1"/>
              <a:t>considerd</a:t>
            </a:r>
            <a:r>
              <a:rPr lang="en-US" dirty="0"/>
              <a:t> barbarian, uneducated. They lived in mountain in separate area and </a:t>
            </a:r>
            <a:r>
              <a:rPr lang="en-US" dirty="0" err="1"/>
              <a:t>sunni</a:t>
            </a:r>
            <a:r>
              <a:rPr lang="en-US" dirty="0"/>
              <a:t> always </a:t>
            </a:r>
            <a:r>
              <a:rPr lang="en-US" dirty="0" err="1"/>
              <a:t>afraind</a:t>
            </a:r>
            <a:r>
              <a:rPr lang="en-US" dirty="0"/>
              <a:t> for their terrorist activity.</a:t>
            </a:r>
          </a:p>
        </p:txBody>
      </p:sp>
    </p:spTree>
    <p:extLst>
      <p:ext uri="{BB962C8B-B14F-4D97-AF65-F5344CB8AC3E}">
        <p14:creationId xmlns:p14="http://schemas.microsoft.com/office/powerpoint/2010/main" val="22516796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4107" y="257577"/>
            <a:ext cx="8500056" cy="1200329"/>
          </a:xfrm>
          <a:prstGeom prst="rect">
            <a:avLst/>
          </a:prstGeom>
          <a:noFill/>
        </p:spPr>
        <p:txBody>
          <a:bodyPr wrap="square" rtlCol="0">
            <a:spAutoFit/>
          </a:bodyPr>
          <a:lstStyle/>
          <a:p>
            <a:r>
              <a:rPr lang="en-US" dirty="0" err="1"/>
              <a:t>Frence</a:t>
            </a:r>
            <a:r>
              <a:rPr lang="en-US" dirty="0"/>
              <a:t>  educate them, and give them military position because they wanted a group to trust against </a:t>
            </a:r>
            <a:r>
              <a:rPr lang="en-US" dirty="0" err="1"/>
              <a:t>sunni</a:t>
            </a:r>
            <a:r>
              <a:rPr lang="en-US" dirty="0"/>
              <a:t>.</a:t>
            </a:r>
          </a:p>
          <a:p>
            <a:r>
              <a:rPr lang="en-US" dirty="0"/>
              <a:t>After 30 years, </a:t>
            </a:r>
            <a:r>
              <a:rPr lang="en-US" dirty="0" err="1"/>
              <a:t>frence</a:t>
            </a:r>
            <a:r>
              <a:rPr lang="en-US" dirty="0"/>
              <a:t> out (24 October 1945  and </a:t>
            </a:r>
            <a:r>
              <a:rPr lang="en-US" dirty="0" err="1"/>
              <a:t>alawit</a:t>
            </a:r>
            <a:r>
              <a:rPr lang="en-US" dirty="0"/>
              <a:t> came power- Hafez al </a:t>
            </a:r>
            <a:r>
              <a:rPr lang="en-US" dirty="0" err="1"/>
              <a:t>asad</a:t>
            </a:r>
            <a:r>
              <a:rPr lang="en-US" dirty="0"/>
              <a:t> (1971).</a:t>
            </a:r>
          </a:p>
        </p:txBody>
      </p:sp>
    </p:spTree>
    <p:extLst>
      <p:ext uri="{BB962C8B-B14F-4D97-AF65-F5344CB8AC3E}">
        <p14:creationId xmlns:p14="http://schemas.microsoft.com/office/powerpoint/2010/main" val="12191486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68214" y="90153"/>
            <a:ext cx="2498501" cy="369332"/>
          </a:xfrm>
          <a:prstGeom prst="rect">
            <a:avLst/>
          </a:prstGeom>
          <a:noFill/>
        </p:spPr>
        <p:txBody>
          <a:bodyPr wrap="square" rtlCol="0">
            <a:spAutoFit/>
          </a:bodyPr>
          <a:lstStyle/>
          <a:p>
            <a:r>
              <a:rPr lang="en-US" dirty="0"/>
              <a:t>British</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752" y="377642"/>
            <a:ext cx="4016933" cy="6480358"/>
          </a:xfrm>
          <a:prstGeom prst="rect">
            <a:avLst/>
          </a:prstGeom>
        </p:spPr>
      </p:pic>
      <p:sp>
        <p:nvSpPr>
          <p:cNvPr id="4" name="Rectangle 3"/>
          <p:cNvSpPr/>
          <p:nvPr/>
        </p:nvSpPr>
        <p:spPr>
          <a:xfrm>
            <a:off x="5292579" y="2672239"/>
            <a:ext cx="6899421" cy="4185761"/>
          </a:xfrm>
          <a:prstGeom prst="rect">
            <a:avLst/>
          </a:prstGeom>
        </p:spPr>
        <p:txBody>
          <a:bodyPr wrap="square">
            <a:spAutoFit/>
          </a:bodyPr>
          <a:lstStyle/>
          <a:p>
            <a:r>
              <a:rPr lang="en-US" sz="1400" b="1" dirty="0">
                <a:solidFill>
                  <a:srgbClr val="202122"/>
                </a:solidFill>
                <a:latin typeface="Arial" panose="020B0604020202020204" pitchFamily="34" charset="0"/>
              </a:rPr>
              <a:t>Abdullah I bin Al-Hussein</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3" tooltip="Arabic language"/>
              </a:rPr>
              <a:t>Arabic</a:t>
            </a:r>
            <a:r>
              <a:rPr lang="en-US" sz="1400" dirty="0">
                <a:solidFill>
                  <a:srgbClr val="202122"/>
                </a:solidFill>
                <a:latin typeface="Arial" panose="020B0604020202020204" pitchFamily="34" charset="0"/>
              </a:rPr>
              <a:t>: </a:t>
            </a:r>
            <a:r>
              <a:rPr lang="ar-AE" sz="1400" dirty="0">
                <a:solidFill>
                  <a:srgbClr val="202122"/>
                </a:solidFill>
                <a:latin typeface="Arial" panose="020B0604020202020204" pitchFamily="34" charset="0"/>
              </a:rPr>
              <a:t>عبد الله الأول بن الحسين‎, </a:t>
            </a:r>
            <a:r>
              <a:rPr lang="en-US" sz="1400" i="1" dirty="0" err="1">
                <a:solidFill>
                  <a:srgbClr val="202122"/>
                </a:solidFill>
                <a:latin typeface="Arial" panose="020B0604020202020204" pitchFamily="34" charset="0"/>
              </a:rPr>
              <a:t>Abd</a:t>
            </a:r>
            <a:r>
              <a:rPr lang="en-US" sz="1400" i="1" dirty="0">
                <a:solidFill>
                  <a:srgbClr val="202122"/>
                </a:solidFill>
                <a:latin typeface="Arial" panose="020B0604020202020204" pitchFamily="34" charset="0"/>
              </a:rPr>
              <a:t> </a:t>
            </a:r>
            <a:r>
              <a:rPr lang="en-US" sz="1400" i="1" dirty="0" err="1">
                <a:solidFill>
                  <a:srgbClr val="202122"/>
                </a:solidFill>
                <a:latin typeface="Arial" panose="020B0604020202020204" pitchFamily="34" charset="0"/>
              </a:rPr>
              <a:t>Allāh</a:t>
            </a:r>
            <a:r>
              <a:rPr lang="en-US" sz="1400" i="1" dirty="0">
                <a:solidFill>
                  <a:srgbClr val="202122"/>
                </a:solidFill>
                <a:latin typeface="Arial" panose="020B0604020202020204" pitchFamily="34" charset="0"/>
              </a:rPr>
              <a:t> Al-</a:t>
            </a:r>
            <a:r>
              <a:rPr lang="en-US" sz="1400" i="1" dirty="0" err="1">
                <a:solidFill>
                  <a:srgbClr val="202122"/>
                </a:solidFill>
                <a:latin typeface="Arial" panose="020B0604020202020204" pitchFamily="34" charset="0"/>
              </a:rPr>
              <a:t>Awal</a:t>
            </a:r>
            <a:r>
              <a:rPr lang="en-US" sz="1400" i="1" dirty="0">
                <a:solidFill>
                  <a:srgbClr val="202122"/>
                </a:solidFill>
                <a:latin typeface="Arial" panose="020B0604020202020204" pitchFamily="34" charset="0"/>
              </a:rPr>
              <a:t> ibn Al-</a:t>
            </a:r>
            <a:r>
              <a:rPr lang="en-US" sz="1400" i="1" dirty="0" err="1">
                <a:solidFill>
                  <a:srgbClr val="202122"/>
                </a:solidFill>
                <a:latin typeface="Arial" panose="020B0604020202020204" pitchFamily="34" charset="0"/>
              </a:rPr>
              <a:t>Husayn</a:t>
            </a:r>
            <a:r>
              <a:rPr lang="en-US" sz="1400" dirty="0">
                <a:solidFill>
                  <a:srgbClr val="202122"/>
                </a:solidFill>
                <a:latin typeface="Arial" panose="020B0604020202020204" pitchFamily="34" charset="0"/>
              </a:rPr>
              <a:t>, 2 February 1882 – 20 July 1951) was the founder and ruler of the </a:t>
            </a:r>
            <a:r>
              <a:rPr lang="en-US" sz="1400" dirty="0">
                <a:solidFill>
                  <a:srgbClr val="0645AD"/>
                </a:solidFill>
                <a:latin typeface="Arial" panose="020B0604020202020204" pitchFamily="34" charset="0"/>
                <a:hlinkClick r:id="rId4" tooltip="Jordan"/>
              </a:rPr>
              <a:t>Jordanian</a:t>
            </a:r>
            <a:r>
              <a:rPr lang="en-US" sz="1400" dirty="0">
                <a:solidFill>
                  <a:srgbClr val="202122"/>
                </a:solidFill>
                <a:latin typeface="Arial" panose="020B0604020202020204" pitchFamily="34" charset="0"/>
              </a:rPr>
              <a:t> realm from 11 April 1921 until his assassination on the 20th of July 1951. He was the </a:t>
            </a:r>
            <a:r>
              <a:rPr lang="en-US" sz="1400" dirty="0">
                <a:solidFill>
                  <a:srgbClr val="0645AD"/>
                </a:solidFill>
                <a:latin typeface="Arial" panose="020B0604020202020204" pitchFamily="34" charset="0"/>
                <a:hlinkClick r:id="rId5" tooltip="Emir of Transjordan"/>
              </a:rPr>
              <a:t>Emir of Transjordan</a:t>
            </a:r>
            <a:r>
              <a:rPr lang="en-US" sz="1400" dirty="0">
                <a:solidFill>
                  <a:srgbClr val="202122"/>
                </a:solidFill>
                <a:latin typeface="Arial" panose="020B0604020202020204" pitchFamily="34" charset="0"/>
              </a:rPr>
              <a:t>, a </a:t>
            </a:r>
            <a:r>
              <a:rPr lang="en-US" sz="1400" dirty="0">
                <a:solidFill>
                  <a:srgbClr val="0645AD"/>
                </a:solidFill>
                <a:latin typeface="Arial" panose="020B0604020202020204" pitchFamily="34" charset="0"/>
                <a:hlinkClick r:id="rId6" tooltip="British protectorate"/>
              </a:rPr>
              <a:t>British protectorate</a:t>
            </a:r>
            <a:r>
              <a:rPr lang="en-US" sz="1400" dirty="0">
                <a:solidFill>
                  <a:srgbClr val="202122"/>
                </a:solidFill>
                <a:latin typeface="Arial" panose="020B0604020202020204" pitchFamily="34" charset="0"/>
              </a:rPr>
              <a:t>, until 25 May 1946,</a:t>
            </a:r>
            <a:r>
              <a:rPr lang="en-US" sz="1400" baseline="30000" dirty="0">
                <a:solidFill>
                  <a:srgbClr val="0645AD"/>
                </a:solidFill>
                <a:latin typeface="Arial" panose="020B0604020202020204" pitchFamily="34" charset="0"/>
                <a:hlinkClick r:id="rId7"/>
              </a:rPr>
              <a:t>[1]</a:t>
            </a:r>
            <a:r>
              <a:rPr lang="en-US" sz="1400" baseline="30000" dirty="0">
                <a:solidFill>
                  <a:srgbClr val="0645AD"/>
                </a:solidFill>
                <a:latin typeface="Arial" panose="020B0604020202020204" pitchFamily="34" charset="0"/>
                <a:hlinkClick r:id="rId8"/>
              </a:rPr>
              <a:t>[2]</a:t>
            </a:r>
            <a:r>
              <a:rPr lang="en-US" sz="1400" dirty="0">
                <a:solidFill>
                  <a:srgbClr val="202122"/>
                </a:solidFill>
                <a:latin typeface="Arial" panose="020B0604020202020204" pitchFamily="34" charset="0"/>
              </a:rPr>
              <a:t> after which he was the king of an independent Jordan. He was a </a:t>
            </a:r>
            <a:r>
              <a:rPr lang="en-US" sz="1400" dirty="0">
                <a:solidFill>
                  <a:srgbClr val="0645AD"/>
                </a:solidFill>
                <a:latin typeface="Arial" panose="020B0604020202020204" pitchFamily="34" charset="0"/>
                <a:hlinkClick r:id="rId9" tooltip="Hashemites"/>
              </a:rPr>
              <a:t>38th-generation direct descendant</a:t>
            </a:r>
            <a:r>
              <a:rPr lang="en-US" sz="1400" dirty="0">
                <a:solidFill>
                  <a:srgbClr val="202122"/>
                </a:solidFill>
                <a:latin typeface="Arial" panose="020B0604020202020204" pitchFamily="34" charset="0"/>
              </a:rPr>
              <a:t> of </a:t>
            </a:r>
            <a:r>
              <a:rPr lang="en-US" sz="1400" dirty="0">
                <a:solidFill>
                  <a:srgbClr val="0645AD"/>
                </a:solidFill>
                <a:latin typeface="Arial" panose="020B0604020202020204" pitchFamily="34" charset="0"/>
                <a:hlinkClick r:id="rId10" tooltip="Muhammad"/>
              </a:rPr>
              <a:t>Muhammad</a:t>
            </a:r>
            <a:r>
              <a:rPr lang="en-US" sz="1400" dirty="0">
                <a:solidFill>
                  <a:srgbClr val="202122"/>
                </a:solidFill>
                <a:latin typeface="Arial" panose="020B0604020202020204" pitchFamily="34" charset="0"/>
              </a:rPr>
              <a:t>, as he belongs to the </a:t>
            </a:r>
            <a:r>
              <a:rPr lang="en-US" sz="1400" dirty="0">
                <a:solidFill>
                  <a:srgbClr val="0645AD"/>
                </a:solidFill>
                <a:latin typeface="Arial" panose="020B0604020202020204" pitchFamily="34" charset="0"/>
                <a:hlinkClick r:id="rId11" tooltip="Hashemite"/>
              </a:rPr>
              <a:t>Hashemite</a:t>
            </a:r>
            <a:r>
              <a:rPr lang="en-US" sz="1400" dirty="0">
                <a:solidFill>
                  <a:srgbClr val="202122"/>
                </a:solidFill>
                <a:latin typeface="Arial" panose="020B0604020202020204" pitchFamily="34" charset="0"/>
              </a:rPr>
              <a:t> family.</a:t>
            </a:r>
          </a:p>
          <a:p>
            <a:r>
              <a:rPr lang="en-US" sz="1400" dirty="0">
                <a:solidFill>
                  <a:srgbClr val="202122"/>
                </a:solidFill>
                <a:latin typeface="Arial" panose="020B0604020202020204" pitchFamily="34" charset="0"/>
              </a:rPr>
              <a:t>Born in </a:t>
            </a:r>
            <a:r>
              <a:rPr lang="en-US" sz="1400" dirty="0">
                <a:solidFill>
                  <a:srgbClr val="0645AD"/>
                </a:solidFill>
                <a:latin typeface="Arial" panose="020B0604020202020204" pitchFamily="34" charset="0"/>
                <a:hlinkClick r:id="rId12" tooltip="Mecca"/>
              </a:rPr>
              <a:t>Mecca</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13" tooltip="Hejaz"/>
              </a:rPr>
              <a:t>Hejaz</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14" tooltip="Ottoman Empire"/>
              </a:rPr>
              <a:t>Ottoman Empire</a:t>
            </a:r>
            <a:r>
              <a:rPr lang="en-US" sz="1400" dirty="0">
                <a:solidFill>
                  <a:srgbClr val="202122"/>
                </a:solidFill>
                <a:latin typeface="Arial" panose="020B0604020202020204" pitchFamily="34" charset="0"/>
              </a:rPr>
              <a:t>, Abdullah was the second of four sons of </a:t>
            </a:r>
            <a:r>
              <a:rPr lang="en-US" sz="1400" dirty="0">
                <a:solidFill>
                  <a:srgbClr val="0645AD"/>
                </a:solidFill>
                <a:latin typeface="Arial" panose="020B0604020202020204" pitchFamily="34" charset="0"/>
                <a:hlinkClick r:id="rId15" tooltip="Hussein bin Ali, Sharif of Mecca"/>
              </a:rPr>
              <a:t>Hussein bin Ali</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16" tooltip="Sharif of Mecca"/>
              </a:rPr>
              <a:t>Sharif of Mecca</a:t>
            </a:r>
            <a:r>
              <a:rPr lang="en-US" sz="1400" dirty="0">
                <a:solidFill>
                  <a:srgbClr val="202122"/>
                </a:solidFill>
                <a:latin typeface="Arial" panose="020B0604020202020204" pitchFamily="34" charset="0"/>
              </a:rPr>
              <a:t>, and his first wife, </a:t>
            </a:r>
            <a:r>
              <a:rPr lang="en-US" sz="1400" dirty="0" err="1">
                <a:solidFill>
                  <a:srgbClr val="202122"/>
                </a:solidFill>
                <a:latin typeface="Arial" panose="020B0604020202020204" pitchFamily="34" charset="0"/>
              </a:rPr>
              <a:t>Abdiyya</a:t>
            </a:r>
            <a:r>
              <a:rPr lang="en-US" sz="1400" dirty="0">
                <a:solidFill>
                  <a:srgbClr val="202122"/>
                </a:solidFill>
                <a:latin typeface="Arial" panose="020B0604020202020204" pitchFamily="34" charset="0"/>
              </a:rPr>
              <a:t> </a:t>
            </a:r>
            <a:r>
              <a:rPr lang="en-US" sz="1400" dirty="0" err="1">
                <a:solidFill>
                  <a:srgbClr val="202122"/>
                </a:solidFill>
                <a:latin typeface="Arial" panose="020B0604020202020204" pitchFamily="34" charset="0"/>
              </a:rPr>
              <a:t>bint</a:t>
            </a:r>
            <a:r>
              <a:rPr lang="en-US" sz="1400" dirty="0">
                <a:solidFill>
                  <a:srgbClr val="202122"/>
                </a:solidFill>
                <a:latin typeface="Arial" panose="020B0604020202020204" pitchFamily="34" charset="0"/>
              </a:rPr>
              <a:t> Abdullah. He was educated in </a:t>
            </a:r>
            <a:r>
              <a:rPr lang="en-US" sz="1400" dirty="0">
                <a:solidFill>
                  <a:srgbClr val="0645AD"/>
                </a:solidFill>
                <a:latin typeface="Arial" panose="020B0604020202020204" pitchFamily="34" charset="0"/>
                <a:hlinkClick r:id="rId17" tooltip="Istanbul"/>
              </a:rPr>
              <a:t>Istanbul</a:t>
            </a:r>
            <a:r>
              <a:rPr lang="en-US" sz="1400" dirty="0">
                <a:solidFill>
                  <a:srgbClr val="202122"/>
                </a:solidFill>
                <a:latin typeface="Arial" panose="020B0604020202020204" pitchFamily="34" charset="0"/>
              </a:rPr>
              <a:t> and Hejaz. From 1909 to 1914, Abdullah sat in the Ottoman legislature, as deputy for </a:t>
            </a:r>
            <a:r>
              <a:rPr lang="en-US" sz="1400" dirty="0">
                <a:solidFill>
                  <a:srgbClr val="0645AD"/>
                </a:solidFill>
                <a:latin typeface="Arial" panose="020B0604020202020204" pitchFamily="34" charset="0"/>
                <a:hlinkClick r:id="rId12" tooltip="Mecca"/>
              </a:rPr>
              <a:t>Mecca</a:t>
            </a:r>
            <a:r>
              <a:rPr lang="en-US" sz="1400" dirty="0">
                <a:solidFill>
                  <a:srgbClr val="202122"/>
                </a:solidFill>
                <a:latin typeface="Arial" panose="020B0604020202020204" pitchFamily="34" charset="0"/>
              </a:rPr>
              <a:t>, but allied with Britain during World War I. Between 1916 and 1918, he played a key role as architect and planner of the </a:t>
            </a:r>
            <a:r>
              <a:rPr lang="en-US" sz="1400" dirty="0">
                <a:solidFill>
                  <a:srgbClr val="0645AD"/>
                </a:solidFill>
                <a:latin typeface="Arial" panose="020B0604020202020204" pitchFamily="34" charset="0"/>
                <a:hlinkClick r:id="rId18" tooltip="Arab Revolt"/>
              </a:rPr>
              <a:t>Great Arab Revolt</a:t>
            </a:r>
            <a:r>
              <a:rPr lang="en-US" sz="1400" dirty="0">
                <a:solidFill>
                  <a:srgbClr val="202122"/>
                </a:solidFill>
                <a:latin typeface="Arial" panose="020B0604020202020204" pitchFamily="34" charset="0"/>
              </a:rPr>
              <a:t> against Ottoman rule that was led by his father Sharif Hussein. Abdullah personally led guerrilla raids on garrisons.</a:t>
            </a:r>
            <a:r>
              <a:rPr lang="en-US" sz="1400" baseline="30000" dirty="0">
                <a:solidFill>
                  <a:srgbClr val="0645AD"/>
                </a:solidFill>
                <a:latin typeface="Arial" panose="020B0604020202020204" pitchFamily="34" charset="0"/>
                <a:hlinkClick r:id="rId19"/>
              </a:rPr>
              <a:t>[5]</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Abdullah became emir of Transjordan in April 1921, which he established by his own initiative. He became king after Transjordan was granted independence in 1946 (the country's name became simply Jordan in 1949). Abdullah ruled until 1951 when he was assassinated in Jerusalem while attending Friday prayers at the entrance of the </a:t>
            </a:r>
            <a:r>
              <a:rPr lang="en-US" sz="1400" dirty="0">
                <a:solidFill>
                  <a:srgbClr val="0645AD"/>
                </a:solidFill>
                <a:latin typeface="Arial" panose="020B0604020202020204" pitchFamily="34" charset="0"/>
                <a:hlinkClick r:id="rId20" tooltip="Al-Aqsa mosque"/>
              </a:rPr>
              <a:t>Al-Aqsa mosque</a:t>
            </a:r>
            <a:r>
              <a:rPr lang="en-US" sz="1400" dirty="0">
                <a:solidFill>
                  <a:srgbClr val="202122"/>
                </a:solidFill>
                <a:latin typeface="Arial" panose="020B0604020202020204" pitchFamily="34" charset="0"/>
              </a:rPr>
              <a:t> by a Palestinian who feared that the King was going to make peace with Israel.</a:t>
            </a:r>
            <a:r>
              <a:rPr lang="en-US" sz="1400" baseline="30000" dirty="0">
                <a:solidFill>
                  <a:srgbClr val="0645AD"/>
                </a:solidFill>
                <a:latin typeface="Arial" panose="020B0604020202020204" pitchFamily="34" charset="0"/>
                <a:hlinkClick r:id="rId21"/>
              </a:rPr>
              <a:t>[6]</a:t>
            </a:r>
            <a:r>
              <a:rPr lang="en-US" sz="1400" dirty="0">
                <a:solidFill>
                  <a:srgbClr val="202122"/>
                </a:solidFill>
                <a:latin typeface="Arial" panose="020B0604020202020204" pitchFamily="34" charset="0"/>
              </a:rPr>
              <a:t> He was succeeded by his eldest son </a:t>
            </a:r>
            <a:r>
              <a:rPr lang="en-US" sz="1400" dirty="0" err="1">
                <a:solidFill>
                  <a:srgbClr val="0645AD"/>
                </a:solidFill>
                <a:latin typeface="Arial" panose="020B0604020202020204" pitchFamily="34" charset="0"/>
                <a:hlinkClick r:id="rId22" tooltip="Talal of Jordan"/>
              </a:rPr>
              <a:t>Talal</a:t>
            </a:r>
            <a:r>
              <a:rPr lang="en-US" sz="1400" dirty="0">
                <a:solidFill>
                  <a:srgbClr val="202122"/>
                </a:solidFill>
                <a:latin typeface="Arial" panose="020B0604020202020204" pitchFamily="34" charset="0"/>
              </a:rPr>
              <a:t>.</a:t>
            </a:r>
            <a:endParaRPr lang="en-US" sz="1400" b="0" i="0" dirty="0">
              <a:solidFill>
                <a:srgbClr val="202122"/>
              </a:solidFill>
              <a:effectLst/>
              <a:latin typeface="Arial" panose="020B0604020202020204" pitchFamily="34" charset="0"/>
            </a:endParaRPr>
          </a:p>
        </p:txBody>
      </p:sp>
      <p:pic>
        <p:nvPicPr>
          <p:cNvPr id="5" name="Picture 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9014943" y="255373"/>
            <a:ext cx="2095500" cy="2381250"/>
          </a:xfrm>
          <a:prstGeom prst="rect">
            <a:avLst/>
          </a:prstGeom>
        </p:spPr>
      </p:pic>
    </p:spTree>
    <p:extLst>
      <p:ext uri="{BB962C8B-B14F-4D97-AF65-F5344CB8AC3E}">
        <p14:creationId xmlns:p14="http://schemas.microsoft.com/office/powerpoint/2010/main" val="5088660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3146" y="3019425"/>
            <a:ext cx="6162675" cy="383857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4205" y="180304"/>
            <a:ext cx="6068432" cy="2723211"/>
          </a:xfrm>
          <a:prstGeom prst="rect">
            <a:avLst/>
          </a:prstGeom>
        </p:spPr>
      </p:pic>
      <p:sp>
        <p:nvSpPr>
          <p:cNvPr id="4" name="TextBox 3"/>
          <p:cNvSpPr txBox="1"/>
          <p:nvPr/>
        </p:nvSpPr>
        <p:spPr>
          <a:xfrm>
            <a:off x="5387660" y="2776804"/>
            <a:ext cx="1313645" cy="369332"/>
          </a:xfrm>
          <a:prstGeom prst="rect">
            <a:avLst/>
          </a:prstGeom>
          <a:noFill/>
        </p:spPr>
        <p:txBody>
          <a:bodyPr wrap="square" rtlCol="0">
            <a:spAutoFit/>
          </a:bodyPr>
          <a:lstStyle/>
          <a:p>
            <a:r>
              <a:rPr lang="en-US" dirty="0"/>
              <a:t>40th</a:t>
            </a:r>
          </a:p>
        </p:txBody>
      </p:sp>
    </p:spTree>
    <p:extLst>
      <p:ext uri="{BB962C8B-B14F-4D97-AF65-F5344CB8AC3E}">
        <p14:creationId xmlns:p14="http://schemas.microsoft.com/office/powerpoint/2010/main" val="13874916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68474" y="773934"/>
            <a:ext cx="6096000" cy="5078313"/>
          </a:xfrm>
          <a:prstGeom prst="rect">
            <a:avLst/>
          </a:prstGeom>
        </p:spPr>
        <p:txBody>
          <a:bodyPr>
            <a:spAutoFit/>
          </a:bodyPr>
          <a:lstStyle/>
          <a:p>
            <a:r>
              <a:rPr lang="en-US" b="1" dirty="0">
                <a:solidFill>
                  <a:srgbClr val="202122"/>
                </a:solidFill>
                <a:latin typeface="Arial" panose="020B0604020202020204" pitchFamily="34" charset="0"/>
              </a:rPr>
              <a:t>Faisal I bin Al-Hussein bin Ali Al-</a:t>
            </a:r>
            <a:r>
              <a:rPr lang="en-US" b="1" dirty="0" err="1">
                <a:solidFill>
                  <a:srgbClr val="202122"/>
                </a:solidFill>
                <a:latin typeface="Arial" panose="020B0604020202020204" pitchFamily="34" charset="0"/>
              </a:rPr>
              <a:t>Hashemi</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2" tooltip="Arabic language"/>
              </a:rPr>
              <a:t>Arabic</a:t>
            </a:r>
            <a:r>
              <a:rPr lang="en-US" dirty="0">
                <a:solidFill>
                  <a:srgbClr val="202122"/>
                </a:solidFill>
                <a:latin typeface="Arial" panose="020B0604020202020204" pitchFamily="34" charset="0"/>
              </a:rPr>
              <a:t>: </a:t>
            </a:r>
            <a:r>
              <a:rPr lang="ar-AE" dirty="0">
                <a:solidFill>
                  <a:srgbClr val="202122"/>
                </a:solidFill>
                <a:latin typeface="Arial" panose="020B0604020202020204" pitchFamily="34" charset="0"/>
              </a:rPr>
              <a:t>فيصل الأول بن الحسين بن علي الهاشمي‎, </a:t>
            </a:r>
            <a:r>
              <a:rPr lang="en-US" i="1" dirty="0" err="1">
                <a:solidFill>
                  <a:srgbClr val="202122"/>
                </a:solidFill>
                <a:latin typeface="Arial" panose="020B0604020202020204" pitchFamily="34" charset="0"/>
              </a:rPr>
              <a:t>Fayṣal</a:t>
            </a:r>
            <a:r>
              <a:rPr lang="en-US" i="1" dirty="0">
                <a:solidFill>
                  <a:srgbClr val="202122"/>
                </a:solidFill>
                <a:latin typeface="Arial" panose="020B0604020202020204" pitchFamily="34" charset="0"/>
              </a:rPr>
              <a:t> al-</a:t>
            </a:r>
            <a:r>
              <a:rPr lang="en-US" i="1" dirty="0" err="1">
                <a:solidFill>
                  <a:srgbClr val="202122"/>
                </a:solidFill>
                <a:latin typeface="Arial" panose="020B0604020202020204" pitchFamily="34" charset="0"/>
              </a:rPr>
              <a:t>Awwal</a:t>
            </a:r>
            <a:r>
              <a:rPr lang="en-US" i="1" dirty="0">
                <a:solidFill>
                  <a:srgbClr val="202122"/>
                </a:solidFill>
                <a:latin typeface="Arial" panose="020B0604020202020204" pitchFamily="34" charset="0"/>
              </a:rPr>
              <a:t> bin al-</a:t>
            </a:r>
            <a:r>
              <a:rPr lang="en-US" i="1" dirty="0" err="1">
                <a:solidFill>
                  <a:srgbClr val="202122"/>
                </a:solidFill>
                <a:latin typeface="Arial" panose="020B0604020202020204" pitchFamily="34" charset="0"/>
              </a:rPr>
              <a:t>Ḥusayn</a:t>
            </a:r>
            <a:r>
              <a:rPr lang="en-US" i="1" dirty="0">
                <a:solidFill>
                  <a:srgbClr val="202122"/>
                </a:solidFill>
                <a:latin typeface="Arial" panose="020B0604020202020204" pitchFamily="34" charset="0"/>
              </a:rPr>
              <a:t> bin '</a:t>
            </a:r>
            <a:r>
              <a:rPr lang="en-US" i="1" dirty="0" err="1">
                <a:solidFill>
                  <a:srgbClr val="202122"/>
                </a:solidFill>
                <a:latin typeface="Arial" panose="020B0604020202020204" pitchFamily="34" charset="0"/>
              </a:rPr>
              <a:t>Alī</a:t>
            </a:r>
            <a:r>
              <a:rPr lang="en-US" i="1" dirty="0">
                <a:solidFill>
                  <a:srgbClr val="202122"/>
                </a:solidFill>
                <a:latin typeface="Arial" panose="020B0604020202020204" pitchFamily="34" charset="0"/>
              </a:rPr>
              <a:t> al-</a:t>
            </a:r>
            <a:r>
              <a:rPr lang="en-US" i="1" dirty="0" err="1">
                <a:solidFill>
                  <a:srgbClr val="202122"/>
                </a:solidFill>
                <a:latin typeface="Arial" panose="020B0604020202020204" pitchFamily="34" charset="0"/>
              </a:rPr>
              <a:t>Hāshimī</a:t>
            </a:r>
            <a:r>
              <a:rPr lang="en-US" dirty="0">
                <a:solidFill>
                  <a:srgbClr val="202122"/>
                </a:solidFill>
                <a:latin typeface="Arial" panose="020B0604020202020204" pitchFamily="34" charset="0"/>
              </a:rPr>
              <a:t>; 20 May 1885</a:t>
            </a:r>
            <a:r>
              <a:rPr lang="en-US" baseline="30000" dirty="0">
                <a:solidFill>
                  <a:srgbClr val="0645AD"/>
                </a:solidFill>
                <a:latin typeface="Arial" panose="020B0604020202020204" pitchFamily="34" charset="0"/>
                <a:hlinkClick r:id="rId3"/>
              </a:rPr>
              <a:t>[1]</a:t>
            </a:r>
            <a:r>
              <a:rPr lang="en-US" baseline="30000" dirty="0">
                <a:solidFill>
                  <a:srgbClr val="0645AD"/>
                </a:solidFill>
                <a:latin typeface="Arial" panose="020B0604020202020204" pitchFamily="34" charset="0"/>
                <a:hlinkClick r:id="rId4"/>
              </a:rPr>
              <a:t>[2]</a:t>
            </a:r>
            <a:r>
              <a:rPr lang="en-US" baseline="30000" dirty="0">
                <a:solidFill>
                  <a:srgbClr val="0645AD"/>
                </a:solidFill>
                <a:latin typeface="Arial" panose="020B0604020202020204" pitchFamily="34" charset="0"/>
                <a:hlinkClick r:id="rId5"/>
              </a:rPr>
              <a:t>[4]</a:t>
            </a:r>
            <a:r>
              <a:rPr lang="en-US" dirty="0">
                <a:solidFill>
                  <a:srgbClr val="202122"/>
                </a:solidFill>
                <a:latin typeface="Arial" panose="020B0604020202020204" pitchFamily="34" charset="0"/>
              </a:rPr>
              <a:t> – 8 September 1933) was </a:t>
            </a:r>
            <a:r>
              <a:rPr lang="en-US" dirty="0">
                <a:solidFill>
                  <a:srgbClr val="0645AD"/>
                </a:solidFill>
                <a:latin typeface="Arial" panose="020B0604020202020204" pitchFamily="34" charset="0"/>
                <a:hlinkClick r:id="rId6" tooltip="List of Syrian monarchs"/>
              </a:rPr>
              <a:t>King</a:t>
            </a:r>
            <a:r>
              <a:rPr lang="en-US" dirty="0">
                <a:solidFill>
                  <a:srgbClr val="202122"/>
                </a:solidFill>
                <a:latin typeface="Arial" panose="020B0604020202020204" pitchFamily="34" charset="0"/>
              </a:rPr>
              <a:t> of the </a:t>
            </a:r>
            <a:r>
              <a:rPr lang="en-US" dirty="0">
                <a:solidFill>
                  <a:srgbClr val="0645AD"/>
                </a:solidFill>
                <a:latin typeface="Arial" panose="020B0604020202020204" pitchFamily="34" charset="0"/>
                <a:hlinkClick r:id="rId7" tooltip="Arab Kingdom of Syria"/>
              </a:rPr>
              <a:t>Arab Kingdom of Syria</a:t>
            </a:r>
            <a:r>
              <a:rPr lang="en-US" dirty="0">
                <a:solidFill>
                  <a:srgbClr val="202122"/>
                </a:solidFill>
                <a:latin typeface="Arial" panose="020B0604020202020204" pitchFamily="34" charset="0"/>
              </a:rPr>
              <a:t> or </a:t>
            </a:r>
            <a:r>
              <a:rPr lang="en-US" dirty="0">
                <a:solidFill>
                  <a:srgbClr val="0645AD"/>
                </a:solidFill>
                <a:latin typeface="Arial" panose="020B0604020202020204" pitchFamily="34" charset="0"/>
                <a:hlinkClick r:id="rId8" tooltip="Greater Syria"/>
              </a:rPr>
              <a:t>Greater Syria</a:t>
            </a:r>
            <a:r>
              <a:rPr lang="en-US" dirty="0">
                <a:solidFill>
                  <a:srgbClr val="202122"/>
                </a:solidFill>
                <a:latin typeface="Arial" panose="020B0604020202020204" pitchFamily="34" charset="0"/>
              </a:rPr>
              <a:t> in 1920, and was </a:t>
            </a:r>
            <a:r>
              <a:rPr lang="en-US" dirty="0">
                <a:solidFill>
                  <a:srgbClr val="FF0000"/>
                </a:solidFill>
                <a:latin typeface="Arial" panose="020B0604020202020204" pitchFamily="34" charset="0"/>
                <a:hlinkClick r:id="rId9" tooltip="King of Iraq"/>
              </a:rPr>
              <a:t>King of Iraq</a:t>
            </a:r>
            <a:r>
              <a:rPr lang="en-US" dirty="0">
                <a:solidFill>
                  <a:srgbClr val="FF0000"/>
                </a:solidFill>
                <a:latin typeface="Arial" panose="020B0604020202020204" pitchFamily="34" charset="0"/>
              </a:rPr>
              <a:t> from 23 August 1921 to 1933. </a:t>
            </a:r>
            <a:r>
              <a:rPr lang="en-US" dirty="0">
                <a:solidFill>
                  <a:srgbClr val="202122"/>
                </a:solidFill>
                <a:latin typeface="Arial" panose="020B0604020202020204" pitchFamily="34" charset="0"/>
              </a:rPr>
              <a:t>He was the third son of </a:t>
            </a:r>
            <a:r>
              <a:rPr lang="en-US" dirty="0">
                <a:solidFill>
                  <a:srgbClr val="0645AD"/>
                </a:solidFill>
                <a:latin typeface="Arial" panose="020B0604020202020204" pitchFamily="34" charset="0"/>
                <a:hlinkClick r:id="rId10" tooltip="Hussein bin Ali, Sharif of Mecca"/>
              </a:rPr>
              <a:t>Hussein bin Ali</a:t>
            </a:r>
            <a:r>
              <a:rPr lang="en-US" dirty="0">
                <a:solidFill>
                  <a:srgbClr val="202122"/>
                </a:solidFill>
                <a:latin typeface="Arial" panose="020B0604020202020204" pitchFamily="34" charset="0"/>
              </a:rPr>
              <a:t>, the </a:t>
            </a:r>
            <a:r>
              <a:rPr lang="en-US" dirty="0">
                <a:solidFill>
                  <a:srgbClr val="0645AD"/>
                </a:solidFill>
                <a:latin typeface="Arial" panose="020B0604020202020204" pitchFamily="34" charset="0"/>
                <a:hlinkClick r:id="rId11" tooltip="Sharif of Mecca"/>
              </a:rPr>
              <a:t>Grand Emir and Sharif of Mecca</a:t>
            </a:r>
            <a:r>
              <a:rPr lang="en-US" dirty="0">
                <a:solidFill>
                  <a:srgbClr val="202122"/>
                </a:solidFill>
                <a:latin typeface="Arial" panose="020B0604020202020204" pitchFamily="34" charset="0"/>
              </a:rPr>
              <a:t>, who was proclaimed as </a:t>
            </a:r>
            <a:r>
              <a:rPr lang="en-US" dirty="0">
                <a:solidFill>
                  <a:srgbClr val="0645AD"/>
                </a:solidFill>
                <a:latin typeface="Arial" panose="020B0604020202020204" pitchFamily="34" charset="0"/>
                <a:hlinkClick r:id="rId12" tooltip="Sharifian Caliphate"/>
              </a:rPr>
              <a:t>King of the Arabs</a:t>
            </a:r>
            <a:r>
              <a:rPr lang="en-US" dirty="0">
                <a:solidFill>
                  <a:srgbClr val="202122"/>
                </a:solidFill>
                <a:latin typeface="Arial" panose="020B0604020202020204" pitchFamily="34" charset="0"/>
              </a:rPr>
              <a:t> in June 1916. He was a </a:t>
            </a:r>
            <a:r>
              <a:rPr lang="en-US" dirty="0">
                <a:solidFill>
                  <a:srgbClr val="0645AD"/>
                </a:solidFill>
                <a:latin typeface="Arial" panose="020B0604020202020204" pitchFamily="34" charset="0"/>
                <a:hlinkClick r:id="rId13" tooltip="Hashemites"/>
              </a:rPr>
              <a:t>38th-generation direct descendant</a:t>
            </a:r>
            <a:r>
              <a:rPr lang="en-US" dirty="0">
                <a:solidFill>
                  <a:srgbClr val="202122"/>
                </a:solidFill>
                <a:latin typeface="Arial" panose="020B0604020202020204" pitchFamily="34" charset="0"/>
              </a:rPr>
              <a:t> of </a:t>
            </a:r>
            <a:r>
              <a:rPr lang="en-US" dirty="0">
                <a:solidFill>
                  <a:srgbClr val="0645AD"/>
                </a:solidFill>
                <a:latin typeface="Arial" panose="020B0604020202020204" pitchFamily="34" charset="0"/>
                <a:hlinkClick r:id="rId14" tooltip="Muhammad"/>
              </a:rPr>
              <a:t>Muhammad</a:t>
            </a:r>
            <a:r>
              <a:rPr lang="en-US" dirty="0">
                <a:solidFill>
                  <a:srgbClr val="202122"/>
                </a:solidFill>
                <a:latin typeface="Arial" panose="020B0604020202020204" pitchFamily="34" charset="0"/>
              </a:rPr>
              <a:t>, as he belongs to the </a:t>
            </a:r>
            <a:r>
              <a:rPr lang="en-US" dirty="0">
                <a:solidFill>
                  <a:srgbClr val="0645AD"/>
                </a:solidFill>
                <a:latin typeface="Arial" panose="020B0604020202020204" pitchFamily="34" charset="0"/>
                <a:hlinkClick r:id="rId15" tooltip="Hashemite"/>
              </a:rPr>
              <a:t>Hashemite</a:t>
            </a:r>
            <a:r>
              <a:rPr lang="en-US" dirty="0">
                <a:solidFill>
                  <a:srgbClr val="202122"/>
                </a:solidFill>
                <a:latin typeface="Arial" panose="020B0604020202020204" pitchFamily="34" charset="0"/>
              </a:rPr>
              <a:t> family.</a:t>
            </a:r>
          </a:p>
          <a:p>
            <a:r>
              <a:rPr lang="en-US" dirty="0">
                <a:solidFill>
                  <a:srgbClr val="202122"/>
                </a:solidFill>
                <a:latin typeface="Arial" panose="020B0604020202020204" pitchFamily="34" charset="0"/>
              </a:rPr>
              <a:t>Faisal fostered unity between </a:t>
            </a:r>
            <a:r>
              <a:rPr lang="en-US" dirty="0">
                <a:solidFill>
                  <a:srgbClr val="0645AD"/>
                </a:solidFill>
                <a:latin typeface="Arial" panose="020B0604020202020204" pitchFamily="34" charset="0"/>
                <a:hlinkClick r:id="rId16" tooltip="Sunni Islam"/>
              </a:rPr>
              <a:t>Sunni</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17" tooltip="Shia Islam"/>
              </a:rPr>
              <a:t>Shiite</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18" tooltip="Muslim"/>
              </a:rPr>
              <a:t>Muslims</a:t>
            </a:r>
            <a:r>
              <a:rPr lang="en-US" dirty="0">
                <a:solidFill>
                  <a:srgbClr val="202122"/>
                </a:solidFill>
                <a:latin typeface="Arial" panose="020B0604020202020204" pitchFamily="34" charset="0"/>
              </a:rPr>
              <a:t> to encourage common loyalty and promote </a:t>
            </a:r>
            <a:r>
              <a:rPr lang="en-US" dirty="0">
                <a:solidFill>
                  <a:srgbClr val="0645AD"/>
                </a:solidFill>
                <a:latin typeface="Arial" panose="020B0604020202020204" pitchFamily="34" charset="0"/>
                <a:hlinkClick r:id="rId19" tooltip="Pan-Arabism"/>
              </a:rPr>
              <a:t>pan-Arabism</a:t>
            </a:r>
            <a:r>
              <a:rPr lang="en-US" dirty="0">
                <a:solidFill>
                  <a:srgbClr val="202122"/>
                </a:solidFill>
                <a:latin typeface="Arial" panose="020B0604020202020204" pitchFamily="34" charset="0"/>
              </a:rPr>
              <a:t> in the goal of creating an Arab state that would include </a:t>
            </a:r>
            <a:r>
              <a:rPr lang="en-US" dirty="0">
                <a:solidFill>
                  <a:srgbClr val="0645AD"/>
                </a:solidFill>
                <a:latin typeface="Arial" panose="020B0604020202020204" pitchFamily="34" charset="0"/>
                <a:hlinkClick r:id="rId20" tooltip="Iraq"/>
              </a:rPr>
              <a:t>Iraq</a:t>
            </a:r>
            <a:r>
              <a:rPr lang="en-US" dirty="0">
                <a:solidFill>
                  <a:srgbClr val="202122"/>
                </a:solidFill>
                <a:latin typeface="Arial" panose="020B0604020202020204" pitchFamily="34" charset="0"/>
              </a:rPr>
              <a:t>, Syria and the rest of the </a:t>
            </a:r>
            <a:r>
              <a:rPr lang="en-US" dirty="0">
                <a:solidFill>
                  <a:srgbClr val="0645AD"/>
                </a:solidFill>
                <a:latin typeface="Arial" panose="020B0604020202020204" pitchFamily="34" charset="0"/>
                <a:hlinkClick r:id="rId21" tooltip="Fertile Crescent"/>
              </a:rPr>
              <a:t>Fertile Crescent</a:t>
            </a:r>
            <a:r>
              <a:rPr lang="en-US" dirty="0">
                <a:solidFill>
                  <a:srgbClr val="202122"/>
                </a:solidFill>
                <a:latin typeface="Arial" panose="020B0604020202020204" pitchFamily="34" charset="0"/>
              </a:rPr>
              <a:t>. While in power, Faisal tried to diversify his administration by including different ethnic and religious groups in offices. However, Faisal's attempt at </a:t>
            </a:r>
            <a:r>
              <a:rPr lang="en-US" dirty="0">
                <a:solidFill>
                  <a:srgbClr val="0645AD"/>
                </a:solidFill>
                <a:latin typeface="Arial" panose="020B0604020202020204" pitchFamily="34" charset="0"/>
                <a:hlinkClick r:id="rId19" tooltip="Pan-Arabism"/>
              </a:rPr>
              <a:t>pan-Arab</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22" tooltip="Arab nationalism"/>
              </a:rPr>
              <a:t>nationalism</a:t>
            </a:r>
            <a:r>
              <a:rPr lang="en-US" dirty="0">
                <a:solidFill>
                  <a:srgbClr val="202122"/>
                </a:solidFill>
                <a:latin typeface="Arial" panose="020B0604020202020204" pitchFamily="34" charset="0"/>
              </a:rPr>
              <a:t> possibly contributed to the isolation of certain groups.</a:t>
            </a:r>
            <a:endParaRPr lang="en-US" b="0" i="0" dirty="0">
              <a:solidFill>
                <a:srgbClr val="202122"/>
              </a:solidFill>
              <a:effectLst/>
              <a:latin typeface="Arial" panose="020B0604020202020204" pitchFamily="34" charset="0"/>
            </a:endParaRPr>
          </a:p>
        </p:txBody>
      </p:sp>
      <p:pic>
        <p:nvPicPr>
          <p:cNvPr id="3" name="Picture 2"/>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15233" y="351275"/>
            <a:ext cx="3331764" cy="4581333"/>
          </a:xfrm>
          <a:prstGeom prst="rect">
            <a:avLst/>
          </a:prstGeom>
        </p:spPr>
      </p:pic>
      <p:sp>
        <p:nvSpPr>
          <p:cNvPr id="6" name="Rectangle 5"/>
          <p:cNvSpPr/>
          <p:nvPr/>
        </p:nvSpPr>
        <p:spPr>
          <a:xfrm>
            <a:off x="6203324" y="6209622"/>
            <a:ext cx="6096000" cy="646331"/>
          </a:xfrm>
          <a:prstGeom prst="rect">
            <a:avLst/>
          </a:prstGeom>
        </p:spPr>
        <p:txBody>
          <a:bodyPr>
            <a:spAutoFit/>
          </a:bodyPr>
          <a:lstStyle/>
          <a:p>
            <a:pPr fontAlgn="t"/>
            <a:r>
              <a:rPr lang="en-US" dirty="0"/>
              <a:t>Died: 8 September 1933 (aged 48)</a:t>
            </a:r>
            <a:br>
              <a:rPr lang="en-US" dirty="0"/>
            </a:br>
            <a:r>
              <a:rPr lang="en-US" dirty="0">
                <a:solidFill>
                  <a:srgbClr val="0645AD"/>
                </a:solidFill>
                <a:hlinkClick r:id="rId24" tooltip="Bern"/>
              </a:rPr>
              <a:t>Bern</a:t>
            </a:r>
            <a:r>
              <a:rPr lang="en-US" dirty="0"/>
              <a:t>, </a:t>
            </a:r>
            <a:r>
              <a:rPr lang="en-US" dirty="0">
                <a:solidFill>
                  <a:srgbClr val="0645AD"/>
                </a:solidFill>
                <a:hlinkClick r:id="rId25" tooltip="Switzerland"/>
              </a:rPr>
              <a:t>Switzerland</a:t>
            </a:r>
            <a:endParaRPr lang="en-US" dirty="0"/>
          </a:p>
        </p:txBody>
      </p:sp>
      <p:sp>
        <p:nvSpPr>
          <p:cNvPr id="7" name="TextBox 6"/>
          <p:cNvSpPr txBox="1"/>
          <p:nvPr/>
        </p:nvSpPr>
        <p:spPr>
          <a:xfrm>
            <a:off x="592428" y="5055459"/>
            <a:ext cx="4224270" cy="1477328"/>
          </a:xfrm>
          <a:prstGeom prst="rect">
            <a:avLst/>
          </a:prstGeom>
          <a:noFill/>
        </p:spPr>
        <p:txBody>
          <a:bodyPr wrap="square" rtlCol="0">
            <a:spAutoFit/>
          </a:bodyPr>
          <a:lstStyle/>
          <a:p>
            <a:r>
              <a:rPr lang="en-US" dirty="0"/>
              <a:t>People of Iraq literally reject him and kicked him out. British </a:t>
            </a:r>
            <a:r>
              <a:rPr lang="en-US" dirty="0" err="1"/>
              <a:t>istalled</a:t>
            </a:r>
            <a:r>
              <a:rPr lang="en-US" dirty="0"/>
              <a:t> his cousins, nephew, and so on until Iraqi army revolt and killed whole </a:t>
            </a:r>
            <a:r>
              <a:rPr lang="en-US" dirty="0" err="1"/>
              <a:t>sharif</a:t>
            </a:r>
            <a:r>
              <a:rPr lang="en-US" dirty="0"/>
              <a:t> family at a time in 1958. in 1968 </a:t>
            </a:r>
            <a:r>
              <a:rPr lang="en-US" dirty="0" err="1"/>
              <a:t>saddam</a:t>
            </a:r>
            <a:r>
              <a:rPr lang="en-US" dirty="0"/>
              <a:t> Hossain took power.</a:t>
            </a:r>
          </a:p>
        </p:txBody>
      </p:sp>
    </p:spTree>
    <p:extLst>
      <p:ext uri="{BB962C8B-B14F-4D97-AF65-F5344CB8AC3E}">
        <p14:creationId xmlns:p14="http://schemas.microsoft.com/office/powerpoint/2010/main" val="31682762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07" y="1444982"/>
            <a:ext cx="4251504" cy="3911384"/>
          </a:xfrm>
          <a:prstGeom prst="rect">
            <a:avLst/>
          </a:prstGeom>
        </p:spPr>
      </p:pic>
      <p:sp>
        <p:nvSpPr>
          <p:cNvPr id="4" name="Rectangle 3"/>
          <p:cNvSpPr/>
          <p:nvPr/>
        </p:nvSpPr>
        <p:spPr>
          <a:xfrm>
            <a:off x="5250287" y="3400674"/>
            <a:ext cx="6096000" cy="3416320"/>
          </a:xfrm>
          <a:prstGeom prst="rect">
            <a:avLst/>
          </a:prstGeom>
        </p:spPr>
        <p:txBody>
          <a:bodyPr>
            <a:spAutoFit/>
          </a:bodyPr>
          <a:lstStyle/>
          <a:p>
            <a:r>
              <a:rPr lang="en-US" b="1" dirty="0">
                <a:solidFill>
                  <a:srgbClr val="202122"/>
                </a:solidFill>
                <a:latin typeface="Arial" panose="020B0604020202020204" pitchFamily="34" charset="0"/>
              </a:rPr>
              <a:t>Ali bin Hussein</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3" tooltip="Order of the British Empire"/>
              </a:rPr>
              <a:t>GBE</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4" tooltip="Arabic language"/>
              </a:rPr>
              <a:t>Arabic</a:t>
            </a:r>
            <a:r>
              <a:rPr lang="en-US" dirty="0">
                <a:solidFill>
                  <a:srgbClr val="202122"/>
                </a:solidFill>
                <a:latin typeface="Arial" panose="020B0604020202020204" pitchFamily="34" charset="0"/>
              </a:rPr>
              <a:t>: </a:t>
            </a:r>
            <a:r>
              <a:rPr lang="ar-AE" dirty="0">
                <a:solidFill>
                  <a:srgbClr val="202122"/>
                </a:solidFill>
                <a:latin typeface="Arial" panose="020B0604020202020204" pitchFamily="34" charset="0"/>
              </a:rPr>
              <a:t>علي بن الحسين بن علي الهاشمي‎, </a:t>
            </a:r>
            <a:r>
              <a:rPr lang="ar-AE" i="1" dirty="0">
                <a:solidFill>
                  <a:srgbClr val="202122"/>
                </a:solidFill>
                <a:latin typeface="Arial" panose="020B0604020202020204" pitchFamily="34" charset="0"/>
              </a:rPr>
              <a:t>‘</a:t>
            </a:r>
            <a:r>
              <a:rPr lang="en-US" i="1" dirty="0" err="1">
                <a:solidFill>
                  <a:srgbClr val="202122"/>
                </a:solidFill>
                <a:latin typeface="Arial" panose="020B0604020202020204" pitchFamily="34" charset="0"/>
              </a:rPr>
              <a:t>Alī</a:t>
            </a:r>
            <a:r>
              <a:rPr lang="en-US" i="1" dirty="0">
                <a:solidFill>
                  <a:srgbClr val="202122"/>
                </a:solidFill>
                <a:latin typeface="Arial" panose="020B0604020202020204" pitchFamily="34" charset="0"/>
              </a:rPr>
              <a:t> ibn al-</a:t>
            </a:r>
            <a:r>
              <a:rPr lang="en-US" i="1" dirty="0" err="1">
                <a:solidFill>
                  <a:srgbClr val="202122"/>
                </a:solidFill>
                <a:latin typeface="Arial" panose="020B0604020202020204" pitchFamily="34" charset="0"/>
              </a:rPr>
              <a:t>Ḥusayn</a:t>
            </a:r>
            <a:r>
              <a:rPr lang="en-US" i="1" dirty="0">
                <a:solidFill>
                  <a:srgbClr val="202122"/>
                </a:solidFill>
                <a:latin typeface="Arial" panose="020B0604020202020204" pitchFamily="34" charset="0"/>
              </a:rPr>
              <a:t> ibn ‘</a:t>
            </a:r>
            <a:r>
              <a:rPr lang="en-US" i="1" dirty="0" err="1">
                <a:solidFill>
                  <a:srgbClr val="202122"/>
                </a:solidFill>
                <a:latin typeface="Arial" panose="020B0604020202020204" pitchFamily="34" charset="0"/>
              </a:rPr>
              <a:t>Alī</a:t>
            </a:r>
            <a:r>
              <a:rPr lang="en-US" i="1" dirty="0">
                <a:solidFill>
                  <a:srgbClr val="202122"/>
                </a:solidFill>
                <a:latin typeface="Arial" panose="020B0604020202020204" pitchFamily="34" charset="0"/>
              </a:rPr>
              <a:t> al-</a:t>
            </a:r>
            <a:r>
              <a:rPr lang="en-US" i="1" dirty="0" err="1">
                <a:solidFill>
                  <a:srgbClr val="202122"/>
                </a:solidFill>
                <a:latin typeface="Arial" panose="020B0604020202020204" pitchFamily="34" charset="0"/>
              </a:rPr>
              <a:t>Hāshimī</a:t>
            </a:r>
            <a:r>
              <a:rPr lang="en-US" dirty="0">
                <a:solidFill>
                  <a:srgbClr val="202122"/>
                </a:solidFill>
                <a:latin typeface="Arial" panose="020B0604020202020204" pitchFamily="34" charset="0"/>
              </a:rPr>
              <a:t>; 1879–1935), was </a:t>
            </a:r>
            <a:r>
              <a:rPr lang="en-US" dirty="0">
                <a:solidFill>
                  <a:srgbClr val="0645AD"/>
                </a:solidFill>
                <a:latin typeface="Arial" panose="020B0604020202020204" pitchFamily="34" charset="0"/>
                <a:hlinkClick r:id="rId5" tooltip="King of Hejaz"/>
              </a:rPr>
              <a:t>King of Hejaz</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6" tooltip="Grand Sharif of Mecca"/>
              </a:rPr>
              <a:t>Grand Sharif of Mecca</a:t>
            </a:r>
            <a:r>
              <a:rPr lang="en-US" dirty="0">
                <a:solidFill>
                  <a:srgbClr val="202122"/>
                </a:solidFill>
                <a:latin typeface="Arial" panose="020B0604020202020204" pitchFamily="34" charset="0"/>
              </a:rPr>
              <a:t> from </a:t>
            </a:r>
            <a:r>
              <a:rPr lang="en-US" dirty="0">
                <a:solidFill>
                  <a:srgbClr val="FF0000"/>
                </a:solidFill>
                <a:latin typeface="Arial" panose="020B0604020202020204" pitchFamily="34" charset="0"/>
              </a:rPr>
              <a:t>October 1924 until he was deposed by </a:t>
            </a:r>
            <a:r>
              <a:rPr lang="en-US" dirty="0">
                <a:solidFill>
                  <a:srgbClr val="FF0000"/>
                </a:solidFill>
                <a:latin typeface="Arial" panose="020B0604020202020204" pitchFamily="34" charset="0"/>
                <a:hlinkClick r:id="rId7" tooltip="Ibn Saud"/>
              </a:rPr>
              <a:t>Ibn Saud</a:t>
            </a:r>
            <a:r>
              <a:rPr lang="en-US" dirty="0">
                <a:solidFill>
                  <a:srgbClr val="FF0000"/>
                </a:solidFill>
                <a:latin typeface="Arial" panose="020B0604020202020204" pitchFamily="34" charset="0"/>
              </a:rPr>
              <a:t> in December 1925</a:t>
            </a:r>
            <a:r>
              <a:rPr lang="en-US" dirty="0">
                <a:solidFill>
                  <a:srgbClr val="202122"/>
                </a:solidFill>
                <a:latin typeface="Arial" panose="020B0604020202020204" pitchFamily="34" charset="0"/>
              </a:rPr>
              <a:t>. He was the eldest son of </a:t>
            </a:r>
            <a:r>
              <a:rPr lang="en-US" dirty="0">
                <a:solidFill>
                  <a:srgbClr val="0645AD"/>
                </a:solidFill>
                <a:latin typeface="Arial" panose="020B0604020202020204" pitchFamily="34" charset="0"/>
                <a:hlinkClick r:id="rId8" tooltip="King Hussein bin Ali"/>
              </a:rPr>
              <a:t>King Hussein bin Ali</a:t>
            </a:r>
            <a:r>
              <a:rPr lang="en-US" dirty="0">
                <a:solidFill>
                  <a:srgbClr val="202122"/>
                </a:solidFill>
                <a:latin typeface="Arial" panose="020B0604020202020204" pitchFamily="34" charset="0"/>
              </a:rPr>
              <a:t> and a scion of the </a:t>
            </a:r>
            <a:r>
              <a:rPr lang="en-US" dirty="0">
                <a:solidFill>
                  <a:srgbClr val="0645AD"/>
                </a:solidFill>
                <a:latin typeface="Arial" panose="020B0604020202020204" pitchFamily="34" charset="0"/>
                <a:hlinkClick r:id="rId9" tooltip="Hashemite"/>
              </a:rPr>
              <a:t>Hashemite</a:t>
            </a:r>
            <a:r>
              <a:rPr lang="en-US" dirty="0">
                <a:solidFill>
                  <a:srgbClr val="202122"/>
                </a:solidFill>
                <a:latin typeface="Arial" panose="020B0604020202020204" pitchFamily="34" charset="0"/>
              </a:rPr>
              <a:t> family. With the passing of the kingship from his father he also became the heir to the </a:t>
            </a:r>
            <a:r>
              <a:rPr lang="en-US" dirty="0">
                <a:solidFill>
                  <a:srgbClr val="0645AD"/>
                </a:solidFill>
                <a:latin typeface="Arial" panose="020B0604020202020204" pitchFamily="34" charset="0"/>
                <a:hlinkClick r:id="rId10" tooltip="Sharifian Caliphate"/>
              </a:rPr>
              <a:t>title of caliph</a:t>
            </a:r>
            <a:r>
              <a:rPr lang="en-US" dirty="0">
                <a:solidFill>
                  <a:srgbClr val="202122"/>
                </a:solidFill>
                <a:latin typeface="Arial" panose="020B0604020202020204" pitchFamily="34" charset="0"/>
              </a:rPr>
              <a:t>, but he did not adopt the office and the style of caliph.</a:t>
            </a:r>
          </a:p>
          <a:p>
            <a:r>
              <a:rPr lang="en-US" dirty="0">
                <a:solidFill>
                  <a:srgbClr val="202122"/>
                </a:solidFill>
                <a:latin typeface="Arial" panose="020B0604020202020204" pitchFamily="34" charset="0"/>
              </a:rPr>
              <a:t>Miserable death, lonely death-</a:t>
            </a:r>
            <a:r>
              <a:rPr lang="en-US" dirty="0"/>
              <a:t> 13 February 1935 (aged 55–56)</a:t>
            </a:r>
            <a:br>
              <a:rPr lang="en-US" dirty="0"/>
            </a:br>
            <a:r>
              <a:rPr lang="en-US" dirty="0">
                <a:hlinkClick r:id="rId11" tooltip="Baghdad"/>
              </a:rPr>
              <a:t>Baghdad</a:t>
            </a:r>
            <a:r>
              <a:rPr lang="en-US" dirty="0"/>
              <a:t>, </a:t>
            </a:r>
            <a:r>
              <a:rPr lang="en-US" dirty="0">
                <a:hlinkClick r:id="rId12" tooltip="Kingdom of Iraq"/>
              </a:rPr>
              <a:t>Iraq</a:t>
            </a:r>
            <a:endParaRPr lang="en-US" dirty="0"/>
          </a:p>
        </p:txBody>
      </p:sp>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09915" y="145452"/>
            <a:ext cx="2176744" cy="3255222"/>
          </a:xfrm>
          <a:prstGeom prst="rect">
            <a:avLst/>
          </a:prstGeom>
        </p:spPr>
      </p:pic>
    </p:spTree>
    <p:extLst>
      <p:ext uri="{BB962C8B-B14F-4D97-AF65-F5344CB8AC3E}">
        <p14:creationId xmlns:p14="http://schemas.microsoft.com/office/powerpoint/2010/main" val="42144709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983" y="1788151"/>
            <a:ext cx="8934450" cy="4286250"/>
          </a:xfrm>
          <a:prstGeom prst="rect">
            <a:avLst/>
          </a:prstGeom>
        </p:spPr>
      </p:pic>
    </p:spTree>
    <p:extLst>
      <p:ext uri="{BB962C8B-B14F-4D97-AF65-F5344CB8AC3E}">
        <p14:creationId xmlns:p14="http://schemas.microsoft.com/office/powerpoint/2010/main" val="41023748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12911" y="128788"/>
            <a:ext cx="6053071" cy="646331"/>
          </a:xfrm>
          <a:prstGeom prst="rect">
            <a:avLst/>
          </a:prstGeom>
          <a:noFill/>
        </p:spPr>
        <p:txBody>
          <a:bodyPr wrap="square" rtlCol="0">
            <a:spAutoFit/>
          </a:bodyPr>
          <a:lstStyle/>
          <a:p>
            <a:r>
              <a:rPr lang="en-US" dirty="0"/>
              <a:t>Another power Al </a:t>
            </a:r>
            <a:r>
              <a:rPr lang="en-US" dirty="0">
                <a:solidFill>
                  <a:srgbClr val="FF0000"/>
                </a:solidFill>
              </a:rPr>
              <a:t>Saud</a:t>
            </a:r>
            <a:r>
              <a:rPr lang="en-US" dirty="0"/>
              <a:t>- also financed by </a:t>
            </a:r>
            <a:r>
              <a:rPr lang="en-US" dirty="0" err="1"/>
              <a:t>british</a:t>
            </a:r>
            <a:r>
              <a:rPr lang="en-US" dirty="0"/>
              <a:t> as they financing </a:t>
            </a:r>
            <a:r>
              <a:rPr lang="en-US" dirty="0" err="1"/>
              <a:t>sharif</a:t>
            </a:r>
            <a:r>
              <a:rPr lang="en-US" dirty="0"/>
              <a:t>.</a:t>
            </a:r>
          </a:p>
        </p:txBody>
      </p:sp>
      <p:sp>
        <p:nvSpPr>
          <p:cNvPr id="3" name="Rectangle 2"/>
          <p:cNvSpPr/>
          <p:nvPr/>
        </p:nvSpPr>
        <p:spPr>
          <a:xfrm>
            <a:off x="3807853" y="1417671"/>
            <a:ext cx="8259651" cy="4524315"/>
          </a:xfrm>
          <a:prstGeom prst="rect">
            <a:avLst/>
          </a:prstGeom>
        </p:spPr>
        <p:txBody>
          <a:bodyPr wrap="square">
            <a:spAutoFit/>
          </a:bodyPr>
          <a:lstStyle/>
          <a:p>
            <a:r>
              <a:rPr lang="en-US" b="1" dirty="0" err="1">
                <a:solidFill>
                  <a:srgbClr val="202122"/>
                </a:solidFill>
                <a:latin typeface="Arial" panose="020B0604020202020204" pitchFamily="34" charset="0"/>
              </a:rPr>
              <a:t>Abdulaziz</a:t>
            </a:r>
            <a:r>
              <a:rPr lang="en-US" b="1" dirty="0">
                <a:solidFill>
                  <a:srgbClr val="202122"/>
                </a:solidFill>
                <a:latin typeface="Arial" panose="020B0604020202020204" pitchFamily="34" charset="0"/>
              </a:rPr>
              <a:t> bin Abdul Rahman bin Faisal bin </a:t>
            </a:r>
            <a:r>
              <a:rPr lang="en-US" b="1" dirty="0" err="1">
                <a:solidFill>
                  <a:srgbClr val="202122"/>
                </a:solidFill>
                <a:latin typeface="Arial" panose="020B0604020202020204" pitchFamily="34" charset="0"/>
              </a:rPr>
              <a:t>Turki</a:t>
            </a:r>
            <a:r>
              <a:rPr lang="en-US" b="1" dirty="0">
                <a:solidFill>
                  <a:srgbClr val="202122"/>
                </a:solidFill>
                <a:latin typeface="Arial" panose="020B0604020202020204" pitchFamily="34" charset="0"/>
              </a:rPr>
              <a:t> bin Abdullah bin Muhammad Al </a:t>
            </a:r>
            <a:r>
              <a:rPr lang="en-US" b="1" dirty="0">
                <a:solidFill>
                  <a:srgbClr val="FF0000"/>
                </a:solidFill>
                <a:latin typeface="Arial" panose="020B0604020202020204" pitchFamily="34" charset="0"/>
              </a:rPr>
              <a:t>Saud</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2" tooltip="Arabic"/>
              </a:rPr>
              <a:t>Arabic</a:t>
            </a:r>
            <a:r>
              <a:rPr lang="en-US" dirty="0">
                <a:solidFill>
                  <a:srgbClr val="202122"/>
                </a:solidFill>
                <a:latin typeface="Arial" panose="020B0604020202020204" pitchFamily="34" charset="0"/>
              </a:rPr>
              <a:t>: </a:t>
            </a:r>
            <a:r>
              <a:rPr lang="ar-AE" dirty="0">
                <a:solidFill>
                  <a:srgbClr val="202122"/>
                </a:solidFill>
                <a:latin typeface="Arial" panose="020B0604020202020204" pitchFamily="34" charset="0"/>
              </a:rPr>
              <a:t>عبد العزيز بن عبد الرحمن بن فيصل بن تركي بن عبد الله بن محمد آل سعود, </a:t>
            </a:r>
            <a:r>
              <a:rPr lang="ar-AE" i="1" dirty="0">
                <a:solidFill>
                  <a:srgbClr val="202122"/>
                </a:solidFill>
                <a:latin typeface="Arial" panose="020B0604020202020204" pitchFamily="34" charset="0"/>
              </a:rPr>
              <a:t>'</a:t>
            </a:r>
            <a:r>
              <a:rPr lang="en-US" i="1" dirty="0" err="1">
                <a:solidFill>
                  <a:srgbClr val="202122"/>
                </a:solidFill>
                <a:latin typeface="Arial" panose="020B0604020202020204" pitchFamily="34" charset="0"/>
              </a:rPr>
              <a:t>Abd</a:t>
            </a:r>
            <a:r>
              <a:rPr lang="en-US" i="1" dirty="0">
                <a:solidFill>
                  <a:srgbClr val="202122"/>
                </a:solidFill>
                <a:latin typeface="Arial" panose="020B0604020202020204" pitchFamily="34" charset="0"/>
              </a:rPr>
              <a:t> al-'</a:t>
            </a:r>
            <a:r>
              <a:rPr lang="en-US" i="1" dirty="0" err="1">
                <a:solidFill>
                  <a:srgbClr val="202122"/>
                </a:solidFill>
                <a:latin typeface="Arial" panose="020B0604020202020204" pitchFamily="34" charset="0"/>
              </a:rPr>
              <a:t>Azīz</a:t>
            </a:r>
            <a:r>
              <a:rPr lang="en-US" i="1" dirty="0">
                <a:solidFill>
                  <a:srgbClr val="202122"/>
                </a:solidFill>
                <a:latin typeface="Arial" panose="020B0604020202020204" pitchFamily="34" charset="0"/>
              </a:rPr>
              <a:t> bin '</a:t>
            </a:r>
            <a:r>
              <a:rPr lang="en-US" i="1" dirty="0" err="1">
                <a:solidFill>
                  <a:srgbClr val="202122"/>
                </a:solidFill>
                <a:latin typeface="Arial" panose="020B0604020202020204" pitchFamily="34" charset="0"/>
              </a:rPr>
              <a:t>Abd</a:t>
            </a:r>
            <a:r>
              <a:rPr lang="en-US" i="1"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ar</a:t>
            </a:r>
            <a:r>
              <a:rPr lang="en-US" i="1"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Raḥman</a:t>
            </a:r>
            <a:r>
              <a:rPr lang="en-US" i="1" dirty="0">
                <a:solidFill>
                  <a:srgbClr val="202122"/>
                </a:solidFill>
                <a:latin typeface="Arial" panose="020B0604020202020204" pitchFamily="34" charset="0"/>
              </a:rPr>
              <a:t> bin </a:t>
            </a:r>
            <a:r>
              <a:rPr lang="en-US" i="1" dirty="0" err="1">
                <a:solidFill>
                  <a:srgbClr val="202122"/>
                </a:solidFill>
                <a:latin typeface="Arial" panose="020B0604020202020204" pitchFamily="34" charset="0"/>
              </a:rPr>
              <a:t>Fayṣal</a:t>
            </a:r>
            <a:r>
              <a:rPr lang="en-US" i="1" dirty="0">
                <a:solidFill>
                  <a:srgbClr val="202122"/>
                </a:solidFill>
                <a:latin typeface="Arial" panose="020B0604020202020204" pitchFamily="34" charset="0"/>
              </a:rPr>
              <a:t> bin </a:t>
            </a:r>
            <a:r>
              <a:rPr lang="en-US" i="1" dirty="0" err="1">
                <a:solidFill>
                  <a:srgbClr val="202122"/>
                </a:solidFill>
                <a:latin typeface="Arial" panose="020B0604020202020204" pitchFamily="34" charset="0"/>
              </a:rPr>
              <a:t>Turkī</a:t>
            </a:r>
            <a:r>
              <a:rPr lang="en-US" i="1" dirty="0">
                <a:solidFill>
                  <a:srgbClr val="202122"/>
                </a:solidFill>
                <a:latin typeface="Arial" panose="020B0604020202020204" pitchFamily="34" charset="0"/>
              </a:rPr>
              <a:t> bin '</a:t>
            </a:r>
            <a:r>
              <a:rPr lang="en-US" i="1" dirty="0" err="1">
                <a:solidFill>
                  <a:srgbClr val="202122"/>
                </a:solidFill>
                <a:latin typeface="Arial" panose="020B0604020202020204" pitchFamily="34" charset="0"/>
              </a:rPr>
              <a:t>Abd</a:t>
            </a:r>
            <a:r>
              <a:rPr lang="en-US" i="1"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Allāh</a:t>
            </a:r>
            <a:r>
              <a:rPr lang="en-US" i="1" dirty="0">
                <a:solidFill>
                  <a:srgbClr val="202122"/>
                </a:solidFill>
                <a:latin typeface="Arial" panose="020B0604020202020204" pitchFamily="34" charset="0"/>
              </a:rPr>
              <a:t> bin </a:t>
            </a:r>
            <a:r>
              <a:rPr lang="en-US" i="1" dirty="0" err="1">
                <a:solidFill>
                  <a:srgbClr val="202122"/>
                </a:solidFill>
                <a:latin typeface="Arial" panose="020B0604020202020204" pitchFamily="34" charset="0"/>
              </a:rPr>
              <a:t>Muḥammad</a:t>
            </a:r>
            <a:r>
              <a:rPr lang="en-US" i="1"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Āl</a:t>
            </a:r>
            <a:r>
              <a:rPr lang="en-US" i="1" dirty="0">
                <a:solidFill>
                  <a:srgbClr val="202122"/>
                </a:solidFill>
                <a:latin typeface="Arial" panose="020B0604020202020204" pitchFamily="34" charset="0"/>
              </a:rPr>
              <a:t> </a:t>
            </a:r>
            <a:r>
              <a:rPr lang="en-US" i="1" dirty="0" err="1">
                <a:solidFill>
                  <a:srgbClr val="202122"/>
                </a:solidFill>
                <a:latin typeface="Arial" panose="020B0604020202020204" pitchFamily="34" charset="0"/>
              </a:rPr>
              <a:t>Sa'ūd</a:t>
            </a:r>
            <a:r>
              <a:rPr lang="en-US" dirty="0">
                <a:solidFill>
                  <a:srgbClr val="202122"/>
                </a:solidFill>
                <a:latin typeface="Arial" panose="020B0604020202020204" pitchFamily="34" charset="0"/>
              </a:rPr>
              <a:t>; 15 January 1875</a:t>
            </a:r>
            <a:r>
              <a:rPr lang="en-US" baseline="30000" dirty="0">
                <a:solidFill>
                  <a:srgbClr val="0645AD"/>
                </a:solidFill>
                <a:latin typeface="Arial" panose="020B0604020202020204" pitchFamily="34" charset="0"/>
                <a:hlinkClick r:id="rId3"/>
              </a:rPr>
              <a:t>[1]</a:t>
            </a:r>
            <a:r>
              <a:rPr lang="en-US" dirty="0">
                <a:solidFill>
                  <a:srgbClr val="202122"/>
                </a:solidFill>
                <a:latin typeface="Arial" panose="020B0604020202020204" pitchFamily="34" charset="0"/>
              </a:rPr>
              <a:t> – 9 November 1953), known in </a:t>
            </a:r>
            <a:r>
              <a:rPr lang="en-US" dirty="0">
                <a:solidFill>
                  <a:srgbClr val="0645AD"/>
                </a:solidFill>
                <a:latin typeface="Arial" panose="020B0604020202020204" pitchFamily="34" charset="0"/>
                <a:hlinkClick r:id="rId4" tooltip="Western world"/>
              </a:rPr>
              <a:t>the West</a:t>
            </a:r>
            <a:r>
              <a:rPr lang="en-US" dirty="0">
                <a:solidFill>
                  <a:srgbClr val="202122"/>
                </a:solidFill>
                <a:latin typeface="Arial" panose="020B0604020202020204" pitchFamily="34" charset="0"/>
              </a:rPr>
              <a:t> as </a:t>
            </a:r>
            <a:r>
              <a:rPr lang="en-US" b="1" dirty="0">
                <a:solidFill>
                  <a:srgbClr val="202122"/>
                </a:solidFill>
                <a:latin typeface="Arial" panose="020B0604020202020204" pitchFamily="34" charset="0"/>
              </a:rPr>
              <a:t>Ibn Saud</a:t>
            </a:r>
            <a:r>
              <a:rPr lang="en-US" dirty="0">
                <a:solidFill>
                  <a:srgbClr val="202122"/>
                </a:solidFill>
                <a:latin typeface="Arial" panose="020B0604020202020204" pitchFamily="34" charset="0"/>
              </a:rPr>
              <a:t>,</a:t>
            </a:r>
            <a:r>
              <a:rPr lang="en-US" baseline="30000" dirty="0">
                <a:solidFill>
                  <a:srgbClr val="0645AD"/>
                </a:solidFill>
                <a:latin typeface="Arial" panose="020B0604020202020204" pitchFamily="34" charset="0"/>
                <a:hlinkClick r:id="rId5"/>
              </a:rPr>
              <a:t>[2]</a:t>
            </a:r>
            <a:r>
              <a:rPr lang="en-US" dirty="0">
                <a:solidFill>
                  <a:srgbClr val="202122"/>
                </a:solidFill>
                <a:latin typeface="Arial" panose="020B0604020202020204" pitchFamily="34" charset="0"/>
              </a:rPr>
              <a:t> was the founder and first </a:t>
            </a:r>
            <a:r>
              <a:rPr lang="en-US" dirty="0">
                <a:solidFill>
                  <a:srgbClr val="0645AD"/>
                </a:solidFill>
                <a:latin typeface="Arial" panose="020B0604020202020204" pitchFamily="34" charset="0"/>
                <a:hlinkClick r:id="rId6" tooltip="King of Saudi Arabia"/>
              </a:rPr>
              <a:t>king of Saudi Arabia</a:t>
            </a:r>
            <a:r>
              <a:rPr lang="en-US" dirty="0">
                <a:solidFill>
                  <a:srgbClr val="202122"/>
                </a:solidFill>
                <a:latin typeface="Arial" panose="020B0604020202020204" pitchFamily="34" charset="0"/>
              </a:rPr>
              <a:t>, the "third Saudi state",</a:t>
            </a:r>
            <a:r>
              <a:rPr lang="en-US" baseline="30000" dirty="0">
                <a:solidFill>
                  <a:srgbClr val="0645AD"/>
                </a:solidFill>
                <a:latin typeface="Arial" panose="020B0604020202020204" pitchFamily="34" charset="0"/>
                <a:hlinkClick r:id="rId7"/>
              </a:rPr>
              <a:t>[3]</a:t>
            </a:r>
            <a:r>
              <a:rPr lang="en-US" dirty="0">
                <a:solidFill>
                  <a:srgbClr val="202122"/>
                </a:solidFill>
                <a:latin typeface="Arial" panose="020B0604020202020204" pitchFamily="34" charset="0"/>
              </a:rPr>
              <a:t> reigning from 23 September 1932 to his death. He had ruled parts of the kingdom as early as 1902, having previously been the </a:t>
            </a:r>
            <a:r>
              <a:rPr lang="en-US" dirty="0">
                <a:solidFill>
                  <a:srgbClr val="0645AD"/>
                </a:solidFill>
                <a:latin typeface="Arial" panose="020B0604020202020204" pitchFamily="34" charset="0"/>
                <a:hlinkClick r:id="rId8" tooltip="Emirate of Nejd"/>
              </a:rPr>
              <a:t>emir</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9" tooltip="Sultanate of Nejd"/>
              </a:rPr>
              <a:t>sultan</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10" tooltip="King of Nejd"/>
              </a:rPr>
              <a:t>king of Nejd</a:t>
            </a:r>
            <a:r>
              <a:rPr lang="en-US" dirty="0">
                <a:solidFill>
                  <a:srgbClr val="202122"/>
                </a:solidFill>
                <a:latin typeface="Arial" panose="020B0604020202020204" pitchFamily="34" charset="0"/>
              </a:rPr>
              <a:t> and the </a:t>
            </a:r>
            <a:r>
              <a:rPr lang="en-US" dirty="0">
                <a:solidFill>
                  <a:srgbClr val="0645AD"/>
                </a:solidFill>
                <a:latin typeface="Arial" panose="020B0604020202020204" pitchFamily="34" charset="0"/>
                <a:hlinkClick r:id="rId11" tooltip="King of Hejaz"/>
              </a:rPr>
              <a:t>king of Hejaz</a:t>
            </a:r>
            <a:r>
              <a:rPr lang="en-US" dirty="0">
                <a:solidFill>
                  <a:srgbClr val="202122"/>
                </a:solidFill>
                <a:latin typeface="Arial" panose="020B0604020202020204" pitchFamily="34" charset="0"/>
              </a:rPr>
              <a:t>.</a:t>
            </a:r>
          </a:p>
          <a:p>
            <a:r>
              <a:rPr lang="en-US" dirty="0">
                <a:solidFill>
                  <a:srgbClr val="202122"/>
                </a:solidFill>
                <a:latin typeface="Arial" panose="020B0604020202020204" pitchFamily="34" charset="0"/>
              </a:rPr>
              <a:t>He reconquered his family's ancestral home city of </a:t>
            </a:r>
            <a:r>
              <a:rPr lang="en-US" dirty="0">
                <a:solidFill>
                  <a:srgbClr val="0645AD"/>
                </a:solidFill>
                <a:latin typeface="Arial" panose="020B0604020202020204" pitchFamily="34" charset="0"/>
                <a:hlinkClick r:id="rId12" tooltip="Riyadh"/>
              </a:rPr>
              <a:t>Riyadh</a:t>
            </a:r>
            <a:r>
              <a:rPr lang="en-US" dirty="0">
                <a:solidFill>
                  <a:srgbClr val="202122"/>
                </a:solidFill>
                <a:latin typeface="Arial" panose="020B0604020202020204" pitchFamily="34" charset="0"/>
              </a:rPr>
              <a:t> in 1902, starting three decades of conquests that made him the ruler of nearly all of central and north </a:t>
            </a:r>
            <a:r>
              <a:rPr lang="en-US" dirty="0">
                <a:solidFill>
                  <a:srgbClr val="0645AD"/>
                </a:solidFill>
                <a:latin typeface="Arial" panose="020B0604020202020204" pitchFamily="34" charset="0"/>
                <a:hlinkClick r:id="rId13" tooltip="Arabia"/>
              </a:rPr>
              <a:t>Arabia</a:t>
            </a:r>
            <a:r>
              <a:rPr lang="en-US" dirty="0">
                <a:solidFill>
                  <a:srgbClr val="202122"/>
                </a:solidFill>
                <a:latin typeface="Arial" panose="020B0604020202020204" pitchFamily="34" charset="0"/>
              </a:rPr>
              <a:t>. He consolidated his control over the </a:t>
            </a:r>
            <a:r>
              <a:rPr lang="en-US" dirty="0">
                <a:solidFill>
                  <a:srgbClr val="0645AD"/>
                </a:solidFill>
                <a:latin typeface="Arial" panose="020B0604020202020204" pitchFamily="34" charset="0"/>
                <a:hlinkClick r:id="rId14" tooltip="Nejd"/>
              </a:rPr>
              <a:t>Nejd</a:t>
            </a:r>
            <a:r>
              <a:rPr lang="en-US" dirty="0">
                <a:solidFill>
                  <a:srgbClr val="202122"/>
                </a:solidFill>
                <a:latin typeface="Arial" panose="020B0604020202020204" pitchFamily="34" charset="0"/>
              </a:rPr>
              <a:t> in 1922, then conquered the </a:t>
            </a:r>
            <a:r>
              <a:rPr lang="en-US" dirty="0">
                <a:solidFill>
                  <a:srgbClr val="0645AD"/>
                </a:solidFill>
                <a:latin typeface="Arial" panose="020B0604020202020204" pitchFamily="34" charset="0"/>
                <a:hlinkClick r:id="rId15" tooltip="Hejaz"/>
              </a:rPr>
              <a:t>Hejaz</a:t>
            </a:r>
            <a:r>
              <a:rPr lang="en-US" dirty="0">
                <a:solidFill>
                  <a:srgbClr val="202122"/>
                </a:solidFill>
                <a:latin typeface="Arial" panose="020B0604020202020204" pitchFamily="34" charset="0"/>
              </a:rPr>
              <a:t> in 1925. He extended his dominions into what later became the Kingdom of Saudi Arabia in 1932. As King, he presided over the </a:t>
            </a:r>
            <a:r>
              <a:rPr lang="en-US" dirty="0">
                <a:solidFill>
                  <a:srgbClr val="0645AD"/>
                </a:solidFill>
                <a:latin typeface="Arial" panose="020B0604020202020204" pitchFamily="34" charset="0"/>
                <a:hlinkClick r:id="rId16" tooltip="History of the oil industry in Saudi Arabia"/>
              </a:rPr>
              <a:t>discovery of petroleum in Saudi Arabia</a:t>
            </a:r>
            <a:r>
              <a:rPr lang="en-US" dirty="0">
                <a:solidFill>
                  <a:srgbClr val="202122"/>
                </a:solidFill>
                <a:latin typeface="Arial" panose="020B0604020202020204" pitchFamily="34" charset="0"/>
              </a:rPr>
              <a:t> in 1938 and the beginning of large-scale oil production after </a:t>
            </a:r>
            <a:r>
              <a:rPr lang="en-US" dirty="0">
                <a:solidFill>
                  <a:srgbClr val="0645AD"/>
                </a:solidFill>
                <a:latin typeface="Arial" panose="020B0604020202020204" pitchFamily="34" charset="0"/>
                <a:hlinkClick r:id="rId17" tooltip="World War II"/>
              </a:rPr>
              <a:t>World War II</a:t>
            </a:r>
            <a:r>
              <a:rPr lang="en-US" dirty="0">
                <a:solidFill>
                  <a:srgbClr val="202122"/>
                </a:solidFill>
                <a:latin typeface="Arial" panose="020B0604020202020204" pitchFamily="34" charset="0"/>
              </a:rPr>
              <a:t>. He fathered many children, including 45 sons,</a:t>
            </a:r>
            <a:r>
              <a:rPr lang="en-US" baseline="30000" dirty="0">
                <a:solidFill>
                  <a:srgbClr val="0645AD"/>
                </a:solidFill>
                <a:latin typeface="Arial" panose="020B0604020202020204" pitchFamily="34" charset="0"/>
                <a:hlinkClick r:id="rId18"/>
              </a:rPr>
              <a:t>[4]</a:t>
            </a:r>
            <a:r>
              <a:rPr lang="en-US" dirty="0">
                <a:solidFill>
                  <a:srgbClr val="202122"/>
                </a:solidFill>
                <a:latin typeface="Arial" panose="020B0604020202020204" pitchFamily="34" charset="0"/>
              </a:rPr>
              <a:t> and all of the subsequent kings of Saudi Arabia.</a:t>
            </a:r>
            <a:endParaRPr lang="en-US" b="0" i="0" dirty="0">
              <a:solidFill>
                <a:srgbClr val="202122"/>
              </a:solidFill>
              <a:effectLst/>
              <a:latin typeface="Arial" panose="020B0604020202020204" pitchFamily="34" charset="0"/>
            </a:endParaRPr>
          </a:p>
        </p:txBody>
      </p:sp>
      <p:pic>
        <p:nvPicPr>
          <p:cNvPr id="4" name="Picture 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01861" y="1885368"/>
            <a:ext cx="2787259" cy="3420728"/>
          </a:xfrm>
          <a:prstGeom prst="rect">
            <a:avLst/>
          </a:prstGeom>
        </p:spPr>
      </p:pic>
      <p:sp>
        <p:nvSpPr>
          <p:cNvPr id="6" name="TextBox 5"/>
          <p:cNvSpPr txBox="1"/>
          <p:nvPr/>
        </p:nvSpPr>
        <p:spPr>
          <a:xfrm>
            <a:off x="4507606" y="965915"/>
            <a:ext cx="4507605" cy="369332"/>
          </a:xfrm>
          <a:prstGeom prst="rect">
            <a:avLst/>
          </a:prstGeom>
          <a:noFill/>
        </p:spPr>
        <p:txBody>
          <a:bodyPr wrap="square" rtlCol="0">
            <a:spAutoFit/>
          </a:bodyPr>
          <a:lstStyle/>
          <a:p>
            <a:r>
              <a:rPr lang="en-US" dirty="0"/>
              <a:t>Sau to Kingdom Of Saudi Arabia</a:t>
            </a:r>
          </a:p>
        </p:txBody>
      </p:sp>
    </p:spTree>
    <p:extLst>
      <p:ext uri="{BB962C8B-B14F-4D97-AF65-F5344CB8AC3E}">
        <p14:creationId xmlns:p14="http://schemas.microsoft.com/office/powerpoint/2010/main" val="11415839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012" y="3244010"/>
            <a:ext cx="3646196" cy="3572979"/>
          </a:xfrm>
          <a:prstGeom prst="rect">
            <a:avLst/>
          </a:prstGeom>
        </p:spPr>
      </p:pic>
      <p:sp>
        <p:nvSpPr>
          <p:cNvPr id="5" name="Rectangle 4"/>
          <p:cNvSpPr/>
          <p:nvPr/>
        </p:nvSpPr>
        <p:spPr>
          <a:xfrm>
            <a:off x="4541949" y="3400669"/>
            <a:ext cx="7461162" cy="2862322"/>
          </a:xfrm>
          <a:prstGeom prst="rect">
            <a:avLst/>
          </a:prstGeom>
        </p:spPr>
        <p:txBody>
          <a:bodyPr wrap="square">
            <a:spAutoFit/>
          </a:bodyPr>
          <a:lstStyle/>
          <a:p>
            <a:r>
              <a:rPr lang="en-US" dirty="0">
                <a:solidFill>
                  <a:srgbClr val="202122"/>
                </a:solidFill>
                <a:latin typeface="Arial" panose="020B0604020202020204" pitchFamily="34" charset="0"/>
              </a:rPr>
              <a:t>The area of modern-day Saudi Arabia formerly consisted of mainly four distinct historical regions: </a:t>
            </a:r>
            <a:r>
              <a:rPr lang="en-US" dirty="0">
                <a:solidFill>
                  <a:srgbClr val="0645AD"/>
                </a:solidFill>
                <a:latin typeface="Arial" panose="020B0604020202020204" pitchFamily="34" charset="0"/>
                <a:hlinkClick r:id="rId3" tooltip="Hejaz"/>
              </a:rPr>
              <a:t>Hejaz</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4" tooltip="Najd"/>
              </a:rPr>
              <a:t>Najd</a:t>
            </a:r>
            <a:r>
              <a:rPr lang="en-US" dirty="0">
                <a:solidFill>
                  <a:srgbClr val="202122"/>
                </a:solidFill>
                <a:latin typeface="Arial" panose="020B0604020202020204" pitchFamily="34" charset="0"/>
              </a:rPr>
              <a:t> and parts of </a:t>
            </a:r>
            <a:r>
              <a:rPr lang="en-US" dirty="0">
                <a:solidFill>
                  <a:srgbClr val="0645AD"/>
                </a:solidFill>
                <a:latin typeface="Arial" panose="020B0604020202020204" pitchFamily="34" charset="0"/>
                <a:hlinkClick r:id="rId5" tooltip="Eastern Arabia"/>
              </a:rPr>
              <a:t>Eastern Arabia</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5" tooltip="Eastern Arabia"/>
              </a:rPr>
              <a:t>Al-</a:t>
            </a:r>
            <a:r>
              <a:rPr lang="en-US" dirty="0" err="1">
                <a:solidFill>
                  <a:srgbClr val="0645AD"/>
                </a:solidFill>
                <a:latin typeface="Arial" panose="020B0604020202020204" pitchFamily="34" charset="0"/>
                <a:hlinkClick r:id="rId5" tooltip="Eastern Arabia"/>
              </a:rPr>
              <a:t>Ahsa</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6" tooltip="Southern Arabia"/>
              </a:rPr>
              <a:t>Southern Arabia</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7" tooltip="'Asir Region"/>
              </a:rPr>
              <a:t>'</a:t>
            </a:r>
            <a:r>
              <a:rPr lang="en-US" dirty="0" err="1">
                <a:solidFill>
                  <a:srgbClr val="0645AD"/>
                </a:solidFill>
                <a:latin typeface="Arial" panose="020B0604020202020204" pitchFamily="34" charset="0"/>
                <a:hlinkClick r:id="rId7" tooltip="'Asir Region"/>
              </a:rPr>
              <a:t>Asir</a:t>
            </a:r>
            <a:r>
              <a:rPr lang="en-US" dirty="0">
                <a:solidFill>
                  <a:srgbClr val="202122"/>
                </a:solidFill>
                <a:latin typeface="Arial" panose="020B0604020202020204" pitchFamily="34" charset="0"/>
              </a:rPr>
              <a:t>).</a:t>
            </a:r>
            <a:r>
              <a:rPr lang="en-US" baseline="30000" dirty="0">
                <a:solidFill>
                  <a:srgbClr val="0645AD"/>
                </a:solidFill>
                <a:latin typeface="Arial" panose="020B0604020202020204" pitchFamily="34" charset="0"/>
                <a:hlinkClick r:id="rId8"/>
              </a:rPr>
              <a:t>[9]</a:t>
            </a:r>
            <a:r>
              <a:rPr lang="en-US" dirty="0">
                <a:solidFill>
                  <a:srgbClr val="202122"/>
                </a:solidFill>
                <a:latin typeface="Arial" panose="020B0604020202020204" pitchFamily="34" charset="0"/>
              </a:rPr>
              <a:t> The modern Kingdom of Saudi Arabia was founded in 1932 by </a:t>
            </a:r>
            <a:r>
              <a:rPr lang="en-US" dirty="0">
                <a:solidFill>
                  <a:srgbClr val="0645AD"/>
                </a:solidFill>
                <a:latin typeface="Arial" panose="020B0604020202020204" pitchFamily="34" charset="0"/>
                <a:hlinkClick r:id="rId9" tooltip="Ibn Saud"/>
              </a:rPr>
              <a:t>Ibn Saud</a:t>
            </a:r>
            <a:r>
              <a:rPr lang="en-US" dirty="0">
                <a:solidFill>
                  <a:srgbClr val="202122"/>
                </a:solidFill>
                <a:latin typeface="Arial" panose="020B0604020202020204" pitchFamily="34" charset="0"/>
              </a:rPr>
              <a:t>. He united the four regions into a single state through a series of conquests beginning in 1902 with the capture of </a:t>
            </a:r>
            <a:r>
              <a:rPr lang="en-US" dirty="0">
                <a:solidFill>
                  <a:srgbClr val="0645AD"/>
                </a:solidFill>
                <a:latin typeface="Arial" panose="020B0604020202020204" pitchFamily="34" charset="0"/>
                <a:hlinkClick r:id="rId10" tooltip="Riyadh"/>
              </a:rPr>
              <a:t>Riyadh</a:t>
            </a:r>
            <a:r>
              <a:rPr lang="en-US" dirty="0">
                <a:solidFill>
                  <a:srgbClr val="202122"/>
                </a:solidFill>
                <a:latin typeface="Arial" panose="020B0604020202020204" pitchFamily="34" charset="0"/>
              </a:rPr>
              <a:t>, the ancestral home of his family. Saudi Arabia has since been an </a:t>
            </a:r>
            <a:r>
              <a:rPr lang="en-US" dirty="0">
                <a:solidFill>
                  <a:srgbClr val="0645AD"/>
                </a:solidFill>
                <a:latin typeface="Arial" panose="020B0604020202020204" pitchFamily="34" charset="0"/>
                <a:hlinkClick r:id="rId11" tooltip="Absolute monarchy"/>
              </a:rPr>
              <a:t>absolute monarchy</a:t>
            </a:r>
            <a:r>
              <a:rPr lang="en-US" dirty="0">
                <a:solidFill>
                  <a:srgbClr val="202122"/>
                </a:solidFill>
                <a:latin typeface="Arial" panose="020B0604020202020204" pitchFamily="34" charset="0"/>
              </a:rPr>
              <a:t> governed along </a:t>
            </a:r>
            <a:r>
              <a:rPr lang="en-US" dirty="0">
                <a:solidFill>
                  <a:srgbClr val="0645AD"/>
                </a:solidFill>
                <a:latin typeface="Arial" panose="020B0604020202020204" pitchFamily="34" charset="0"/>
                <a:hlinkClick r:id="rId12" tooltip="Islamism"/>
              </a:rPr>
              <a:t>Islamist</a:t>
            </a:r>
            <a:r>
              <a:rPr lang="en-US" dirty="0">
                <a:solidFill>
                  <a:srgbClr val="202122"/>
                </a:solidFill>
                <a:latin typeface="Arial" panose="020B0604020202020204" pitchFamily="34" charset="0"/>
              </a:rPr>
              <a:t> lines. Saudi Arabia is sometimes called "the Land of the Two Holy Mosques" in reference to </a:t>
            </a:r>
            <a:r>
              <a:rPr lang="en-US" dirty="0">
                <a:solidFill>
                  <a:srgbClr val="0645AD"/>
                </a:solidFill>
                <a:latin typeface="Arial" panose="020B0604020202020204" pitchFamily="34" charset="0"/>
                <a:hlinkClick r:id="rId13" tooltip="Great Mosque of Mecca"/>
              </a:rPr>
              <a:t>Al-Masjid al-Haram</a:t>
            </a:r>
            <a:r>
              <a:rPr lang="en-US" dirty="0">
                <a:solidFill>
                  <a:srgbClr val="202122"/>
                </a:solidFill>
                <a:latin typeface="Arial" panose="020B0604020202020204" pitchFamily="34" charset="0"/>
              </a:rPr>
              <a:t> (in </a:t>
            </a:r>
            <a:r>
              <a:rPr lang="en-US" dirty="0">
                <a:solidFill>
                  <a:srgbClr val="0645AD"/>
                </a:solidFill>
                <a:latin typeface="Arial" panose="020B0604020202020204" pitchFamily="34" charset="0"/>
                <a:hlinkClick r:id="rId14" tooltip="Mecca"/>
              </a:rPr>
              <a:t>Mecca</a:t>
            </a:r>
            <a:r>
              <a:rPr lang="en-US" dirty="0">
                <a:solidFill>
                  <a:srgbClr val="202122"/>
                </a:solidFill>
                <a:latin typeface="Arial" panose="020B0604020202020204" pitchFamily="34" charset="0"/>
              </a:rPr>
              <a:t>) and </a:t>
            </a:r>
            <a:r>
              <a:rPr lang="en-US" dirty="0">
                <a:solidFill>
                  <a:srgbClr val="0645AD"/>
                </a:solidFill>
                <a:latin typeface="Arial" panose="020B0604020202020204" pitchFamily="34" charset="0"/>
                <a:hlinkClick r:id="rId15" tooltip="Al-Masjid an-Nabawi"/>
              </a:rPr>
              <a:t>Al-Masjid an-</a:t>
            </a:r>
            <a:r>
              <a:rPr lang="en-US" dirty="0" err="1">
                <a:solidFill>
                  <a:srgbClr val="0645AD"/>
                </a:solidFill>
                <a:latin typeface="Arial" panose="020B0604020202020204" pitchFamily="34" charset="0"/>
                <a:hlinkClick r:id="rId15" tooltip="Al-Masjid an-Nabawi"/>
              </a:rPr>
              <a:t>Nabawi</a:t>
            </a:r>
            <a:r>
              <a:rPr lang="en-US" dirty="0">
                <a:solidFill>
                  <a:srgbClr val="202122"/>
                </a:solidFill>
                <a:latin typeface="Arial" panose="020B0604020202020204" pitchFamily="34" charset="0"/>
              </a:rPr>
              <a:t> (in </a:t>
            </a:r>
            <a:r>
              <a:rPr lang="en-US" dirty="0">
                <a:solidFill>
                  <a:srgbClr val="0645AD"/>
                </a:solidFill>
                <a:latin typeface="Arial" panose="020B0604020202020204" pitchFamily="34" charset="0"/>
                <a:hlinkClick r:id="rId16" tooltip="Medina"/>
              </a:rPr>
              <a:t>Medina</a:t>
            </a:r>
            <a:r>
              <a:rPr lang="en-US" dirty="0">
                <a:solidFill>
                  <a:srgbClr val="202122"/>
                </a:solidFill>
                <a:latin typeface="Arial" panose="020B0604020202020204" pitchFamily="34" charset="0"/>
              </a:rPr>
              <a:t>), the two holiest places in Islam.</a:t>
            </a:r>
            <a:endParaRPr lang="en-US" dirty="0"/>
          </a:p>
        </p:txBody>
      </p:sp>
    </p:spTree>
    <p:extLst>
      <p:ext uri="{BB962C8B-B14F-4D97-AF65-F5344CB8AC3E}">
        <p14:creationId xmlns:p14="http://schemas.microsoft.com/office/powerpoint/2010/main" val="28069867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9594" y="295072"/>
            <a:ext cx="5887124" cy="646331"/>
          </a:xfrm>
          <a:prstGeom prst="rect">
            <a:avLst/>
          </a:prstGeom>
        </p:spPr>
        <p:txBody>
          <a:bodyPr wrap="none">
            <a:spAutoFit/>
          </a:bodyPr>
          <a:lstStyle/>
          <a:p>
            <a:pPr algn="ctr"/>
            <a:r>
              <a:rPr lang="en-US" dirty="0">
                <a:solidFill>
                  <a:srgbClr val="000000"/>
                </a:solidFill>
                <a:latin typeface="Linux Libertine"/>
              </a:rPr>
              <a:t>Treaty of </a:t>
            </a:r>
            <a:r>
              <a:rPr lang="en-US" dirty="0" err="1">
                <a:solidFill>
                  <a:srgbClr val="000000"/>
                </a:solidFill>
                <a:latin typeface="Linux Libertine"/>
              </a:rPr>
              <a:t>Sèvres</a:t>
            </a:r>
            <a:endParaRPr lang="en-US" dirty="0">
              <a:solidFill>
                <a:srgbClr val="000000"/>
              </a:solidFill>
              <a:latin typeface="Linux Libertine"/>
            </a:endParaRPr>
          </a:p>
          <a:p>
            <a:pPr algn="ctr"/>
            <a:r>
              <a:rPr lang="en-US" dirty="0">
                <a:solidFill>
                  <a:srgbClr val="000000"/>
                </a:solidFill>
                <a:latin typeface="Linux Libertine"/>
              </a:rPr>
              <a:t>The Treasury, Politics, Police will be given over the Brits</a:t>
            </a:r>
            <a:endParaRPr lang="en-US" b="0" i="0" dirty="0">
              <a:solidFill>
                <a:srgbClr val="000000"/>
              </a:solidFill>
              <a:effectLst/>
              <a:latin typeface="Linux Libertine"/>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9735" y="1161986"/>
            <a:ext cx="6310648" cy="3757744"/>
          </a:xfrm>
          <a:prstGeom prst="rect">
            <a:avLst/>
          </a:prstGeom>
        </p:spPr>
      </p:pic>
      <p:sp>
        <p:nvSpPr>
          <p:cNvPr id="4" name="Rectangle 3"/>
          <p:cNvSpPr/>
          <p:nvPr/>
        </p:nvSpPr>
        <p:spPr>
          <a:xfrm>
            <a:off x="90152" y="1164134"/>
            <a:ext cx="5679583" cy="5693866"/>
          </a:xfrm>
          <a:prstGeom prst="rect">
            <a:avLst/>
          </a:prstGeom>
        </p:spPr>
        <p:txBody>
          <a:bodyPr wrap="square">
            <a:spAutoFit/>
          </a:bodyPr>
          <a:lstStyle/>
          <a:p>
            <a:r>
              <a:rPr lang="en-US" sz="1400" dirty="0">
                <a:solidFill>
                  <a:srgbClr val="202122"/>
                </a:solidFill>
                <a:latin typeface="Arial" panose="020B0604020202020204" pitchFamily="34" charset="0"/>
              </a:rPr>
              <a:t>The </a:t>
            </a:r>
            <a:r>
              <a:rPr lang="en-US" sz="1400" b="1" dirty="0">
                <a:solidFill>
                  <a:srgbClr val="202122"/>
                </a:solidFill>
                <a:latin typeface="Arial" panose="020B0604020202020204" pitchFamily="34" charset="0"/>
              </a:rPr>
              <a:t>Treaty of </a:t>
            </a:r>
            <a:r>
              <a:rPr lang="en-US" sz="1400" b="1" dirty="0" err="1">
                <a:solidFill>
                  <a:srgbClr val="202122"/>
                </a:solidFill>
                <a:latin typeface="Arial" panose="020B0604020202020204" pitchFamily="34" charset="0"/>
              </a:rPr>
              <a:t>Sèvres</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3" tooltip="French language"/>
              </a:rPr>
              <a:t>French</a:t>
            </a:r>
            <a:r>
              <a:rPr lang="en-US" sz="1400" dirty="0">
                <a:solidFill>
                  <a:srgbClr val="202122"/>
                </a:solidFill>
                <a:latin typeface="Arial" panose="020B0604020202020204" pitchFamily="34" charset="0"/>
              </a:rPr>
              <a:t>: </a:t>
            </a:r>
            <a:r>
              <a:rPr lang="en-US" sz="1400" i="1" dirty="0" err="1">
                <a:solidFill>
                  <a:srgbClr val="202122"/>
                </a:solidFill>
                <a:latin typeface="Arial" panose="020B0604020202020204" pitchFamily="34" charset="0"/>
              </a:rPr>
              <a:t>Traité</a:t>
            </a:r>
            <a:r>
              <a:rPr lang="en-US" sz="1400" i="1" dirty="0">
                <a:solidFill>
                  <a:srgbClr val="202122"/>
                </a:solidFill>
                <a:latin typeface="Arial" panose="020B0604020202020204" pitchFamily="34" charset="0"/>
              </a:rPr>
              <a:t> de </a:t>
            </a:r>
            <a:r>
              <a:rPr lang="en-US" sz="1400" i="1" dirty="0" err="1">
                <a:solidFill>
                  <a:srgbClr val="202122"/>
                </a:solidFill>
                <a:latin typeface="Arial" panose="020B0604020202020204" pitchFamily="34" charset="0"/>
              </a:rPr>
              <a:t>Sèvres</a:t>
            </a:r>
            <a:r>
              <a:rPr lang="en-US" sz="1400" dirty="0">
                <a:solidFill>
                  <a:srgbClr val="202122"/>
                </a:solidFill>
                <a:latin typeface="Arial" panose="020B0604020202020204" pitchFamily="34" charset="0"/>
              </a:rPr>
              <a:t>) was a 1920 treaty signed between the </a:t>
            </a:r>
            <a:r>
              <a:rPr lang="en-US" sz="1400" dirty="0">
                <a:solidFill>
                  <a:srgbClr val="0645AD"/>
                </a:solidFill>
                <a:latin typeface="Arial" panose="020B0604020202020204" pitchFamily="34" charset="0"/>
                <a:hlinkClick r:id="rId4" tooltip="Allies of World War I"/>
              </a:rPr>
              <a:t>Allies of World War I</a:t>
            </a:r>
            <a:r>
              <a:rPr lang="en-US" sz="1400" dirty="0">
                <a:solidFill>
                  <a:srgbClr val="202122"/>
                </a:solidFill>
                <a:latin typeface="Arial" panose="020B0604020202020204" pitchFamily="34" charset="0"/>
              </a:rPr>
              <a:t> and the </a:t>
            </a:r>
            <a:r>
              <a:rPr lang="en-US" sz="1400" dirty="0">
                <a:solidFill>
                  <a:srgbClr val="0645AD"/>
                </a:solidFill>
                <a:latin typeface="Arial" panose="020B0604020202020204" pitchFamily="34" charset="0"/>
                <a:hlinkClick r:id="rId5" tooltip="Ottoman Empire"/>
              </a:rPr>
              <a:t>Ottoman Empire</a:t>
            </a:r>
            <a:r>
              <a:rPr lang="en-US" sz="1400" dirty="0">
                <a:solidFill>
                  <a:srgbClr val="202122"/>
                </a:solidFill>
                <a:latin typeface="Arial" panose="020B0604020202020204" pitchFamily="34" charset="0"/>
              </a:rPr>
              <a:t>. The treaty ceded large parts of Ottoman territory to France, the United Kingdom, Greece, and Italy, as well as creating large occupation zones within the Ottoman Empire. It was one of a series of treaties</a:t>
            </a:r>
            <a:r>
              <a:rPr lang="en-US" sz="1400" baseline="30000" dirty="0">
                <a:solidFill>
                  <a:srgbClr val="0645AD"/>
                </a:solidFill>
                <a:latin typeface="Arial" panose="020B0604020202020204" pitchFamily="34" charset="0"/>
                <a:hlinkClick r:id="rId6"/>
              </a:rPr>
              <a:t>[3]</a:t>
            </a:r>
            <a:r>
              <a:rPr lang="en-US" sz="1400" dirty="0">
                <a:solidFill>
                  <a:srgbClr val="202122"/>
                </a:solidFill>
                <a:latin typeface="Arial" panose="020B0604020202020204" pitchFamily="34" charset="0"/>
              </a:rPr>
              <a:t> that the </a:t>
            </a:r>
            <a:r>
              <a:rPr lang="en-US" sz="1400" dirty="0">
                <a:solidFill>
                  <a:srgbClr val="0645AD"/>
                </a:solidFill>
                <a:latin typeface="Arial" panose="020B0604020202020204" pitchFamily="34" charset="0"/>
                <a:hlinkClick r:id="rId7" tooltip="Central Powers"/>
              </a:rPr>
              <a:t>Central Powers</a:t>
            </a:r>
            <a:r>
              <a:rPr lang="en-US" sz="1400" dirty="0">
                <a:solidFill>
                  <a:srgbClr val="202122"/>
                </a:solidFill>
                <a:latin typeface="Arial" panose="020B0604020202020204" pitchFamily="34" charset="0"/>
              </a:rPr>
              <a:t> signed with the </a:t>
            </a:r>
            <a:r>
              <a:rPr lang="en-US" sz="1400" dirty="0">
                <a:solidFill>
                  <a:srgbClr val="0645AD"/>
                </a:solidFill>
                <a:latin typeface="Arial" panose="020B0604020202020204" pitchFamily="34" charset="0"/>
                <a:hlinkClick r:id="rId8" tooltip="Big Four (World War I)"/>
              </a:rPr>
              <a:t>Allied Powers</a:t>
            </a:r>
            <a:r>
              <a:rPr lang="en-US" sz="1400" dirty="0">
                <a:solidFill>
                  <a:srgbClr val="202122"/>
                </a:solidFill>
                <a:latin typeface="Arial" panose="020B0604020202020204" pitchFamily="34" charset="0"/>
              </a:rPr>
              <a:t> after their defeat in World War I. Hostilities had already ended with the </a:t>
            </a:r>
            <a:r>
              <a:rPr lang="en-US" sz="1400" dirty="0">
                <a:solidFill>
                  <a:srgbClr val="0645AD"/>
                </a:solidFill>
                <a:latin typeface="Arial" panose="020B0604020202020204" pitchFamily="34" charset="0"/>
                <a:hlinkClick r:id="rId9" tooltip="Armistice of Mudros"/>
              </a:rPr>
              <a:t>Armistice of </a:t>
            </a:r>
            <a:r>
              <a:rPr lang="en-US" sz="1400" dirty="0" err="1">
                <a:solidFill>
                  <a:srgbClr val="0645AD"/>
                </a:solidFill>
                <a:latin typeface="Arial" panose="020B0604020202020204" pitchFamily="34" charset="0"/>
                <a:hlinkClick r:id="rId9" tooltip="Armistice of Mudros"/>
              </a:rPr>
              <a:t>Mudros</a:t>
            </a:r>
            <a:r>
              <a:rPr lang="en-US" sz="1400" dirty="0">
                <a:solidFill>
                  <a:srgbClr val="202122"/>
                </a:solidFill>
                <a:latin typeface="Arial" panose="020B0604020202020204" pitchFamily="34" charset="0"/>
              </a:rPr>
              <a:t>.</a:t>
            </a:r>
          </a:p>
          <a:p>
            <a:r>
              <a:rPr lang="en-US" sz="1400" dirty="0">
                <a:solidFill>
                  <a:srgbClr val="202122"/>
                </a:solidFill>
                <a:latin typeface="Arial" panose="020B0604020202020204" pitchFamily="34" charset="0"/>
              </a:rPr>
              <a:t>The treaty was signed on 10 August 1920 in an exhibition room at the </a:t>
            </a:r>
            <a:r>
              <a:rPr lang="en-US" sz="1400" dirty="0">
                <a:solidFill>
                  <a:srgbClr val="0645AD"/>
                </a:solidFill>
                <a:latin typeface="Arial" panose="020B0604020202020204" pitchFamily="34" charset="0"/>
                <a:hlinkClick r:id="rId10" tooltip="Manufacture nationale de Sèvres"/>
              </a:rPr>
              <a:t>Manufacture </a:t>
            </a:r>
            <a:r>
              <a:rPr lang="en-US" sz="1400" dirty="0" err="1">
                <a:solidFill>
                  <a:srgbClr val="0645AD"/>
                </a:solidFill>
                <a:latin typeface="Arial" panose="020B0604020202020204" pitchFamily="34" charset="0"/>
                <a:hlinkClick r:id="rId10" tooltip="Manufacture nationale de Sèvres"/>
              </a:rPr>
              <a:t>nationale</a:t>
            </a:r>
            <a:r>
              <a:rPr lang="en-US" sz="1400" dirty="0">
                <a:solidFill>
                  <a:srgbClr val="0645AD"/>
                </a:solidFill>
                <a:latin typeface="Arial" panose="020B0604020202020204" pitchFamily="34" charset="0"/>
                <a:hlinkClick r:id="rId10" tooltip="Manufacture nationale de Sèvres"/>
              </a:rPr>
              <a:t> de </a:t>
            </a:r>
            <a:r>
              <a:rPr lang="en-US" sz="1400" dirty="0" err="1">
                <a:solidFill>
                  <a:srgbClr val="0645AD"/>
                </a:solidFill>
                <a:latin typeface="Arial" panose="020B0604020202020204" pitchFamily="34" charset="0"/>
                <a:hlinkClick r:id="rId10" tooltip="Manufacture nationale de Sèvres"/>
              </a:rPr>
              <a:t>Sèvres</a:t>
            </a:r>
            <a:r>
              <a:rPr lang="en-US" sz="1400" dirty="0">
                <a:solidFill>
                  <a:srgbClr val="202122"/>
                </a:solidFill>
                <a:latin typeface="Arial" panose="020B0604020202020204" pitchFamily="34" charset="0"/>
              </a:rPr>
              <a:t> porcelain factory</a:t>
            </a:r>
            <a:r>
              <a:rPr lang="en-US" sz="1400" baseline="30000" dirty="0">
                <a:solidFill>
                  <a:srgbClr val="0645AD"/>
                </a:solidFill>
                <a:latin typeface="Arial" panose="020B0604020202020204" pitchFamily="34" charset="0"/>
                <a:hlinkClick r:id="rId11"/>
              </a:rPr>
              <a:t>[4]</a:t>
            </a:r>
            <a:r>
              <a:rPr lang="en-US" sz="1400" dirty="0">
                <a:solidFill>
                  <a:srgbClr val="202122"/>
                </a:solidFill>
                <a:latin typeface="Arial" panose="020B0604020202020204" pitchFamily="34" charset="0"/>
              </a:rPr>
              <a:t> in </a:t>
            </a:r>
            <a:r>
              <a:rPr lang="en-US" sz="1400" dirty="0" err="1">
                <a:solidFill>
                  <a:srgbClr val="0645AD"/>
                </a:solidFill>
                <a:latin typeface="Arial" panose="020B0604020202020204" pitchFamily="34" charset="0"/>
                <a:hlinkClick r:id="rId12" tooltip="Sèvres"/>
              </a:rPr>
              <a:t>Sèvres</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13" tooltip="France"/>
              </a:rPr>
              <a:t>France</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14"/>
              </a:rPr>
              <a:t>[5]</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The Treaty of </a:t>
            </a:r>
            <a:r>
              <a:rPr lang="en-US" sz="1400" dirty="0" err="1">
                <a:solidFill>
                  <a:srgbClr val="202122"/>
                </a:solidFill>
                <a:latin typeface="Arial" panose="020B0604020202020204" pitchFamily="34" charset="0"/>
              </a:rPr>
              <a:t>Sèvres</a:t>
            </a:r>
            <a:r>
              <a:rPr lang="en-US" sz="1400" dirty="0">
                <a:solidFill>
                  <a:srgbClr val="202122"/>
                </a:solidFill>
                <a:latin typeface="Arial" panose="020B0604020202020204" pitchFamily="34" charset="0"/>
              </a:rPr>
              <a:t> marked the beginning of the </a:t>
            </a:r>
            <a:r>
              <a:rPr lang="en-US" sz="1400" dirty="0">
                <a:solidFill>
                  <a:srgbClr val="0645AD"/>
                </a:solidFill>
                <a:latin typeface="Arial" panose="020B0604020202020204" pitchFamily="34" charset="0"/>
                <a:hlinkClick r:id="rId15" tooltip="Partition of the Ottoman Empire"/>
              </a:rPr>
              <a:t>partitioning of the Ottoman Empire</a:t>
            </a:r>
            <a:r>
              <a:rPr lang="en-US" sz="1400" dirty="0">
                <a:solidFill>
                  <a:srgbClr val="202122"/>
                </a:solidFill>
                <a:latin typeface="Arial" panose="020B0604020202020204" pitchFamily="34" charset="0"/>
              </a:rPr>
              <a:t> and the dismemberment of the empire. The treaty's stipulations included the renunciation of most territory not inhabited by </a:t>
            </a:r>
            <a:r>
              <a:rPr lang="en-US" sz="1400" dirty="0">
                <a:solidFill>
                  <a:srgbClr val="0645AD"/>
                </a:solidFill>
                <a:latin typeface="Arial" panose="020B0604020202020204" pitchFamily="34" charset="0"/>
                <a:hlinkClick r:id="rId16" tooltip="Turkish people"/>
              </a:rPr>
              <a:t>Turkish people</a:t>
            </a:r>
            <a:r>
              <a:rPr lang="en-US" sz="1400" dirty="0">
                <a:solidFill>
                  <a:srgbClr val="202122"/>
                </a:solidFill>
                <a:latin typeface="Arial" panose="020B0604020202020204" pitchFamily="34" charset="0"/>
              </a:rPr>
              <a:t> and their cession to the Allied administration.</a:t>
            </a:r>
            <a:r>
              <a:rPr lang="en-US" sz="1400" baseline="30000" dirty="0">
                <a:solidFill>
                  <a:srgbClr val="0645AD"/>
                </a:solidFill>
                <a:latin typeface="Arial" panose="020B0604020202020204" pitchFamily="34" charset="0"/>
                <a:hlinkClick r:id="rId17"/>
              </a:rPr>
              <a:t>[6]</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The ceding of </a:t>
            </a:r>
            <a:r>
              <a:rPr lang="en-US" sz="1400" dirty="0">
                <a:solidFill>
                  <a:srgbClr val="0645AD"/>
                </a:solidFill>
                <a:latin typeface="Arial" panose="020B0604020202020204" pitchFamily="34" charset="0"/>
                <a:hlinkClick r:id="rId18" tooltip="Eastern Mediterranean"/>
              </a:rPr>
              <a:t>Eastern Mediterranean</a:t>
            </a:r>
            <a:r>
              <a:rPr lang="en-US" sz="1400" dirty="0">
                <a:solidFill>
                  <a:srgbClr val="202122"/>
                </a:solidFill>
                <a:latin typeface="Arial" panose="020B0604020202020204" pitchFamily="34" charset="0"/>
              </a:rPr>
              <a:t> lands saw the introduction of novel polities, including the British </a:t>
            </a:r>
            <a:r>
              <a:rPr lang="en-US" sz="1400" dirty="0">
                <a:solidFill>
                  <a:srgbClr val="0645AD"/>
                </a:solidFill>
                <a:latin typeface="Arial" panose="020B0604020202020204" pitchFamily="34" charset="0"/>
                <a:hlinkClick r:id="rId19" tooltip="Mandate for Palestine"/>
              </a:rPr>
              <a:t>Mandate for Palestine</a:t>
            </a:r>
            <a:r>
              <a:rPr lang="en-US" sz="1400" dirty="0">
                <a:solidFill>
                  <a:srgbClr val="202122"/>
                </a:solidFill>
                <a:latin typeface="Arial" panose="020B0604020202020204" pitchFamily="34" charset="0"/>
              </a:rPr>
              <a:t> and the </a:t>
            </a:r>
            <a:r>
              <a:rPr lang="en-US" sz="1400" dirty="0">
                <a:solidFill>
                  <a:srgbClr val="0645AD"/>
                </a:solidFill>
                <a:latin typeface="Arial" panose="020B0604020202020204" pitchFamily="34" charset="0"/>
                <a:hlinkClick r:id="rId20" tooltip="French Mandate for Syria and the Lebanon"/>
              </a:rPr>
              <a:t>French Mandate for Syria and the Lebanon</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21"/>
              </a:rPr>
              <a:t>[7]</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The terms stirred hostility and </a:t>
            </a:r>
            <a:r>
              <a:rPr lang="en-US" sz="1400" dirty="0">
                <a:solidFill>
                  <a:srgbClr val="0645AD"/>
                </a:solidFill>
                <a:latin typeface="Arial" panose="020B0604020202020204" pitchFamily="34" charset="0"/>
                <a:hlinkClick r:id="rId22" tooltip="Turkish nationalism"/>
              </a:rPr>
              <a:t>Turkish nationalism</a:t>
            </a:r>
            <a:r>
              <a:rPr lang="en-US" sz="1400" dirty="0">
                <a:solidFill>
                  <a:srgbClr val="202122"/>
                </a:solidFill>
                <a:latin typeface="Arial" panose="020B0604020202020204" pitchFamily="34" charset="0"/>
              </a:rPr>
              <a:t>. The treaty's signatories were stripped of their citizenship by the </a:t>
            </a:r>
            <a:r>
              <a:rPr lang="en-US" sz="1400" dirty="0">
                <a:solidFill>
                  <a:srgbClr val="0645AD"/>
                </a:solidFill>
                <a:latin typeface="Arial" panose="020B0604020202020204" pitchFamily="34" charset="0"/>
                <a:hlinkClick r:id="rId23" tooltip="Government of the Grand National Assembly"/>
              </a:rPr>
              <a:t>Grand National Assembly</a:t>
            </a:r>
            <a:r>
              <a:rPr lang="en-US" sz="1400" dirty="0">
                <a:solidFill>
                  <a:srgbClr val="202122"/>
                </a:solidFill>
                <a:latin typeface="Arial" panose="020B0604020202020204" pitchFamily="34" charset="0"/>
              </a:rPr>
              <a:t>, led by </a:t>
            </a:r>
            <a:r>
              <a:rPr lang="en-US" sz="1400" dirty="0">
                <a:solidFill>
                  <a:srgbClr val="0645AD"/>
                </a:solidFill>
                <a:latin typeface="Arial" panose="020B0604020202020204" pitchFamily="34" charset="0"/>
                <a:hlinkClick r:id="rId24" tooltip="Mustafa Kemal Atatürk"/>
              </a:rPr>
              <a:t>Mustafa Kemal Atatürk</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25"/>
              </a:rPr>
              <a:t>[8]</a:t>
            </a:r>
            <a:r>
              <a:rPr lang="en-US" sz="1400" dirty="0">
                <a:solidFill>
                  <a:srgbClr val="202122"/>
                </a:solidFill>
                <a:latin typeface="Arial" panose="020B0604020202020204" pitchFamily="34" charset="0"/>
              </a:rPr>
              <a:t> which ignited the </a:t>
            </a:r>
            <a:r>
              <a:rPr lang="en-US" sz="1400" dirty="0">
                <a:solidFill>
                  <a:srgbClr val="0645AD"/>
                </a:solidFill>
                <a:latin typeface="Arial" panose="020B0604020202020204" pitchFamily="34" charset="0"/>
                <a:hlinkClick r:id="rId26" tooltip="Turkish War of Independence"/>
              </a:rPr>
              <a:t>Turkish War of Independence</a:t>
            </a:r>
            <a:r>
              <a:rPr lang="en-US" sz="1400" dirty="0">
                <a:solidFill>
                  <a:srgbClr val="202122"/>
                </a:solidFill>
                <a:latin typeface="Arial" panose="020B0604020202020204" pitchFamily="34" charset="0"/>
              </a:rPr>
              <a:t>. Atatürk led the Turkish nationalists in the war to defeat the combined armies of the signatories of the Treaty of </a:t>
            </a:r>
            <a:r>
              <a:rPr lang="en-US" sz="1400" dirty="0" err="1">
                <a:solidFill>
                  <a:srgbClr val="202122"/>
                </a:solidFill>
                <a:latin typeface="Arial" panose="020B0604020202020204" pitchFamily="34" charset="0"/>
              </a:rPr>
              <a:t>Sèvres</a:t>
            </a:r>
            <a:r>
              <a:rPr lang="en-US" sz="1400" dirty="0">
                <a:solidFill>
                  <a:srgbClr val="202122"/>
                </a:solidFill>
                <a:latin typeface="Arial" panose="020B0604020202020204" pitchFamily="34" charset="0"/>
              </a:rPr>
              <a:t>. The 1923 </a:t>
            </a:r>
            <a:r>
              <a:rPr lang="en-US" sz="1400" dirty="0">
                <a:solidFill>
                  <a:srgbClr val="0645AD"/>
                </a:solidFill>
                <a:latin typeface="Arial" panose="020B0604020202020204" pitchFamily="34" charset="0"/>
                <a:hlinkClick r:id="rId27" tooltip="Treaty of Lausanne (1923)"/>
              </a:rPr>
              <a:t>Treaty of Lausanne</a:t>
            </a:r>
            <a:r>
              <a:rPr lang="en-US" sz="1400" dirty="0">
                <a:solidFill>
                  <a:srgbClr val="202122"/>
                </a:solidFill>
                <a:latin typeface="Arial" panose="020B0604020202020204" pitchFamily="34" charset="0"/>
              </a:rPr>
              <a:t>, which superseded the Treaty of </a:t>
            </a:r>
            <a:r>
              <a:rPr lang="en-US" sz="1400" dirty="0" err="1">
                <a:solidFill>
                  <a:srgbClr val="202122"/>
                </a:solidFill>
                <a:latin typeface="Arial" panose="020B0604020202020204" pitchFamily="34" charset="0"/>
              </a:rPr>
              <a:t>Sèvres</a:t>
            </a:r>
            <a:r>
              <a:rPr lang="en-US" sz="1400" dirty="0">
                <a:solidFill>
                  <a:srgbClr val="202122"/>
                </a:solidFill>
                <a:latin typeface="Arial" panose="020B0604020202020204" pitchFamily="34" charset="0"/>
              </a:rPr>
              <a:t>, ended the conflict and saw the establishment of the </a:t>
            </a:r>
            <a:r>
              <a:rPr lang="en-US" sz="1400" dirty="0">
                <a:solidFill>
                  <a:srgbClr val="0645AD"/>
                </a:solidFill>
                <a:latin typeface="Arial" panose="020B0604020202020204" pitchFamily="34" charset="0"/>
                <a:hlinkClick r:id="rId28" tooltip="Republic of Turkey"/>
              </a:rPr>
              <a:t>Republic of Turkey</a:t>
            </a:r>
            <a:r>
              <a:rPr lang="en-US" sz="1400" dirty="0">
                <a:solidFill>
                  <a:srgbClr val="202122"/>
                </a:solidFill>
                <a:latin typeface="Arial" panose="020B0604020202020204" pitchFamily="34" charset="0"/>
              </a:rPr>
              <a:t>.</a:t>
            </a:r>
            <a:endParaRPr lang="en-US" sz="1400" b="0" i="0" dirty="0">
              <a:solidFill>
                <a:srgbClr val="202122"/>
              </a:solidFill>
              <a:effectLst/>
              <a:latin typeface="Arial" panose="020B0604020202020204" pitchFamily="34" charset="0"/>
            </a:endParaRPr>
          </a:p>
        </p:txBody>
      </p:sp>
    </p:spTree>
    <p:extLst>
      <p:ext uri="{BB962C8B-B14F-4D97-AF65-F5344CB8AC3E}">
        <p14:creationId xmlns:p14="http://schemas.microsoft.com/office/powerpoint/2010/main" val="25692469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612845"/>
            <a:ext cx="8903594" cy="3970318"/>
          </a:xfrm>
          <a:prstGeom prst="rect">
            <a:avLst/>
          </a:prstGeom>
        </p:spPr>
        <p:txBody>
          <a:bodyPr wrap="square">
            <a:spAutoFit/>
          </a:bodyPr>
          <a:lstStyle/>
          <a:p>
            <a:r>
              <a:rPr lang="en-US" dirty="0">
                <a:solidFill>
                  <a:srgbClr val="202122"/>
                </a:solidFill>
                <a:latin typeface="Arial" panose="020B0604020202020204" pitchFamily="34" charset="0"/>
              </a:rPr>
              <a:t>Their treaty, signed at </a:t>
            </a:r>
            <a:r>
              <a:rPr lang="en-US" dirty="0" err="1">
                <a:solidFill>
                  <a:srgbClr val="202122"/>
                </a:solidFill>
                <a:latin typeface="Arial" panose="020B0604020202020204" pitchFamily="34" charset="0"/>
              </a:rPr>
              <a:t>Uqair</a:t>
            </a:r>
            <a:r>
              <a:rPr lang="en-US" dirty="0">
                <a:solidFill>
                  <a:srgbClr val="202122"/>
                </a:solidFill>
                <a:latin typeface="Arial" panose="020B0604020202020204" pitchFamily="34" charset="0"/>
              </a:rPr>
              <a:t> in 1922, where he met </a:t>
            </a:r>
            <a:r>
              <a:rPr lang="en-US" dirty="0">
                <a:solidFill>
                  <a:srgbClr val="0645AD"/>
                </a:solidFill>
                <a:latin typeface="Arial" panose="020B0604020202020204" pitchFamily="34" charset="0"/>
                <a:hlinkClick r:id="rId2" tooltip="Percy Cox"/>
              </a:rPr>
              <a:t>Percy Cox</a:t>
            </a:r>
            <a:r>
              <a:rPr lang="en-US" dirty="0">
                <a:solidFill>
                  <a:srgbClr val="202122"/>
                </a:solidFill>
                <a:latin typeface="Arial" panose="020B0604020202020204" pitchFamily="34" charset="0"/>
              </a:rPr>
              <a:t>, British High Commissioner in Iraq, to draw boundaries</a:t>
            </a:r>
            <a:r>
              <a:rPr lang="en-US" baseline="30000" dirty="0">
                <a:solidFill>
                  <a:srgbClr val="0645AD"/>
                </a:solidFill>
                <a:latin typeface="Arial" panose="020B0604020202020204" pitchFamily="34" charset="0"/>
                <a:hlinkClick r:id="rId3"/>
              </a:rPr>
              <a:t>[20]</a:t>
            </a:r>
            <a:r>
              <a:rPr lang="en-US" dirty="0">
                <a:solidFill>
                  <a:srgbClr val="202122"/>
                </a:solidFill>
                <a:latin typeface="Arial" panose="020B0604020202020204" pitchFamily="34" charset="0"/>
              </a:rPr>
              <a:t> saw Britain recognize many of his territorial gains. In exchange, Ibn Saud agreed to recognize British territories in the area, particularly along the Persian Gulf coast and in Iraq. The former of these were vital to the British, as merchant traffic between </a:t>
            </a:r>
            <a:r>
              <a:rPr lang="en-US" dirty="0">
                <a:solidFill>
                  <a:srgbClr val="0645AD"/>
                </a:solidFill>
                <a:latin typeface="Arial" panose="020B0604020202020204" pitchFamily="34" charset="0"/>
                <a:hlinkClick r:id="rId4" tooltip="British India"/>
              </a:rPr>
              <a:t>British India</a:t>
            </a:r>
            <a:r>
              <a:rPr lang="en-US" dirty="0">
                <a:solidFill>
                  <a:srgbClr val="202122"/>
                </a:solidFill>
                <a:latin typeface="Arial" panose="020B0604020202020204" pitchFamily="34" charset="0"/>
              </a:rPr>
              <a:t> and the United Kingdom depended upon coaling stations on the approach to the </a:t>
            </a:r>
            <a:r>
              <a:rPr lang="en-US" dirty="0">
                <a:solidFill>
                  <a:srgbClr val="0645AD"/>
                </a:solidFill>
                <a:latin typeface="Arial" panose="020B0604020202020204" pitchFamily="34" charset="0"/>
                <a:hlinkClick r:id="rId5" tooltip="Suez Canal"/>
              </a:rPr>
              <a:t>Suez Canal</a:t>
            </a:r>
            <a:r>
              <a:rPr lang="en-US" dirty="0">
                <a:solidFill>
                  <a:srgbClr val="202122"/>
                </a:solidFill>
                <a:latin typeface="Arial" panose="020B0604020202020204" pitchFamily="34" charset="0"/>
              </a:rPr>
              <a:t>.</a:t>
            </a:r>
          </a:p>
          <a:p>
            <a:r>
              <a:rPr lang="en-US" dirty="0">
                <a:solidFill>
                  <a:srgbClr val="202122"/>
                </a:solidFill>
                <a:latin typeface="Arial" panose="020B0604020202020204" pitchFamily="34" charset="0"/>
              </a:rPr>
              <a:t>In 1925, Ibn Saud's forces captured the holy city of Mecca from Sharif Hussein, ending 700 years of </a:t>
            </a:r>
            <a:r>
              <a:rPr lang="en-US" dirty="0">
                <a:solidFill>
                  <a:srgbClr val="0645AD"/>
                </a:solidFill>
                <a:latin typeface="Arial" panose="020B0604020202020204" pitchFamily="34" charset="0"/>
                <a:hlinkClick r:id="rId6" tooltip="Hashemites"/>
              </a:rPr>
              <a:t>Hashemite</a:t>
            </a:r>
            <a:r>
              <a:rPr lang="en-US" dirty="0">
                <a:solidFill>
                  <a:srgbClr val="202122"/>
                </a:solidFill>
                <a:latin typeface="Arial" panose="020B0604020202020204" pitchFamily="34" charset="0"/>
              </a:rPr>
              <a:t> rule. On 8 January 1926, the leading figures in Mecca, </a:t>
            </a:r>
            <a:r>
              <a:rPr lang="en-US" dirty="0" err="1">
                <a:solidFill>
                  <a:srgbClr val="202122"/>
                </a:solidFill>
                <a:latin typeface="Arial" panose="020B0604020202020204" pitchFamily="34" charset="0"/>
              </a:rPr>
              <a:t>Madina</a:t>
            </a:r>
            <a:r>
              <a:rPr lang="en-US" dirty="0">
                <a:solidFill>
                  <a:srgbClr val="202122"/>
                </a:solidFill>
                <a:latin typeface="Arial" panose="020B0604020202020204" pitchFamily="34" charset="0"/>
              </a:rPr>
              <a:t> and Jeddah proclaimed Ibn Saud the King of Hejaz.</a:t>
            </a:r>
            <a:r>
              <a:rPr lang="en-US" baseline="30000" dirty="0">
                <a:solidFill>
                  <a:srgbClr val="0645AD"/>
                </a:solidFill>
                <a:latin typeface="Arial" panose="020B0604020202020204" pitchFamily="34" charset="0"/>
                <a:hlinkClick r:id="rId7"/>
              </a:rPr>
              <a:t>[21]</a:t>
            </a:r>
            <a:r>
              <a:rPr lang="en-US" dirty="0">
                <a:solidFill>
                  <a:srgbClr val="202122"/>
                </a:solidFill>
                <a:latin typeface="Arial" panose="020B0604020202020204" pitchFamily="34" charset="0"/>
              </a:rPr>
              <a:t> He raised Nejd to a kingdom as well on 29 January 1927.</a:t>
            </a:r>
            <a:r>
              <a:rPr lang="en-US" baseline="30000" dirty="0">
                <a:solidFill>
                  <a:srgbClr val="0645AD"/>
                </a:solidFill>
                <a:latin typeface="Arial" panose="020B0604020202020204" pitchFamily="34" charset="0"/>
                <a:hlinkClick r:id="rId8"/>
              </a:rPr>
              <a:t>[22]</a:t>
            </a:r>
            <a:r>
              <a:rPr lang="en-US" dirty="0">
                <a:solidFill>
                  <a:srgbClr val="202122"/>
                </a:solidFill>
                <a:latin typeface="Arial" panose="020B0604020202020204" pitchFamily="34" charset="0"/>
              </a:rPr>
              <a:t> On 20 May 1927, the British government signed the </a:t>
            </a:r>
            <a:r>
              <a:rPr lang="en-US" dirty="0">
                <a:solidFill>
                  <a:srgbClr val="0645AD"/>
                </a:solidFill>
                <a:latin typeface="Arial" panose="020B0604020202020204" pitchFamily="34" charset="0"/>
                <a:hlinkClick r:id="rId9" tooltip="Treaty of Jeddah (1927)"/>
              </a:rPr>
              <a:t>Treaty of Jeddah</a:t>
            </a:r>
            <a:r>
              <a:rPr lang="en-US" dirty="0">
                <a:solidFill>
                  <a:srgbClr val="202122"/>
                </a:solidFill>
                <a:latin typeface="Arial" panose="020B0604020202020204" pitchFamily="34" charset="0"/>
              </a:rPr>
              <a:t>, which abolished the Darin protection agreement and recognized the independence of the Hejaz and Nejd, with Ibn Saud as their ruler. For the next five years, Ibn Saud administered the two parts of his dual kingdom as separate units.</a:t>
            </a:r>
            <a:endParaRPr lang="en-US" b="0" i="0" dirty="0">
              <a:solidFill>
                <a:srgbClr val="202122"/>
              </a:solidFill>
              <a:effectLst/>
              <a:latin typeface="Arial" panose="020B0604020202020204" pitchFamily="34" charset="0"/>
            </a:endParaRPr>
          </a:p>
        </p:txBody>
      </p:sp>
    </p:spTree>
    <p:extLst>
      <p:ext uri="{BB962C8B-B14F-4D97-AF65-F5344CB8AC3E}">
        <p14:creationId xmlns:p14="http://schemas.microsoft.com/office/powerpoint/2010/main" val="29082449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2299" y="347730"/>
            <a:ext cx="4739426" cy="923330"/>
          </a:xfrm>
          <a:prstGeom prst="rect">
            <a:avLst/>
          </a:prstGeom>
          <a:noFill/>
        </p:spPr>
        <p:txBody>
          <a:bodyPr wrap="square" rtlCol="0">
            <a:spAutoFit/>
          </a:bodyPr>
          <a:lstStyle/>
          <a:p>
            <a:r>
              <a:rPr lang="en-US" dirty="0"/>
              <a:t>A faction rebelled against it and established a homeland for </a:t>
            </a:r>
            <a:r>
              <a:rPr lang="en-US" dirty="0" err="1"/>
              <a:t>turks</a:t>
            </a:r>
            <a:r>
              <a:rPr lang="en-US" dirty="0"/>
              <a:t> which 1/6 of </a:t>
            </a:r>
            <a:r>
              <a:rPr lang="en-US" dirty="0" err="1"/>
              <a:t>orginal</a:t>
            </a:r>
            <a:r>
              <a:rPr lang="en-US" dirty="0"/>
              <a:t> ottoman empire.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8278" y="1632934"/>
            <a:ext cx="2095500" cy="2819400"/>
          </a:xfrm>
          <a:prstGeom prst="rect">
            <a:avLst/>
          </a:prstGeom>
        </p:spPr>
      </p:pic>
      <p:sp>
        <p:nvSpPr>
          <p:cNvPr id="5" name="TextBox 4"/>
          <p:cNvSpPr txBox="1"/>
          <p:nvPr/>
        </p:nvSpPr>
        <p:spPr>
          <a:xfrm>
            <a:off x="1120462" y="1854558"/>
            <a:ext cx="7340958" cy="2585323"/>
          </a:xfrm>
          <a:prstGeom prst="rect">
            <a:avLst/>
          </a:prstGeom>
          <a:noFill/>
        </p:spPr>
        <p:txBody>
          <a:bodyPr wrap="square" rtlCol="0">
            <a:spAutoFit/>
          </a:bodyPr>
          <a:lstStyle/>
          <a:p>
            <a:r>
              <a:rPr lang="en-US" dirty="0"/>
              <a:t>Most secular </a:t>
            </a:r>
            <a:r>
              <a:rPr lang="en-US" dirty="0" err="1"/>
              <a:t>muslim</a:t>
            </a:r>
            <a:r>
              <a:rPr lang="en-US" dirty="0"/>
              <a:t> </a:t>
            </a:r>
            <a:r>
              <a:rPr lang="en-US" dirty="0" err="1"/>
              <a:t>rular</a:t>
            </a:r>
            <a:r>
              <a:rPr lang="en-US" dirty="0"/>
              <a:t> who hated </a:t>
            </a:r>
            <a:r>
              <a:rPr lang="en-US" dirty="0" err="1"/>
              <a:t>islam</a:t>
            </a:r>
            <a:r>
              <a:rPr lang="en-US" dirty="0"/>
              <a:t> with a passion.</a:t>
            </a:r>
          </a:p>
          <a:p>
            <a:pPr marL="342900" indent="-342900">
              <a:buAutoNum type="arabicPeriod"/>
            </a:pPr>
            <a:r>
              <a:rPr lang="en-US" dirty="0"/>
              <a:t>Banned </a:t>
            </a:r>
            <a:r>
              <a:rPr lang="en-US" dirty="0" err="1"/>
              <a:t>quran</a:t>
            </a:r>
            <a:r>
              <a:rPr lang="en-US" dirty="0"/>
              <a:t> in Arabic</a:t>
            </a:r>
          </a:p>
          <a:p>
            <a:pPr marL="342900" indent="-342900">
              <a:buAutoNum type="arabicPeriod"/>
            </a:pPr>
            <a:r>
              <a:rPr lang="en-US" dirty="0" err="1"/>
              <a:t>Adhan</a:t>
            </a:r>
            <a:r>
              <a:rPr lang="en-US" dirty="0"/>
              <a:t> Turkish</a:t>
            </a:r>
          </a:p>
          <a:p>
            <a:pPr marL="342900" indent="-342900">
              <a:buAutoNum type="arabicPeriod"/>
            </a:pPr>
            <a:r>
              <a:rPr lang="en-US" dirty="0"/>
              <a:t>Salah Turkish</a:t>
            </a:r>
          </a:p>
          <a:p>
            <a:pPr marL="342900" indent="-342900">
              <a:buAutoNum type="arabicPeriod"/>
            </a:pPr>
            <a:r>
              <a:rPr lang="en-US" dirty="0"/>
              <a:t>Banned hijab, religious school</a:t>
            </a:r>
          </a:p>
          <a:p>
            <a:pPr marL="342900" indent="-342900">
              <a:buAutoNum type="arabicPeriod"/>
            </a:pPr>
            <a:r>
              <a:rPr lang="en-US" dirty="0"/>
              <a:t>On March 3, 1924 he deposed last ottoman caliph </a:t>
            </a:r>
            <a:r>
              <a:rPr lang="en-US" dirty="0" err="1"/>
              <a:t>abdul</a:t>
            </a:r>
            <a:r>
              <a:rPr lang="en-US" dirty="0"/>
              <a:t> </a:t>
            </a:r>
            <a:r>
              <a:rPr lang="en-US" dirty="0" err="1"/>
              <a:t>majid</a:t>
            </a:r>
            <a:r>
              <a:rPr lang="en-US" dirty="0"/>
              <a:t> second and sent him to exile .</a:t>
            </a:r>
          </a:p>
          <a:p>
            <a:pPr marL="342900" indent="-342900">
              <a:buAutoNum type="arabicPeriod"/>
            </a:pPr>
            <a:r>
              <a:rPr lang="en-US" dirty="0"/>
              <a:t>In 1924, he destroyed </a:t>
            </a:r>
            <a:r>
              <a:rPr lang="en-US" dirty="0" err="1"/>
              <a:t>Khilapah</a:t>
            </a:r>
            <a:r>
              <a:rPr lang="en-US" dirty="0"/>
              <a:t> which was started fro </a:t>
            </a:r>
            <a:r>
              <a:rPr lang="en-US" dirty="0" err="1"/>
              <a:t>abu</a:t>
            </a:r>
            <a:r>
              <a:rPr lang="en-US" dirty="0"/>
              <a:t> </a:t>
            </a:r>
            <a:r>
              <a:rPr lang="en-US" dirty="0" err="1"/>
              <a:t>bakar</a:t>
            </a:r>
            <a:r>
              <a:rPr lang="en-US" dirty="0"/>
              <a:t> (r.) and even </a:t>
            </a:r>
            <a:r>
              <a:rPr lang="en-US" dirty="0" err="1"/>
              <a:t>mongol</a:t>
            </a:r>
            <a:r>
              <a:rPr lang="en-US" dirty="0"/>
              <a:t> can not destroyed it.</a:t>
            </a:r>
          </a:p>
        </p:txBody>
      </p:sp>
    </p:spTree>
    <p:extLst>
      <p:ext uri="{BB962C8B-B14F-4D97-AF65-F5344CB8AC3E}">
        <p14:creationId xmlns:p14="http://schemas.microsoft.com/office/powerpoint/2010/main" val="32859239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144" y="693526"/>
            <a:ext cx="3856888" cy="4628266"/>
          </a:xfrm>
          <a:prstGeom prst="rect">
            <a:avLst/>
          </a:prstGeom>
        </p:spPr>
      </p:pic>
      <p:sp>
        <p:nvSpPr>
          <p:cNvPr id="3" name="TextBox 2"/>
          <p:cNvSpPr txBox="1"/>
          <p:nvPr/>
        </p:nvSpPr>
        <p:spPr>
          <a:xfrm>
            <a:off x="6078828" y="693526"/>
            <a:ext cx="4945487" cy="1200329"/>
          </a:xfrm>
          <a:prstGeom prst="rect">
            <a:avLst/>
          </a:prstGeom>
          <a:noFill/>
        </p:spPr>
        <p:txBody>
          <a:bodyPr wrap="square" rtlCol="0">
            <a:spAutoFit/>
          </a:bodyPr>
          <a:lstStyle/>
          <a:p>
            <a:pPr algn="ctr"/>
            <a:r>
              <a:rPr lang="en-US" dirty="0"/>
              <a:t>Last Ottoman Caliph</a:t>
            </a:r>
          </a:p>
          <a:p>
            <a:pPr algn="ctr"/>
            <a:r>
              <a:rPr lang="en-US" dirty="0"/>
              <a:t>Abdul Majid 2</a:t>
            </a:r>
          </a:p>
          <a:p>
            <a:pPr algn="ctr"/>
            <a:r>
              <a:rPr lang="en-US" dirty="0"/>
              <a:t>With his daughter </a:t>
            </a:r>
            <a:r>
              <a:rPr lang="en-US" dirty="0" err="1"/>
              <a:t>Durrusehvar</a:t>
            </a:r>
            <a:r>
              <a:rPr lang="en-US" dirty="0"/>
              <a:t> and son in law </a:t>
            </a:r>
            <a:r>
              <a:rPr lang="en-US" dirty="0" err="1"/>
              <a:t>himayet</a:t>
            </a:r>
            <a:r>
              <a:rPr lang="en-US" dirty="0"/>
              <a:t> </a:t>
            </a:r>
            <a:r>
              <a:rPr lang="en-US" dirty="0" err="1"/>
              <a:t>ali</a:t>
            </a:r>
            <a:r>
              <a:rPr lang="en-US" dirty="0"/>
              <a:t> khan bahadur</a:t>
            </a:r>
          </a:p>
        </p:txBody>
      </p:sp>
      <p:sp>
        <p:nvSpPr>
          <p:cNvPr id="4" name="TextBox 3"/>
          <p:cNvSpPr txBox="1"/>
          <p:nvPr/>
        </p:nvSpPr>
        <p:spPr>
          <a:xfrm>
            <a:off x="7237926" y="3412901"/>
            <a:ext cx="4031087" cy="369332"/>
          </a:xfrm>
          <a:prstGeom prst="rect">
            <a:avLst/>
          </a:prstGeom>
          <a:noFill/>
        </p:spPr>
        <p:txBody>
          <a:bodyPr wrap="square" rtlCol="0">
            <a:spAutoFit/>
          </a:bodyPr>
          <a:lstStyle/>
          <a:p>
            <a:r>
              <a:rPr lang="en-US" dirty="0"/>
              <a:t>23 August 1944 (aged 76)</a:t>
            </a:r>
          </a:p>
        </p:txBody>
      </p:sp>
      <p:sp>
        <p:nvSpPr>
          <p:cNvPr id="5" name="Rectangle 4"/>
          <p:cNvSpPr/>
          <p:nvPr/>
        </p:nvSpPr>
        <p:spPr>
          <a:xfrm>
            <a:off x="5327561" y="3890631"/>
            <a:ext cx="6096000" cy="2862322"/>
          </a:xfrm>
          <a:prstGeom prst="rect">
            <a:avLst/>
          </a:prstGeom>
        </p:spPr>
        <p:txBody>
          <a:bodyPr>
            <a:spAutoFit/>
          </a:bodyPr>
          <a:lstStyle/>
          <a:p>
            <a:r>
              <a:rPr lang="en-US" dirty="0">
                <a:solidFill>
                  <a:srgbClr val="202122"/>
                </a:solidFill>
                <a:latin typeface="Arial" panose="020B0604020202020204" pitchFamily="34" charset="0"/>
              </a:rPr>
              <a:t>On 23 August 1944, </a:t>
            </a:r>
            <a:r>
              <a:rPr lang="en-US" dirty="0" err="1">
                <a:solidFill>
                  <a:srgbClr val="202122"/>
                </a:solidFill>
                <a:latin typeface="Arial" panose="020B0604020202020204" pitchFamily="34" charset="0"/>
              </a:rPr>
              <a:t>Abdulmejid</a:t>
            </a:r>
            <a:r>
              <a:rPr lang="en-US" dirty="0">
                <a:solidFill>
                  <a:srgbClr val="202122"/>
                </a:solidFill>
                <a:latin typeface="Arial" panose="020B0604020202020204" pitchFamily="34" charset="0"/>
              </a:rPr>
              <a:t> II died at his house in the Boulevard </a:t>
            </a:r>
            <a:r>
              <a:rPr lang="en-US" dirty="0" err="1">
                <a:solidFill>
                  <a:srgbClr val="202122"/>
                </a:solidFill>
                <a:latin typeface="Arial" panose="020B0604020202020204" pitchFamily="34" charset="0"/>
              </a:rPr>
              <a:t>Suchet</a:t>
            </a:r>
            <a:r>
              <a:rPr lang="en-US" dirty="0">
                <a:solidFill>
                  <a:srgbClr val="202122"/>
                </a:solidFill>
                <a:latin typeface="Arial" panose="020B0604020202020204" pitchFamily="34" charset="0"/>
              </a:rPr>
              <a:t>, </a:t>
            </a:r>
            <a:r>
              <a:rPr lang="en-US" dirty="0">
                <a:solidFill>
                  <a:srgbClr val="0645AD"/>
                </a:solidFill>
                <a:latin typeface="Arial" panose="020B0604020202020204" pitchFamily="34" charset="0"/>
                <a:hlinkClick r:id="rId3" tooltip="Paris"/>
              </a:rPr>
              <a:t>Paris</a:t>
            </a:r>
            <a:r>
              <a:rPr lang="en-US" dirty="0">
                <a:solidFill>
                  <a:srgbClr val="202122"/>
                </a:solidFill>
                <a:latin typeface="Arial" panose="020B0604020202020204" pitchFamily="34" charset="0"/>
              </a:rPr>
              <a:t>, due to a heart attack.</a:t>
            </a:r>
            <a:r>
              <a:rPr lang="en-US" baseline="30000" dirty="0">
                <a:solidFill>
                  <a:srgbClr val="0645AD"/>
                </a:solidFill>
                <a:latin typeface="Arial" panose="020B0604020202020204" pitchFamily="34" charset="0"/>
                <a:hlinkClick r:id="rId4"/>
              </a:rPr>
              <a:t>[27]</a:t>
            </a:r>
            <a:r>
              <a:rPr lang="en-US" dirty="0">
                <a:solidFill>
                  <a:srgbClr val="202122"/>
                </a:solidFill>
                <a:latin typeface="Arial" panose="020B0604020202020204" pitchFamily="34" charset="0"/>
              </a:rPr>
              <a:t> His death coincided with the </a:t>
            </a:r>
            <a:r>
              <a:rPr lang="en-US" dirty="0">
                <a:solidFill>
                  <a:srgbClr val="0645AD"/>
                </a:solidFill>
                <a:latin typeface="Arial" panose="020B0604020202020204" pitchFamily="34" charset="0"/>
                <a:hlinkClick r:id="rId5" tooltip="Liberation of Paris"/>
              </a:rPr>
              <a:t>Liberation of Paris</a:t>
            </a:r>
            <a:r>
              <a:rPr lang="en-US" dirty="0">
                <a:solidFill>
                  <a:srgbClr val="202122"/>
                </a:solidFill>
                <a:latin typeface="Arial" panose="020B0604020202020204" pitchFamily="34" charset="0"/>
              </a:rPr>
              <a:t> from the </a:t>
            </a:r>
            <a:r>
              <a:rPr lang="en-US" dirty="0">
                <a:solidFill>
                  <a:srgbClr val="0645AD"/>
                </a:solidFill>
                <a:latin typeface="Arial" panose="020B0604020202020204" pitchFamily="34" charset="0"/>
                <a:hlinkClick r:id="rId6" tooltip="Nazi Germany"/>
              </a:rPr>
              <a:t>German occupation</a:t>
            </a:r>
            <a:r>
              <a:rPr lang="en-US" dirty="0">
                <a:solidFill>
                  <a:srgbClr val="202122"/>
                </a:solidFill>
                <a:latin typeface="Arial" panose="020B0604020202020204" pitchFamily="34" charset="0"/>
              </a:rPr>
              <a:t>. Despite the efforts of </a:t>
            </a:r>
            <a:r>
              <a:rPr lang="en-US" dirty="0" err="1">
                <a:solidFill>
                  <a:srgbClr val="202122"/>
                </a:solidFill>
                <a:latin typeface="Arial" panose="020B0604020202020204" pitchFamily="34" charset="0"/>
              </a:rPr>
              <a:t>Dürrişehvar</a:t>
            </a:r>
            <a:r>
              <a:rPr lang="en-US" dirty="0">
                <a:solidFill>
                  <a:srgbClr val="202122"/>
                </a:solidFill>
                <a:latin typeface="Arial" panose="020B0604020202020204" pitchFamily="34" charset="0"/>
              </a:rPr>
              <a:t> Sultan, his funeral was not accepted to Turkey. Because his funeral was not accepted to Turkey, he was held at the </a:t>
            </a:r>
            <a:r>
              <a:rPr lang="en-US" dirty="0">
                <a:solidFill>
                  <a:srgbClr val="0645AD"/>
                </a:solidFill>
                <a:latin typeface="Arial" panose="020B0604020202020204" pitchFamily="34" charset="0"/>
                <a:hlinkClick r:id="rId7" tooltip="Grand Mosque of Paris"/>
              </a:rPr>
              <a:t>Grand Mosque of Paris</a:t>
            </a:r>
            <a:r>
              <a:rPr lang="en-US" dirty="0">
                <a:solidFill>
                  <a:srgbClr val="202122"/>
                </a:solidFill>
                <a:latin typeface="Arial" panose="020B0604020202020204" pitchFamily="34" charset="0"/>
              </a:rPr>
              <a:t> for up to 10 years, and after the mosque's Board of trustees informed that they could no longer hold his body, He was buried in the special </a:t>
            </a:r>
            <a:r>
              <a:rPr lang="en-US" dirty="0">
                <a:solidFill>
                  <a:srgbClr val="0645AD"/>
                </a:solidFill>
                <a:latin typeface="Arial" panose="020B0604020202020204" pitchFamily="34" charset="0"/>
                <a:hlinkClick r:id="rId8" tooltip="Al-Baqi'"/>
              </a:rPr>
              <a:t>Al-</a:t>
            </a:r>
            <a:r>
              <a:rPr lang="en-US" dirty="0" err="1">
                <a:solidFill>
                  <a:srgbClr val="0645AD"/>
                </a:solidFill>
                <a:latin typeface="Arial" panose="020B0604020202020204" pitchFamily="34" charset="0"/>
                <a:hlinkClick r:id="rId8" tooltip="Al-Baqi'"/>
              </a:rPr>
              <a:t>Baqi</a:t>
            </a:r>
            <a:r>
              <a:rPr lang="en-US" dirty="0">
                <a:solidFill>
                  <a:srgbClr val="0645AD"/>
                </a:solidFill>
                <a:latin typeface="Arial" panose="020B0604020202020204" pitchFamily="34" charset="0"/>
                <a:hlinkClick r:id="rId8" tooltip="Al-Baqi'"/>
              </a:rPr>
              <a:t>'</a:t>
            </a:r>
            <a:r>
              <a:rPr lang="en-US" dirty="0">
                <a:solidFill>
                  <a:srgbClr val="202122"/>
                </a:solidFill>
                <a:latin typeface="Arial" panose="020B0604020202020204" pitchFamily="34" charset="0"/>
              </a:rPr>
              <a:t> </a:t>
            </a:r>
            <a:r>
              <a:rPr lang="en-US" dirty="0" err="1">
                <a:solidFill>
                  <a:srgbClr val="202122"/>
                </a:solidFill>
                <a:latin typeface="Arial" panose="020B0604020202020204" pitchFamily="34" charset="0"/>
              </a:rPr>
              <a:t>cemetary</a:t>
            </a:r>
            <a:r>
              <a:rPr lang="en-US" dirty="0">
                <a:solidFill>
                  <a:srgbClr val="202122"/>
                </a:solidFill>
                <a:latin typeface="Arial" panose="020B0604020202020204" pitchFamily="34" charset="0"/>
              </a:rPr>
              <a:t> in </a:t>
            </a:r>
            <a:r>
              <a:rPr lang="en-US" dirty="0">
                <a:solidFill>
                  <a:srgbClr val="0645AD"/>
                </a:solidFill>
                <a:latin typeface="Arial" panose="020B0604020202020204" pitchFamily="34" charset="0"/>
                <a:hlinkClick r:id="rId9" tooltip="Medina"/>
              </a:rPr>
              <a:t>Medina</a:t>
            </a:r>
            <a:r>
              <a:rPr lang="en-US" dirty="0">
                <a:solidFill>
                  <a:srgbClr val="202122"/>
                </a:solidFill>
                <a:latin typeface="Arial" panose="020B0604020202020204" pitchFamily="34" charset="0"/>
              </a:rPr>
              <a:t> due to being a caliph.</a:t>
            </a:r>
            <a:endParaRPr lang="en-US" dirty="0"/>
          </a:p>
        </p:txBody>
      </p:sp>
    </p:spTree>
    <p:extLst>
      <p:ext uri="{BB962C8B-B14F-4D97-AF65-F5344CB8AC3E}">
        <p14:creationId xmlns:p14="http://schemas.microsoft.com/office/powerpoint/2010/main" val="38333368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4380" y="238012"/>
            <a:ext cx="5070683" cy="369332"/>
          </a:xfrm>
          <a:prstGeom prst="rect">
            <a:avLst/>
          </a:prstGeom>
        </p:spPr>
        <p:txBody>
          <a:bodyPr wrap="none">
            <a:spAutoFit/>
          </a:bodyPr>
          <a:lstStyle/>
          <a:p>
            <a:r>
              <a:rPr lang="en-US" dirty="0">
                <a:solidFill>
                  <a:srgbClr val="000000"/>
                </a:solidFill>
                <a:latin typeface="Linux Libertine"/>
              </a:rPr>
              <a:t>Son of Mir Osman Ali Khan-</a:t>
            </a:r>
            <a:r>
              <a:rPr lang="en-US" dirty="0" err="1">
                <a:solidFill>
                  <a:srgbClr val="000000"/>
                </a:solidFill>
                <a:latin typeface="Linux Libertine"/>
              </a:rPr>
              <a:t>Nijam</a:t>
            </a:r>
            <a:r>
              <a:rPr lang="en-US" dirty="0">
                <a:solidFill>
                  <a:srgbClr val="000000"/>
                </a:solidFill>
                <a:latin typeface="Linux Libertine"/>
              </a:rPr>
              <a:t> of </a:t>
            </a:r>
            <a:r>
              <a:rPr lang="en-US" dirty="0" err="1">
                <a:solidFill>
                  <a:srgbClr val="000000"/>
                </a:solidFill>
                <a:latin typeface="Linux Libertine"/>
              </a:rPr>
              <a:t>Hydarabad</a:t>
            </a:r>
            <a:endParaRPr lang="en-US" b="0" i="0" dirty="0">
              <a:solidFill>
                <a:srgbClr val="000000"/>
              </a:solidFill>
              <a:effectLst/>
              <a:latin typeface="Linux Libertine"/>
            </a:endParaRPr>
          </a:p>
        </p:txBody>
      </p:sp>
      <p:sp>
        <p:nvSpPr>
          <p:cNvPr id="3" name="Rectangle 2"/>
          <p:cNvSpPr/>
          <p:nvPr/>
        </p:nvSpPr>
        <p:spPr>
          <a:xfrm>
            <a:off x="512340" y="1128044"/>
            <a:ext cx="7831560" cy="5262979"/>
          </a:xfrm>
          <a:prstGeom prst="rect">
            <a:avLst/>
          </a:prstGeom>
        </p:spPr>
        <p:txBody>
          <a:bodyPr wrap="square">
            <a:spAutoFit/>
          </a:bodyPr>
          <a:lstStyle/>
          <a:p>
            <a:r>
              <a:rPr lang="en-US" sz="1400" dirty="0">
                <a:solidFill>
                  <a:srgbClr val="202122"/>
                </a:solidFill>
                <a:latin typeface="Arial" panose="020B0604020202020204" pitchFamily="34" charset="0"/>
              </a:rPr>
              <a:t>The </a:t>
            </a:r>
            <a:r>
              <a:rPr lang="en-US" sz="1400" dirty="0" err="1">
                <a:solidFill>
                  <a:srgbClr val="202122"/>
                </a:solidFill>
                <a:latin typeface="Arial" panose="020B0604020202020204" pitchFamily="34" charset="0"/>
              </a:rPr>
              <a:t>Nizam</a:t>
            </a:r>
            <a:r>
              <a:rPr lang="en-US" sz="1400" dirty="0">
                <a:solidFill>
                  <a:srgbClr val="202122"/>
                </a:solidFill>
                <a:latin typeface="Arial" panose="020B0604020202020204" pitchFamily="34" charset="0"/>
              </a:rPr>
              <a:t> was so wealthy that he was portrayed on the cover of </a:t>
            </a:r>
            <a:r>
              <a:rPr lang="en-US" sz="1400" i="1" dirty="0">
                <a:solidFill>
                  <a:srgbClr val="0645AD"/>
                </a:solidFill>
                <a:latin typeface="Arial" panose="020B0604020202020204" pitchFamily="34" charset="0"/>
                <a:hlinkClick r:id="rId2" tooltip="Time (magazine)"/>
              </a:rPr>
              <a:t>Time</a:t>
            </a:r>
            <a:r>
              <a:rPr lang="en-US" sz="1400" dirty="0">
                <a:solidFill>
                  <a:srgbClr val="202122"/>
                </a:solidFill>
                <a:latin typeface="Arial" panose="020B0604020202020204" pitchFamily="34" charset="0"/>
              </a:rPr>
              <a:t> magazine on 22 February 1937, being described as the world's richest man.</a:t>
            </a:r>
            <a:r>
              <a:rPr lang="en-US" sz="1400" baseline="30000" dirty="0">
                <a:solidFill>
                  <a:srgbClr val="0645AD"/>
                </a:solidFill>
                <a:latin typeface="Arial" panose="020B0604020202020204" pitchFamily="34" charset="0"/>
                <a:hlinkClick r:id="rId3"/>
              </a:rPr>
              <a:t>[70]</a:t>
            </a:r>
            <a:r>
              <a:rPr lang="en-US" sz="1400" dirty="0">
                <a:solidFill>
                  <a:srgbClr val="202122"/>
                </a:solidFill>
                <a:latin typeface="Arial" panose="020B0604020202020204" pitchFamily="34" charset="0"/>
              </a:rPr>
              <a:t> At its peak, the wealth of Osman Ali Khan, </a:t>
            </a:r>
            <a:r>
              <a:rPr lang="en-US" sz="1400" dirty="0" err="1">
                <a:solidFill>
                  <a:srgbClr val="202122"/>
                </a:solidFill>
                <a:latin typeface="Arial" panose="020B0604020202020204" pitchFamily="34" charset="0"/>
              </a:rPr>
              <a:t>Asaf</a:t>
            </a:r>
            <a:r>
              <a:rPr lang="en-US" sz="1400" dirty="0">
                <a:solidFill>
                  <a:srgbClr val="202122"/>
                </a:solidFill>
                <a:latin typeface="Arial" panose="020B0604020202020204" pitchFamily="34" charset="0"/>
              </a:rPr>
              <a:t> Jah VII was worth ₹660 crore (US$93 million) (all his conceivable assets combined) in the early 1940s, while his entire treasure of jewels, would be worth between US$150 million and US$500 million variously in today's terms.</a:t>
            </a:r>
            <a:r>
              <a:rPr lang="en-US" sz="1400" baseline="30000" dirty="0">
                <a:solidFill>
                  <a:srgbClr val="0645AD"/>
                </a:solidFill>
                <a:latin typeface="Arial" panose="020B0604020202020204" pitchFamily="34" charset="0"/>
                <a:hlinkClick r:id="rId4"/>
              </a:rPr>
              <a:t>[71]</a:t>
            </a:r>
            <a:r>
              <a:rPr lang="en-US" sz="1400" baseline="30000" dirty="0">
                <a:solidFill>
                  <a:srgbClr val="0645AD"/>
                </a:solidFill>
                <a:latin typeface="Arial" panose="020B0604020202020204" pitchFamily="34" charset="0"/>
                <a:hlinkClick r:id="rId5"/>
              </a:rPr>
              <a:t>[72]</a:t>
            </a:r>
            <a:r>
              <a:rPr lang="en-US" sz="1400" baseline="30000" dirty="0">
                <a:solidFill>
                  <a:srgbClr val="0645AD"/>
                </a:solidFill>
                <a:latin typeface="Arial" panose="020B0604020202020204" pitchFamily="34" charset="0"/>
                <a:hlinkClick r:id="rId6"/>
              </a:rPr>
              <a:t>[73]</a:t>
            </a:r>
            <a:r>
              <a:rPr lang="en-US" sz="1400" baseline="30000" dirty="0">
                <a:solidFill>
                  <a:srgbClr val="0645AD"/>
                </a:solidFill>
                <a:latin typeface="Arial" panose="020B0604020202020204" pitchFamily="34" charset="0"/>
                <a:hlinkClick r:id="rId7"/>
              </a:rPr>
              <a:t>[74]</a:t>
            </a:r>
            <a:r>
              <a:rPr lang="en-US" sz="1400" dirty="0">
                <a:solidFill>
                  <a:srgbClr val="202122"/>
                </a:solidFill>
                <a:latin typeface="Arial" panose="020B0604020202020204" pitchFamily="34" charset="0"/>
              </a:rPr>
              <a:t> He used the </a:t>
            </a:r>
            <a:r>
              <a:rPr lang="en-US" sz="1400" dirty="0">
                <a:solidFill>
                  <a:srgbClr val="0645AD"/>
                </a:solidFill>
                <a:latin typeface="Arial" panose="020B0604020202020204" pitchFamily="34" charset="0"/>
                <a:hlinkClick r:id="rId8" tooltip="Jacob Diamond"/>
              </a:rPr>
              <a:t>Jacob Diamond</a:t>
            </a:r>
            <a:r>
              <a:rPr lang="en-US" sz="1400" dirty="0">
                <a:solidFill>
                  <a:srgbClr val="202122"/>
                </a:solidFill>
                <a:latin typeface="Arial" panose="020B0604020202020204" pitchFamily="34" charset="0"/>
              </a:rPr>
              <a:t>, a 185-carat diamond that is part of the </a:t>
            </a:r>
            <a:r>
              <a:rPr lang="en-US" sz="1400" dirty="0" err="1">
                <a:solidFill>
                  <a:srgbClr val="0645AD"/>
                </a:solidFill>
                <a:latin typeface="Arial" panose="020B0604020202020204" pitchFamily="34" charset="0"/>
                <a:hlinkClick r:id="rId9" tooltip="Jewels of the Nizams"/>
              </a:rPr>
              <a:t>Nizam's</a:t>
            </a:r>
            <a:r>
              <a:rPr lang="en-US" sz="1400" dirty="0">
                <a:solidFill>
                  <a:srgbClr val="0645AD"/>
                </a:solidFill>
                <a:latin typeface="Arial" panose="020B0604020202020204" pitchFamily="34" charset="0"/>
                <a:hlinkClick r:id="rId9" tooltip="Jewels of the Nizams"/>
              </a:rPr>
              <a:t> </a:t>
            </a:r>
            <a:r>
              <a:rPr lang="en-US" sz="1400" dirty="0" err="1">
                <a:solidFill>
                  <a:srgbClr val="0645AD"/>
                </a:solidFill>
                <a:latin typeface="Arial" panose="020B0604020202020204" pitchFamily="34" charset="0"/>
                <a:hlinkClick r:id="rId9" tooltip="Jewels of the Nizams"/>
              </a:rPr>
              <a:t>jewellery</a:t>
            </a:r>
            <a:r>
              <a:rPr lang="en-US" sz="1400" dirty="0">
                <a:solidFill>
                  <a:srgbClr val="202122"/>
                </a:solidFill>
                <a:latin typeface="Arial" panose="020B0604020202020204" pitchFamily="34" charset="0"/>
              </a:rPr>
              <a:t>, as a paperweight.</a:t>
            </a:r>
            <a:r>
              <a:rPr lang="en-US" sz="1400" baseline="30000" dirty="0">
                <a:solidFill>
                  <a:srgbClr val="0645AD"/>
                </a:solidFill>
                <a:latin typeface="Arial" panose="020B0604020202020204" pitchFamily="34" charset="0"/>
                <a:hlinkClick r:id="rId10"/>
              </a:rPr>
              <a:t>[75]</a:t>
            </a:r>
            <a:r>
              <a:rPr lang="en-US" sz="1400" dirty="0">
                <a:solidFill>
                  <a:srgbClr val="202122"/>
                </a:solidFill>
                <a:latin typeface="Arial" panose="020B0604020202020204" pitchFamily="34" charset="0"/>
              </a:rPr>
              <a:t> During his days as </a:t>
            </a:r>
            <a:r>
              <a:rPr lang="en-US" sz="1400" dirty="0" err="1">
                <a:solidFill>
                  <a:srgbClr val="202122"/>
                </a:solidFill>
                <a:latin typeface="Arial" panose="020B0604020202020204" pitchFamily="34" charset="0"/>
              </a:rPr>
              <a:t>Nizam</a:t>
            </a:r>
            <a:r>
              <a:rPr lang="en-US" sz="1400" dirty="0">
                <a:solidFill>
                  <a:srgbClr val="202122"/>
                </a:solidFill>
                <a:latin typeface="Arial" panose="020B0604020202020204" pitchFamily="34" charset="0"/>
              </a:rPr>
              <a:t>, he was reputed to be </a:t>
            </a:r>
            <a:r>
              <a:rPr lang="en-US" sz="1400" dirty="0">
                <a:solidFill>
                  <a:srgbClr val="0645AD"/>
                </a:solidFill>
                <a:latin typeface="Arial" panose="020B0604020202020204" pitchFamily="34" charset="0"/>
                <a:hlinkClick r:id="rId11" tooltip="List of wealthiest historical figures"/>
              </a:rPr>
              <a:t>the richest man in the world</a:t>
            </a:r>
            <a:r>
              <a:rPr lang="en-US" sz="1400" dirty="0">
                <a:solidFill>
                  <a:srgbClr val="202122"/>
                </a:solidFill>
                <a:latin typeface="Arial" panose="020B0604020202020204" pitchFamily="34" charset="0"/>
              </a:rPr>
              <a:t>, having a fortune estimated at US$2 billion in the early 1940s</a:t>
            </a:r>
            <a:r>
              <a:rPr lang="en-US" sz="1400" baseline="30000" dirty="0">
                <a:solidFill>
                  <a:srgbClr val="0645AD"/>
                </a:solidFill>
                <a:latin typeface="Arial" panose="020B0604020202020204" pitchFamily="34" charset="0"/>
                <a:hlinkClick r:id="rId12"/>
              </a:rPr>
              <a:t>[76]</a:t>
            </a:r>
            <a:r>
              <a:rPr lang="en-US" sz="1400" dirty="0">
                <a:solidFill>
                  <a:srgbClr val="202122"/>
                </a:solidFill>
                <a:latin typeface="Arial" panose="020B0604020202020204" pitchFamily="34" charset="0"/>
              </a:rPr>
              <a:t> ($236 billion today as per US GDP figures where any monetary number is seen as a proportion of the US GDP. The US GDP was $200 billion in the 1940s. At the exchange rate of INR 3.3 to the USD </a:t>
            </a:r>
            <a:r>
              <a:rPr lang="en-US" sz="1400" dirty="0" err="1">
                <a:solidFill>
                  <a:srgbClr val="202122"/>
                </a:solidFill>
                <a:latin typeface="Arial" panose="020B0604020202020204" pitchFamily="34" charset="0"/>
              </a:rPr>
              <a:t>Nizam's</a:t>
            </a:r>
            <a:r>
              <a:rPr lang="en-US" sz="1400" dirty="0">
                <a:solidFill>
                  <a:srgbClr val="202122"/>
                </a:solidFill>
                <a:latin typeface="Arial" panose="020B0604020202020204" pitchFamily="34" charset="0"/>
              </a:rPr>
              <a:t> entire fortune including all his land and other assets was INR 660 crores (USD 2 billion being USD 200 crores and one USD being 3.30 INR)</a:t>
            </a:r>
            <a:r>
              <a:rPr lang="en-US" sz="1400" baseline="30000" dirty="0">
                <a:solidFill>
                  <a:srgbClr val="0645AD"/>
                </a:solidFill>
                <a:latin typeface="Arial" panose="020B0604020202020204" pitchFamily="34" charset="0"/>
                <a:hlinkClick r:id="rId13"/>
              </a:rPr>
              <a:t>[77]</a:t>
            </a:r>
            <a:r>
              <a:rPr lang="en-US" sz="1400" dirty="0">
                <a:solidFill>
                  <a:srgbClr val="202122"/>
                </a:solidFill>
                <a:latin typeface="Arial" panose="020B0604020202020204" pitchFamily="34" charset="0"/>
              </a:rPr>
              <a:t> or two per cent of the US economy then.</a:t>
            </a:r>
            <a:r>
              <a:rPr lang="en-US" sz="1400" baseline="30000" dirty="0">
                <a:solidFill>
                  <a:srgbClr val="0645AD"/>
                </a:solidFill>
                <a:latin typeface="Arial" panose="020B0604020202020204" pitchFamily="34" charset="0"/>
                <a:hlinkClick r:id="rId14"/>
              </a:rPr>
              <a:t>[78]</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The </a:t>
            </a:r>
            <a:r>
              <a:rPr lang="en-US" sz="1400" dirty="0" err="1">
                <a:solidFill>
                  <a:srgbClr val="202122"/>
                </a:solidFill>
                <a:latin typeface="Arial" panose="020B0604020202020204" pitchFamily="34" charset="0"/>
              </a:rPr>
              <a:t>Nizam's</a:t>
            </a:r>
            <a:r>
              <a:rPr lang="en-US" sz="1400" dirty="0">
                <a:solidFill>
                  <a:srgbClr val="202122"/>
                </a:solidFill>
                <a:latin typeface="Arial" panose="020B0604020202020204" pitchFamily="34" charset="0"/>
              </a:rPr>
              <a:t> personal fortune was estimated to be roughly £110 million, including £40 million in gold and jewels (equivalent to £2,145,498,339 in 2019)</a:t>
            </a:r>
            <a:r>
              <a:rPr lang="en-US" sz="1400" baseline="30000" dirty="0">
                <a:solidFill>
                  <a:srgbClr val="0645AD"/>
                </a:solidFill>
                <a:latin typeface="Arial" panose="020B0604020202020204" pitchFamily="34" charset="0"/>
                <a:hlinkClick r:id="rId15"/>
              </a:rPr>
              <a:t>[79]</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16"/>
              </a:rPr>
              <a:t>[80]</a:t>
            </a:r>
            <a:r>
              <a:rPr lang="en-US" sz="1400" baseline="30000" dirty="0">
                <a:solidFill>
                  <a:srgbClr val="0645AD"/>
                </a:solidFill>
                <a:latin typeface="Arial" panose="020B0604020202020204" pitchFamily="34" charset="0"/>
                <a:hlinkClick r:id="rId17"/>
              </a:rPr>
              <a:t>[81]</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The Indian government still exhibits the </a:t>
            </a:r>
            <a:r>
              <a:rPr lang="en-US" sz="1400" dirty="0" err="1">
                <a:solidFill>
                  <a:srgbClr val="202122"/>
                </a:solidFill>
                <a:latin typeface="Arial" panose="020B0604020202020204" pitchFamily="34" charset="0"/>
              </a:rPr>
              <a:t>jewellery</a:t>
            </a:r>
            <a:r>
              <a:rPr lang="en-US" sz="1400" dirty="0">
                <a:solidFill>
                  <a:srgbClr val="202122"/>
                </a:solidFill>
                <a:latin typeface="Arial" panose="020B0604020202020204" pitchFamily="34" charset="0"/>
              </a:rPr>
              <a:t> as the Jewels of the </a:t>
            </a:r>
            <a:r>
              <a:rPr lang="en-US" sz="1400" dirty="0" err="1">
                <a:solidFill>
                  <a:srgbClr val="202122"/>
                </a:solidFill>
                <a:latin typeface="Arial" panose="020B0604020202020204" pitchFamily="34" charset="0"/>
              </a:rPr>
              <a:t>Nizams</a:t>
            </a:r>
            <a:r>
              <a:rPr lang="en-US" sz="1400" dirty="0">
                <a:solidFill>
                  <a:srgbClr val="202122"/>
                </a:solidFill>
                <a:latin typeface="Arial" panose="020B0604020202020204" pitchFamily="34" charset="0"/>
              </a:rPr>
              <a:t> of Hyderabad (now in Delhi). There are 173 jewels, which include </a:t>
            </a:r>
            <a:r>
              <a:rPr lang="en-US" sz="1400" dirty="0">
                <a:solidFill>
                  <a:srgbClr val="0645AD"/>
                </a:solidFill>
                <a:latin typeface="Arial" panose="020B0604020202020204" pitchFamily="34" charset="0"/>
                <a:hlinkClick r:id="rId18" tooltip="Emerald"/>
              </a:rPr>
              <a:t>emeralds</a:t>
            </a:r>
            <a:r>
              <a:rPr lang="en-US" sz="1400" dirty="0">
                <a:solidFill>
                  <a:srgbClr val="202122"/>
                </a:solidFill>
                <a:latin typeface="Arial" panose="020B0604020202020204" pitchFamily="34" charset="0"/>
              </a:rPr>
              <a:t> weighing nearly 2,000 carats (0.40 kg), and </a:t>
            </a:r>
            <a:r>
              <a:rPr lang="en-US" sz="1400" dirty="0">
                <a:solidFill>
                  <a:srgbClr val="0645AD"/>
                </a:solidFill>
                <a:latin typeface="Arial" panose="020B0604020202020204" pitchFamily="34" charset="0"/>
                <a:hlinkClick r:id="rId19" tooltip="Pearls"/>
              </a:rPr>
              <a:t>pearls</a:t>
            </a:r>
            <a:r>
              <a:rPr lang="en-US" sz="1400" dirty="0">
                <a:solidFill>
                  <a:srgbClr val="202122"/>
                </a:solidFill>
                <a:latin typeface="Arial" panose="020B0604020202020204" pitchFamily="34" charset="0"/>
              </a:rPr>
              <a:t> exceeding 40 thousand </a:t>
            </a:r>
            <a:r>
              <a:rPr lang="en-US" sz="1400" dirty="0">
                <a:solidFill>
                  <a:srgbClr val="0645AD"/>
                </a:solidFill>
                <a:latin typeface="Arial" panose="020B0604020202020204" pitchFamily="34" charset="0"/>
                <a:hlinkClick r:id="rId20" tooltip="Buddam (unit)"/>
              </a:rPr>
              <a:t>chows</a:t>
            </a:r>
            <a:r>
              <a:rPr lang="en-US" sz="1400" dirty="0">
                <a:solidFill>
                  <a:srgbClr val="202122"/>
                </a:solidFill>
                <a:latin typeface="Arial" panose="020B0604020202020204" pitchFamily="34" charset="0"/>
              </a:rPr>
              <a:t>. The collection includes </a:t>
            </a:r>
            <a:r>
              <a:rPr lang="en-US" sz="1400" dirty="0">
                <a:solidFill>
                  <a:srgbClr val="0645AD"/>
                </a:solidFill>
                <a:latin typeface="Arial" panose="020B0604020202020204" pitchFamily="34" charset="0"/>
                <a:hlinkClick r:id="rId21" tooltip="Gemstone"/>
              </a:rPr>
              <a:t>gemstones</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22" tooltip="Turban"/>
              </a:rPr>
              <a:t>turban</a:t>
            </a:r>
            <a:r>
              <a:rPr lang="en-US" sz="1400" dirty="0">
                <a:solidFill>
                  <a:srgbClr val="202122"/>
                </a:solidFill>
                <a:latin typeface="Arial" panose="020B0604020202020204" pitchFamily="34" charset="0"/>
              </a:rPr>
              <a:t> ornaments, necklaces and </a:t>
            </a:r>
            <a:r>
              <a:rPr lang="en-US" sz="1400" dirty="0">
                <a:solidFill>
                  <a:srgbClr val="0645AD"/>
                </a:solidFill>
                <a:latin typeface="Arial" panose="020B0604020202020204" pitchFamily="34" charset="0"/>
                <a:hlinkClick r:id="rId23" tooltip="Pendant"/>
              </a:rPr>
              <a:t>pendants</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24" tooltip="Belt (clothing)"/>
              </a:rPr>
              <a:t>belts</a:t>
            </a:r>
            <a:r>
              <a:rPr lang="en-US" sz="1400" dirty="0">
                <a:solidFill>
                  <a:srgbClr val="202122"/>
                </a:solidFill>
                <a:latin typeface="Arial" panose="020B0604020202020204" pitchFamily="34" charset="0"/>
              </a:rPr>
              <a:t> and buckles, </a:t>
            </a:r>
            <a:r>
              <a:rPr lang="en-US" sz="1400" dirty="0">
                <a:solidFill>
                  <a:srgbClr val="0645AD"/>
                </a:solidFill>
                <a:latin typeface="Arial" panose="020B0604020202020204" pitchFamily="34" charset="0"/>
                <a:hlinkClick r:id="rId25" tooltip="Earrings"/>
              </a:rPr>
              <a:t>earrings</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26" tooltip="Armbands"/>
              </a:rPr>
              <a:t>armbands</a:t>
            </a:r>
            <a:r>
              <a:rPr lang="en-US" sz="1400" dirty="0">
                <a:solidFill>
                  <a:srgbClr val="202122"/>
                </a:solidFill>
                <a:latin typeface="Arial" panose="020B0604020202020204" pitchFamily="34" charset="0"/>
              </a:rPr>
              <a:t>, bangles and </a:t>
            </a:r>
            <a:r>
              <a:rPr lang="en-US" sz="1400" dirty="0">
                <a:solidFill>
                  <a:srgbClr val="0645AD"/>
                </a:solidFill>
                <a:latin typeface="Arial" panose="020B0604020202020204" pitchFamily="34" charset="0"/>
                <a:hlinkClick r:id="rId27" tooltip="Bracelets"/>
              </a:rPr>
              <a:t>bracelets</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28" tooltip="Anklet"/>
              </a:rPr>
              <a:t>anklets</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29" tooltip="Cufflinks"/>
              </a:rPr>
              <a:t>cufflinks</a:t>
            </a:r>
            <a:r>
              <a:rPr lang="en-US" sz="1400" dirty="0">
                <a:solidFill>
                  <a:srgbClr val="202122"/>
                </a:solidFill>
                <a:latin typeface="Arial" panose="020B0604020202020204" pitchFamily="34" charset="0"/>
              </a:rPr>
              <a:t> and </a:t>
            </a:r>
            <a:r>
              <a:rPr lang="en-US" sz="1400" dirty="0">
                <a:solidFill>
                  <a:srgbClr val="0645AD"/>
                </a:solidFill>
                <a:latin typeface="Arial" panose="020B0604020202020204" pitchFamily="34" charset="0"/>
                <a:hlinkClick r:id="rId30" tooltip="Button"/>
              </a:rPr>
              <a:t>buttons</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31" tooltip="Watch chain"/>
              </a:rPr>
              <a:t>watch chains</a:t>
            </a:r>
            <a:r>
              <a:rPr lang="en-US" sz="1400" dirty="0">
                <a:solidFill>
                  <a:srgbClr val="202122"/>
                </a:solidFill>
                <a:latin typeface="Arial" panose="020B0604020202020204" pitchFamily="34" charset="0"/>
              </a:rPr>
              <a:t>, and rings, </a:t>
            </a:r>
            <a:r>
              <a:rPr lang="en-US" sz="1400" dirty="0">
                <a:solidFill>
                  <a:srgbClr val="0645AD"/>
                </a:solidFill>
                <a:latin typeface="Arial" panose="020B0604020202020204" pitchFamily="34" charset="0"/>
                <a:hlinkClick r:id="rId32" tooltip="Toe ring"/>
              </a:rPr>
              <a:t>toe rings</a:t>
            </a:r>
            <a:r>
              <a:rPr lang="en-US" sz="1400" dirty="0">
                <a:solidFill>
                  <a:srgbClr val="202122"/>
                </a:solidFill>
                <a:latin typeface="Arial" panose="020B0604020202020204" pitchFamily="34" charset="0"/>
              </a:rPr>
              <a:t>, and </a:t>
            </a:r>
            <a:r>
              <a:rPr lang="en-US" sz="1400" dirty="0">
                <a:solidFill>
                  <a:srgbClr val="0645AD"/>
                </a:solidFill>
                <a:latin typeface="Arial" panose="020B0604020202020204" pitchFamily="34" charset="0"/>
                <a:hlinkClick r:id="rId33" tooltip="Nose piercing"/>
              </a:rPr>
              <a:t>nose rings</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34"/>
              </a:rPr>
              <a:t>[82]</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In 1947, the </a:t>
            </a:r>
            <a:r>
              <a:rPr lang="en-US" sz="1400" dirty="0" err="1">
                <a:solidFill>
                  <a:srgbClr val="202122"/>
                </a:solidFill>
                <a:latin typeface="Arial" panose="020B0604020202020204" pitchFamily="34" charset="0"/>
              </a:rPr>
              <a:t>Nizam</a:t>
            </a:r>
            <a:r>
              <a:rPr lang="en-US" sz="1400" dirty="0">
                <a:solidFill>
                  <a:srgbClr val="202122"/>
                </a:solidFill>
                <a:latin typeface="Arial" panose="020B0604020202020204" pitchFamily="34" charset="0"/>
              </a:rPr>
              <a:t> made a gift of diamond jewels, including a tiara and necklace, to </a:t>
            </a:r>
            <a:r>
              <a:rPr lang="en-US" sz="1400" dirty="0">
                <a:solidFill>
                  <a:srgbClr val="0645AD"/>
                </a:solidFill>
                <a:latin typeface="Arial" panose="020B0604020202020204" pitchFamily="34" charset="0"/>
                <a:hlinkClick r:id="rId35" tooltip="Queen Elizabeth II"/>
              </a:rPr>
              <a:t>Queen Elizabeth II</a:t>
            </a:r>
            <a:r>
              <a:rPr lang="en-US" sz="1400" dirty="0">
                <a:solidFill>
                  <a:srgbClr val="202122"/>
                </a:solidFill>
                <a:latin typeface="Arial" panose="020B0604020202020204" pitchFamily="34" charset="0"/>
              </a:rPr>
              <a:t> on the occasion of her marriage. The brooches and necklace are still worn by the Queen and the necklace is known as the </a:t>
            </a:r>
            <a:r>
              <a:rPr lang="en-US" sz="1400" dirty="0" err="1">
                <a:solidFill>
                  <a:srgbClr val="0645AD"/>
                </a:solidFill>
                <a:latin typeface="Arial" panose="020B0604020202020204" pitchFamily="34" charset="0"/>
                <a:hlinkClick r:id="rId36" tooltip="Elizabeth II's jewels"/>
              </a:rPr>
              <a:t>Nizam</a:t>
            </a:r>
            <a:r>
              <a:rPr lang="en-US" sz="1400" dirty="0">
                <a:solidFill>
                  <a:srgbClr val="0645AD"/>
                </a:solidFill>
                <a:latin typeface="Arial" panose="020B0604020202020204" pitchFamily="34" charset="0"/>
                <a:hlinkClick r:id="rId36" tooltip="Elizabeth II's jewels"/>
              </a:rPr>
              <a:t> of Hyderabad necklace</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37"/>
              </a:rPr>
              <a:t>[83]</a:t>
            </a:r>
            <a:endParaRPr lang="en-US" sz="1400" dirty="0">
              <a:solidFill>
                <a:srgbClr val="202122"/>
              </a:solidFill>
              <a:latin typeface="Arial" panose="020B0604020202020204" pitchFamily="34" charset="0"/>
            </a:endParaRPr>
          </a:p>
          <a:p>
            <a:r>
              <a:rPr lang="en-US" sz="1400" dirty="0">
                <a:solidFill>
                  <a:srgbClr val="000000"/>
                </a:solidFill>
                <a:latin typeface="Linux Libertine"/>
              </a:rPr>
              <a:t>Personal life</a:t>
            </a:r>
            <a:endParaRPr lang="en-US" sz="1400" b="0" i="0" dirty="0">
              <a:solidFill>
                <a:srgbClr val="000000"/>
              </a:solidFill>
              <a:effectLst/>
              <a:latin typeface="Linux Libertine"/>
            </a:endParaRPr>
          </a:p>
        </p:txBody>
      </p:sp>
      <p:pic>
        <p:nvPicPr>
          <p:cNvPr id="4" name="Picture 3"/>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8769350" y="2195512"/>
            <a:ext cx="2095500" cy="2847975"/>
          </a:xfrm>
          <a:prstGeom prst="rect">
            <a:avLst/>
          </a:prstGeom>
        </p:spPr>
      </p:pic>
    </p:spTree>
    <p:extLst>
      <p:ext uri="{BB962C8B-B14F-4D97-AF65-F5344CB8AC3E}">
        <p14:creationId xmlns:p14="http://schemas.microsoft.com/office/powerpoint/2010/main" val="8723126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095" y="627076"/>
            <a:ext cx="11228380" cy="4923718"/>
          </a:xfrm>
          <a:prstGeom prst="rect">
            <a:avLst/>
          </a:prstGeom>
        </p:spPr>
      </p:pic>
    </p:spTree>
    <p:extLst>
      <p:ext uri="{BB962C8B-B14F-4D97-AF65-F5344CB8AC3E}">
        <p14:creationId xmlns:p14="http://schemas.microsoft.com/office/powerpoint/2010/main" val="4445114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20732" y="1593776"/>
            <a:ext cx="8105105" cy="5262979"/>
          </a:xfrm>
          <a:prstGeom prst="rect">
            <a:avLst/>
          </a:prstGeom>
        </p:spPr>
        <p:txBody>
          <a:bodyPr wrap="square">
            <a:spAutoFit/>
          </a:bodyPr>
          <a:lstStyle/>
          <a:p>
            <a:r>
              <a:rPr lang="en-US" sz="1400" b="1" dirty="0">
                <a:solidFill>
                  <a:srgbClr val="202122"/>
                </a:solidFill>
                <a:latin typeface="Arial" panose="020B0604020202020204" pitchFamily="34" charset="0"/>
              </a:rPr>
              <a:t>Operation Polo</a:t>
            </a:r>
            <a:r>
              <a:rPr lang="en-US" sz="1400" dirty="0">
                <a:solidFill>
                  <a:srgbClr val="202122"/>
                </a:solidFill>
                <a:latin typeface="Arial" panose="020B0604020202020204" pitchFamily="34" charset="0"/>
              </a:rPr>
              <a:t> was the code name of the Hyderabad "</a:t>
            </a:r>
            <a:r>
              <a:rPr lang="en-US" sz="1400" dirty="0">
                <a:solidFill>
                  <a:srgbClr val="0645AD"/>
                </a:solidFill>
                <a:latin typeface="Arial" panose="020B0604020202020204" pitchFamily="34" charset="0"/>
                <a:hlinkClick r:id="rId2" tooltip="Police action"/>
              </a:rPr>
              <a:t>police action</a:t>
            </a:r>
            <a:r>
              <a:rPr lang="en-US" sz="1400" dirty="0">
                <a:solidFill>
                  <a:srgbClr val="202122"/>
                </a:solidFill>
                <a:latin typeface="Arial" panose="020B0604020202020204" pitchFamily="34" charset="0"/>
              </a:rPr>
              <a:t>" in September 1948,</a:t>
            </a:r>
            <a:r>
              <a:rPr lang="en-US" sz="1400" baseline="30000" dirty="0">
                <a:solidFill>
                  <a:srgbClr val="0645AD"/>
                </a:solidFill>
                <a:latin typeface="Arial" panose="020B0604020202020204" pitchFamily="34" charset="0"/>
                <a:hlinkClick r:id="rId3"/>
              </a:rPr>
              <a:t>[9]</a:t>
            </a:r>
            <a:r>
              <a:rPr lang="en-US" sz="1400" dirty="0">
                <a:solidFill>
                  <a:srgbClr val="202122"/>
                </a:solidFill>
                <a:latin typeface="Arial" panose="020B0604020202020204" pitchFamily="34" charset="0"/>
              </a:rPr>
              <a:t> by the then newly independent </a:t>
            </a:r>
            <a:r>
              <a:rPr lang="en-US" sz="1400" dirty="0">
                <a:solidFill>
                  <a:srgbClr val="0645AD"/>
                </a:solidFill>
                <a:latin typeface="Arial" panose="020B0604020202020204" pitchFamily="34" charset="0"/>
                <a:hlinkClick r:id="rId4" tooltip="Dominion of India"/>
              </a:rPr>
              <a:t>Dominion of India</a:t>
            </a:r>
            <a:r>
              <a:rPr lang="en-US" sz="1400" dirty="0">
                <a:solidFill>
                  <a:srgbClr val="202122"/>
                </a:solidFill>
                <a:latin typeface="Arial" panose="020B0604020202020204" pitchFamily="34" charset="0"/>
              </a:rPr>
              <a:t> against </a:t>
            </a:r>
            <a:r>
              <a:rPr lang="en-US" sz="1400" dirty="0">
                <a:solidFill>
                  <a:srgbClr val="0645AD"/>
                </a:solidFill>
                <a:latin typeface="Arial" panose="020B0604020202020204" pitchFamily="34" charset="0"/>
                <a:hlinkClick r:id="rId5" tooltip="Hyderabad State"/>
              </a:rPr>
              <a:t>Hyderabad State</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6"/>
              </a:rPr>
              <a:t>[10]</a:t>
            </a:r>
            <a:r>
              <a:rPr lang="en-US" sz="1400" dirty="0">
                <a:solidFill>
                  <a:srgbClr val="202122"/>
                </a:solidFill>
                <a:latin typeface="Arial" panose="020B0604020202020204" pitchFamily="34" charset="0"/>
              </a:rPr>
              <a:t> It was a military operation in which the </a:t>
            </a:r>
            <a:r>
              <a:rPr lang="en-US" sz="1400" dirty="0">
                <a:solidFill>
                  <a:srgbClr val="0645AD"/>
                </a:solidFill>
                <a:latin typeface="Arial" panose="020B0604020202020204" pitchFamily="34" charset="0"/>
                <a:hlinkClick r:id="rId7" tooltip="Indian Armed Forces"/>
              </a:rPr>
              <a:t>Indian Armed Forces</a:t>
            </a:r>
            <a:r>
              <a:rPr lang="en-US" sz="1400" dirty="0">
                <a:solidFill>
                  <a:srgbClr val="202122"/>
                </a:solidFill>
                <a:latin typeface="Arial" panose="020B0604020202020204" pitchFamily="34" charset="0"/>
              </a:rPr>
              <a:t> invaded the </a:t>
            </a:r>
            <a:r>
              <a:rPr lang="en-US" sz="1400" dirty="0" err="1">
                <a:solidFill>
                  <a:srgbClr val="0645AD"/>
                </a:solidFill>
                <a:latin typeface="Arial" panose="020B0604020202020204" pitchFamily="34" charset="0"/>
                <a:hlinkClick r:id="rId8" tooltip="Nizam"/>
              </a:rPr>
              <a:t>Nizam</a:t>
            </a:r>
            <a:r>
              <a:rPr lang="en-US" sz="1400" dirty="0">
                <a:solidFill>
                  <a:srgbClr val="202122"/>
                </a:solidFill>
                <a:latin typeface="Arial" panose="020B0604020202020204" pitchFamily="34" charset="0"/>
              </a:rPr>
              <a:t>-ruled princely state, annexing it into the </a:t>
            </a:r>
            <a:r>
              <a:rPr lang="en-US" sz="1400" dirty="0">
                <a:solidFill>
                  <a:srgbClr val="0645AD"/>
                </a:solidFill>
                <a:latin typeface="Arial" panose="020B0604020202020204" pitchFamily="34" charset="0"/>
                <a:hlinkClick r:id="rId4" tooltip="Dominion of India"/>
              </a:rPr>
              <a:t>Indian Union</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9"/>
              </a:rPr>
              <a:t>[11]</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At the time of </a:t>
            </a:r>
            <a:r>
              <a:rPr lang="en-US" sz="1400" dirty="0">
                <a:solidFill>
                  <a:srgbClr val="0645AD"/>
                </a:solidFill>
                <a:latin typeface="Arial" panose="020B0604020202020204" pitchFamily="34" charset="0"/>
                <a:hlinkClick r:id="rId10" tooltip="Partition of India"/>
              </a:rPr>
              <a:t>Partition</a:t>
            </a:r>
            <a:r>
              <a:rPr lang="en-US" sz="1400" dirty="0">
                <a:solidFill>
                  <a:srgbClr val="202122"/>
                </a:solidFill>
                <a:latin typeface="Arial" panose="020B0604020202020204" pitchFamily="34" charset="0"/>
              </a:rPr>
              <a:t> in 1947, the </a:t>
            </a:r>
            <a:r>
              <a:rPr lang="en-US" sz="1400" dirty="0">
                <a:solidFill>
                  <a:srgbClr val="0645AD"/>
                </a:solidFill>
                <a:latin typeface="Arial" panose="020B0604020202020204" pitchFamily="34" charset="0"/>
                <a:hlinkClick r:id="rId11" tooltip="Princely state"/>
              </a:rPr>
              <a:t>princely states</a:t>
            </a:r>
            <a:r>
              <a:rPr lang="en-US" sz="1400" dirty="0">
                <a:solidFill>
                  <a:srgbClr val="202122"/>
                </a:solidFill>
                <a:latin typeface="Arial" panose="020B0604020202020204" pitchFamily="34" charset="0"/>
              </a:rPr>
              <a:t> of India, who in principle had self-government within their own territories, were subject to </a:t>
            </a:r>
            <a:r>
              <a:rPr lang="en-US" sz="1400" dirty="0">
                <a:solidFill>
                  <a:srgbClr val="0645AD"/>
                </a:solidFill>
                <a:latin typeface="Arial" panose="020B0604020202020204" pitchFamily="34" charset="0"/>
                <a:hlinkClick r:id="rId12" tooltip="Subsidiary alliance"/>
              </a:rPr>
              <a:t>subsidiary alliances</a:t>
            </a:r>
            <a:r>
              <a:rPr lang="en-US" sz="1400" dirty="0">
                <a:solidFill>
                  <a:srgbClr val="202122"/>
                </a:solidFill>
                <a:latin typeface="Arial" panose="020B0604020202020204" pitchFamily="34" charset="0"/>
              </a:rPr>
              <a:t> with the British, giving them control of their external relations. In the </a:t>
            </a:r>
            <a:r>
              <a:rPr lang="en-US" sz="1400" dirty="0">
                <a:solidFill>
                  <a:srgbClr val="0645AD"/>
                </a:solidFill>
                <a:latin typeface="Arial" panose="020B0604020202020204" pitchFamily="34" charset="0"/>
                <a:hlinkClick r:id="rId13" tooltip="Indian Independence Act 1947"/>
              </a:rPr>
              <a:t>Indian Independence Act 1947</a:t>
            </a:r>
            <a:r>
              <a:rPr lang="en-US" sz="1400" dirty="0">
                <a:solidFill>
                  <a:srgbClr val="202122"/>
                </a:solidFill>
                <a:latin typeface="Arial" panose="020B0604020202020204" pitchFamily="34" charset="0"/>
              </a:rPr>
              <a:t> the British abandoned all such alliances, leaving the states with the option of opting for full independence.</a:t>
            </a:r>
            <a:r>
              <a:rPr lang="en-US" sz="1400" baseline="30000" dirty="0">
                <a:solidFill>
                  <a:srgbClr val="0645AD"/>
                </a:solidFill>
                <a:latin typeface="Arial" panose="020B0604020202020204" pitchFamily="34" charset="0"/>
                <a:hlinkClick r:id="rId14"/>
              </a:rPr>
              <a:t>[12]</a:t>
            </a:r>
            <a:r>
              <a:rPr lang="en-US" sz="1400" baseline="30000" dirty="0">
                <a:solidFill>
                  <a:srgbClr val="0645AD"/>
                </a:solidFill>
                <a:latin typeface="Arial" panose="020B0604020202020204" pitchFamily="34" charset="0"/>
                <a:hlinkClick r:id="rId15"/>
              </a:rPr>
              <a:t>[13]</a:t>
            </a:r>
            <a:r>
              <a:rPr lang="en-US" sz="1400" dirty="0">
                <a:solidFill>
                  <a:srgbClr val="202122"/>
                </a:solidFill>
                <a:latin typeface="Arial" panose="020B0604020202020204" pitchFamily="34" charset="0"/>
              </a:rPr>
              <a:t> However, by 1948 almost all had </a:t>
            </a:r>
            <a:r>
              <a:rPr lang="en-US" sz="1400" dirty="0">
                <a:solidFill>
                  <a:srgbClr val="0645AD"/>
                </a:solidFill>
                <a:latin typeface="Arial" panose="020B0604020202020204" pitchFamily="34" charset="0"/>
                <a:hlinkClick r:id="rId16" tooltip="Instrument of accession"/>
              </a:rPr>
              <a:t>acceded</a:t>
            </a:r>
            <a:r>
              <a:rPr lang="en-US" sz="1400" dirty="0">
                <a:solidFill>
                  <a:srgbClr val="202122"/>
                </a:solidFill>
                <a:latin typeface="Arial" panose="020B0604020202020204" pitchFamily="34" charset="0"/>
              </a:rPr>
              <a:t> to either India or Pakistan. One major exception was that of the wealthiest and most powerful principality, Hyderabad, where the </a:t>
            </a:r>
            <a:r>
              <a:rPr lang="en-US" sz="1400" dirty="0" err="1">
                <a:solidFill>
                  <a:srgbClr val="202122"/>
                </a:solidFill>
                <a:latin typeface="Arial" panose="020B0604020202020204" pitchFamily="34" charset="0"/>
              </a:rPr>
              <a:t>Nizam</a:t>
            </a:r>
            <a:r>
              <a:rPr lang="en-US" sz="1400" dirty="0">
                <a:solidFill>
                  <a:srgbClr val="202122"/>
                </a:solidFill>
                <a:latin typeface="Arial" panose="020B0604020202020204" pitchFamily="34" charset="0"/>
              </a:rPr>
              <a:t>, </a:t>
            </a:r>
            <a:r>
              <a:rPr lang="en-US" sz="1400" i="1" dirty="0">
                <a:solidFill>
                  <a:srgbClr val="0645AD"/>
                </a:solidFill>
                <a:latin typeface="Arial" panose="020B0604020202020204" pitchFamily="34" charset="0"/>
                <a:hlinkClick r:id="rId17" tooltip="Mir (title)"/>
              </a:rPr>
              <a:t>Mir</a:t>
            </a:r>
            <a:r>
              <a:rPr lang="en-US" sz="1400" dirty="0">
                <a:solidFill>
                  <a:srgbClr val="202122"/>
                </a:solidFill>
                <a:latin typeface="Arial" panose="020B0604020202020204" pitchFamily="34" charset="0"/>
              </a:rPr>
              <a:t> </a:t>
            </a:r>
            <a:r>
              <a:rPr lang="en-US" sz="1400" dirty="0">
                <a:solidFill>
                  <a:srgbClr val="0645AD"/>
                </a:solidFill>
                <a:latin typeface="Arial" panose="020B0604020202020204" pitchFamily="34" charset="0"/>
                <a:hlinkClick r:id="rId18" tooltip="Osman Ali Khan, Asaf Jah VII"/>
              </a:rPr>
              <a:t>Sir Osman Ali Khan, </a:t>
            </a:r>
            <a:r>
              <a:rPr lang="en-US" sz="1400" dirty="0" err="1">
                <a:solidFill>
                  <a:srgbClr val="0645AD"/>
                </a:solidFill>
                <a:latin typeface="Arial" panose="020B0604020202020204" pitchFamily="34" charset="0"/>
                <a:hlinkClick r:id="rId18" tooltip="Osman Ali Khan, Asaf Jah VII"/>
              </a:rPr>
              <a:t>Asaf</a:t>
            </a:r>
            <a:r>
              <a:rPr lang="en-US" sz="1400" dirty="0">
                <a:solidFill>
                  <a:srgbClr val="0645AD"/>
                </a:solidFill>
                <a:latin typeface="Arial" panose="020B0604020202020204" pitchFamily="34" charset="0"/>
                <a:hlinkClick r:id="rId18" tooltip="Osman Ali Khan, Asaf Jah VII"/>
              </a:rPr>
              <a:t> Jah VII</a:t>
            </a:r>
            <a:r>
              <a:rPr lang="en-US" sz="1400" dirty="0">
                <a:solidFill>
                  <a:srgbClr val="202122"/>
                </a:solidFill>
                <a:latin typeface="Arial" panose="020B0604020202020204" pitchFamily="34" charset="0"/>
              </a:rPr>
              <a:t>, a Muslim ruler who presided over a largely Hindu population, chose independence and hoped to maintain this with an irregular army recruited from the Muslim aristocracy, known as the </a:t>
            </a:r>
            <a:r>
              <a:rPr lang="en-US" sz="1400" dirty="0" err="1">
                <a:solidFill>
                  <a:srgbClr val="0645AD"/>
                </a:solidFill>
                <a:latin typeface="Arial" panose="020B0604020202020204" pitchFamily="34" charset="0"/>
                <a:hlinkClick r:id="rId19" tooltip="Razakars (Hyderabad)"/>
              </a:rPr>
              <a:t>Razakars</a:t>
            </a:r>
            <a:r>
              <a:rPr lang="en-US" sz="1400" dirty="0">
                <a:solidFill>
                  <a:srgbClr val="202122"/>
                </a:solidFill>
                <a:latin typeface="Arial" panose="020B0604020202020204" pitchFamily="34" charset="0"/>
              </a:rPr>
              <a:t>.</a:t>
            </a:r>
            <a:r>
              <a:rPr lang="en-US" sz="1400" baseline="30000" dirty="0">
                <a:solidFill>
                  <a:srgbClr val="0645AD"/>
                </a:solidFill>
                <a:latin typeface="Arial" panose="020B0604020202020204" pitchFamily="34" charset="0"/>
                <a:hlinkClick r:id="rId20"/>
              </a:rPr>
              <a:t>[14]</a:t>
            </a:r>
            <a:r>
              <a:rPr lang="en-US" sz="1400" baseline="30000" dirty="0">
                <a:solidFill>
                  <a:srgbClr val="202122"/>
                </a:solidFill>
                <a:latin typeface="Arial" panose="020B0604020202020204" pitchFamily="34" charset="0"/>
              </a:rPr>
              <a:t>:224</a:t>
            </a:r>
            <a:r>
              <a:rPr lang="en-US" sz="1400" dirty="0">
                <a:solidFill>
                  <a:srgbClr val="202122"/>
                </a:solidFill>
                <a:latin typeface="Arial" panose="020B0604020202020204" pitchFamily="34" charset="0"/>
              </a:rPr>
              <a:t> The </a:t>
            </a:r>
            <a:r>
              <a:rPr lang="en-US" sz="1400" dirty="0" err="1">
                <a:solidFill>
                  <a:srgbClr val="202122"/>
                </a:solidFill>
                <a:latin typeface="Arial" panose="020B0604020202020204" pitchFamily="34" charset="0"/>
              </a:rPr>
              <a:t>Nizam</a:t>
            </a:r>
            <a:r>
              <a:rPr lang="en-US" sz="1400" dirty="0">
                <a:solidFill>
                  <a:srgbClr val="202122"/>
                </a:solidFill>
                <a:latin typeface="Arial" panose="020B0604020202020204" pitchFamily="34" charset="0"/>
              </a:rPr>
              <a:t> was also beset by the </a:t>
            </a:r>
            <a:r>
              <a:rPr lang="en-US" sz="1400" dirty="0">
                <a:solidFill>
                  <a:srgbClr val="0645AD"/>
                </a:solidFill>
                <a:latin typeface="Arial" panose="020B0604020202020204" pitchFamily="34" charset="0"/>
                <a:hlinkClick r:id="rId21" tooltip="Telangana Rebellion"/>
              </a:rPr>
              <a:t>Telangana uprising</a:t>
            </a:r>
            <a:r>
              <a:rPr lang="en-US" sz="1400" dirty="0">
                <a:solidFill>
                  <a:srgbClr val="202122"/>
                </a:solidFill>
                <a:latin typeface="Arial" panose="020B0604020202020204" pitchFamily="34" charset="0"/>
              </a:rPr>
              <a:t>, which he was unable to subjugate.</a:t>
            </a:r>
            <a:r>
              <a:rPr lang="en-US" sz="1400" baseline="30000" dirty="0">
                <a:solidFill>
                  <a:srgbClr val="0645AD"/>
                </a:solidFill>
                <a:latin typeface="Arial" panose="020B0604020202020204" pitchFamily="34" charset="0"/>
                <a:hlinkClick r:id="rId20"/>
              </a:rPr>
              <a:t>[14]</a:t>
            </a:r>
            <a:r>
              <a:rPr lang="en-US" sz="1400" baseline="30000" dirty="0">
                <a:solidFill>
                  <a:srgbClr val="202122"/>
                </a:solidFill>
                <a:latin typeface="Arial" panose="020B0604020202020204" pitchFamily="34" charset="0"/>
              </a:rPr>
              <a:t>:224</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In November 1947, Hyderabad signed a </a:t>
            </a:r>
            <a:r>
              <a:rPr lang="en-US" sz="1400" dirty="0">
                <a:solidFill>
                  <a:srgbClr val="0645AD"/>
                </a:solidFill>
                <a:latin typeface="Arial" panose="020B0604020202020204" pitchFamily="34" charset="0"/>
                <a:hlinkClick r:id="rId22" tooltip="Standstill agreement (India)"/>
              </a:rPr>
              <a:t>standstill agreement</a:t>
            </a:r>
            <a:r>
              <a:rPr lang="en-US" sz="1400" dirty="0">
                <a:solidFill>
                  <a:srgbClr val="202122"/>
                </a:solidFill>
                <a:latin typeface="Arial" panose="020B0604020202020204" pitchFamily="34" charset="0"/>
              </a:rPr>
              <a:t> with the </a:t>
            </a:r>
            <a:r>
              <a:rPr lang="en-US" sz="1400" dirty="0">
                <a:solidFill>
                  <a:srgbClr val="0645AD"/>
                </a:solidFill>
                <a:latin typeface="Arial" panose="020B0604020202020204" pitchFamily="34" charset="0"/>
                <a:hlinkClick r:id="rId4" tooltip="Dominion of India"/>
              </a:rPr>
              <a:t>dominion of India</a:t>
            </a:r>
            <a:r>
              <a:rPr lang="en-US" sz="1400" dirty="0">
                <a:solidFill>
                  <a:srgbClr val="202122"/>
                </a:solidFill>
                <a:latin typeface="Arial" panose="020B0604020202020204" pitchFamily="34" charset="0"/>
              </a:rPr>
              <a:t>, continuing all previous arrangements except for the stationing of Indian troops in the state. Fearing the establishment of a Communist state in Hyderabad</a:t>
            </a:r>
            <a:r>
              <a:rPr lang="en-US" sz="1400" baseline="30000" dirty="0">
                <a:solidFill>
                  <a:srgbClr val="0645AD"/>
                </a:solidFill>
                <a:latin typeface="Arial" panose="020B0604020202020204" pitchFamily="34" charset="0"/>
                <a:hlinkClick r:id="rId23"/>
              </a:rPr>
              <a:t>[15]</a:t>
            </a:r>
            <a:r>
              <a:rPr lang="en-US" sz="1400" dirty="0">
                <a:solidFill>
                  <a:srgbClr val="202122"/>
                </a:solidFill>
                <a:latin typeface="Arial" panose="020B0604020202020204" pitchFamily="34" charset="0"/>
              </a:rPr>
              <a:t> and the rise of militant </a:t>
            </a:r>
            <a:r>
              <a:rPr lang="en-US" sz="1400" dirty="0" err="1">
                <a:solidFill>
                  <a:srgbClr val="202122"/>
                </a:solidFill>
                <a:latin typeface="Arial" panose="020B0604020202020204" pitchFamily="34" charset="0"/>
              </a:rPr>
              <a:t>Razakars</a:t>
            </a:r>
            <a:r>
              <a:rPr lang="en-US" sz="1400" dirty="0">
                <a:solidFill>
                  <a:srgbClr val="202122"/>
                </a:solidFill>
                <a:latin typeface="Arial" panose="020B0604020202020204" pitchFamily="34" charset="0"/>
              </a:rPr>
              <a:t>, India invaded the state in September of 1948 following a crippling economic blockade.</a:t>
            </a:r>
            <a:r>
              <a:rPr lang="en-US" sz="1400" baseline="30000" dirty="0">
                <a:solidFill>
                  <a:srgbClr val="0645AD"/>
                </a:solidFill>
                <a:latin typeface="Arial" panose="020B0604020202020204" pitchFamily="34" charset="0"/>
                <a:hlinkClick r:id="rId24"/>
              </a:rPr>
              <a:t>[16]</a:t>
            </a:r>
            <a:r>
              <a:rPr lang="en-US" sz="1400" baseline="30000" dirty="0">
                <a:solidFill>
                  <a:srgbClr val="0645AD"/>
                </a:solidFill>
                <a:latin typeface="Arial" panose="020B0604020202020204" pitchFamily="34" charset="0"/>
                <a:hlinkClick r:id="rId25"/>
              </a:rPr>
              <a:t>[3]</a:t>
            </a:r>
            <a:r>
              <a:rPr lang="en-US" sz="1400" dirty="0">
                <a:solidFill>
                  <a:srgbClr val="202122"/>
                </a:solidFill>
                <a:latin typeface="Arial" panose="020B0604020202020204" pitchFamily="34" charset="0"/>
              </a:rPr>
              <a:t> Subsequently, the </a:t>
            </a:r>
            <a:r>
              <a:rPr lang="en-US" sz="1400" dirty="0" err="1">
                <a:solidFill>
                  <a:srgbClr val="202122"/>
                </a:solidFill>
                <a:latin typeface="Arial" panose="020B0604020202020204" pitchFamily="34" charset="0"/>
              </a:rPr>
              <a:t>Nizam</a:t>
            </a:r>
            <a:r>
              <a:rPr lang="en-US" sz="1400" dirty="0">
                <a:solidFill>
                  <a:srgbClr val="202122"/>
                </a:solidFill>
                <a:latin typeface="Arial" panose="020B0604020202020204" pitchFamily="34" charset="0"/>
              </a:rPr>
              <a:t> signed an </a:t>
            </a:r>
            <a:r>
              <a:rPr lang="en-US" sz="1400" dirty="0">
                <a:solidFill>
                  <a:srgbClr val="0645AD"/>
                </a:solidFill>
                <a:latin typeface="Arial" panose="020B0604020202020204" pitchFamily="34" charset="0"/>
                <a:hlinkClick r:id="rId16" tooltip="Instrument of accession"/>
              </a:rPr>
              <a:t>instrument of accession</a:t>
            </a:r>
            <a:r>
              <a:rPr lang="en-US" sz="1400" dirty="0">
                <a:solidFill>
                  <a:srgbClr val="202122"/>
                </a:solidFill>
                <a:latin typeface="Arial" panose="020B0604020202020204" pitchFamily="34" charset="0"/>
              </a:rPr>
              <a:t>, joining India.</a:t>
            </a:r>
            <a:r>
              <a:rPr lang="en-US" sz="1400" baseline="30000" dirty="0">
                <a:solidFill>
                  <a:srgbClr val="0645AD"/>
                </a:solidFill>
                <a:latin typeface="Arial" panose="020B0604020202020204" pitchFamily="34" charset="0"/>
                <a:hlinkClick r:id="rId26"/>
              </a:rPr>
              <a:t>[17]</a:t>
            </a:r>
            <a:endParaRPr lang="en-US" sz="1400" dirty="0">
              <a:solidFill>
                <a:srgbClr val="202122"/>
              </a:solidFill>
              <a:latin typeface="Arial" panose="020B0604020202020204" pitchFamily="34" charset="0"/>
            </a:endParaRPr>
          </a:p>
          <a:p>
            <a:r>
              <a:rPr lang="en-US" sz="1400" dirty="0">
                <a:solidFill>
                  <a:srgbClr val="202122"/>
                </a:solidFill>
                <a:latin typeface="Arial" panose="020B0604020202020204" pitchFamily="34" charset="0"/>
              </a:rPr>
              <a:t>The operation led to massive violence on communal lines, often perpetrated by the Indian army.</a:t>
            </a:r>
            <a:r>
              <a:rPr lang="en-US" sz="1400" baseline="30000" dirty="0">
                <a:solidFill>
                  <a:srgbClr val="0645AD"/>
                </a:solidFill>
                <a:latin typeface="Arial" panose="020B0604020202020204" pitchFamily="34" charset="0"/>
                <a:hlinkClick r:id="rId27"/>
              </a:rPr>
              <a:t>[18]</a:t>
            </a:r>
            <a:r>
              <a:rPr lang="en-US" sz="1400" dirty="0">
                <a:solidFill>
                  <a:srgbClr val="202122"/>
                </a:solidFill>
                <a:latin typeface="Arial" panose="020B0604020202020204" pitchFamily="34" charset="0"/>
              </a:rPr>
              <a:t> The Indian prime minister, </a:t>
            </a:r>
            <a:r>
              <a:rPr lang="en-US" sz="1400" dirty="0">
                <a:solidFill>
                  <a:srgbClr val="0645AD"/>
                </a:solidFill>
                <a:latin typeface="Arial" panose="020B0604020202020204" pitchFamily="34" charset="0"/>
                <a:hlinkClick r:id="rId28" tooltip="Jawaharlal Nehru"/>
              </a:rPr>
              <a:t>Jawaharlal Nehru</a:t>
            </a:r>
            <a:r>
              <a:rPr lang="en-US" sz="1400" dirty="0">
                <a:solidFill>
                  <a:srgbClr val="202122"/>
                </a:solidFill>
                <a:latin typeface="Arial" panose="020B0604020202020204" pitchFamily="34" charset="0"/>
              </a:rPr>
              <a:t>, appointed a commission known as the </a:t>
            </a:r>
            <a:r>
              <a:rPr lang="en-US" sz="1400" b="1" dirty="0" err="1">
                <a:solidFill>
                  <a:srgbClr val="202122"/>
                </a:solidFill>
                <a:latin typeface="Arial" panose="020B0604020202020204" pitchFamily="34" charset="0"/>
              </a:rPr>
              <a:t>Sunderlal</a:t>
            </a:r>
            <a:r>
              <a:rPr lang="en-US" sz="1400" b="1" dirty="0">
                <a:solidFill>
                  <a:srgbClr val="202122"/>
                </a:solidFill>
                <a:latin typeface="Arial" panose="020B0604020202020204" pitchFamily="34" charset="0"/>
              </a:rPr>
              <a:t> Committee</a:t>
            </a:r>
            <a:r>
              <a:rPr lang="en-US" sz="1400" dirty="0">
                <a:solidFill>
                  <a:srgbClr val="202122"/>
                </a:solidFill>
                <a:latin typeface="Arial" panose="020B0604020202020204" pitchFamily="34" charset="0"/>
              </a:rPr>
              <a:t>. Its report, which was not released until 2013, concluded that "as a very reasonable &amp; modest estimate...the total number of deaths in the state...somewhere between 30,000 &amp; 40,000."</a:t>
            </a:r>
            <a:r>
              <a:rPr lang="en-US" sz="1400" baseline="30000" dirty="0">
                <a:solidFill>
                  <a:srgbClr val="0645AD"/>
                </a:solidFill>
                <a:latin typeface="Arial" panose="020B0604020202020204" pitchFamily="34" charset="0"/>
                <a:hlinkClick r:id="rId29"/>
              </a:rPr>
              <a:t>[6]</a:t>
            </a:r>
            <a:r>
              <a:rPr lang="en-US" sz="1400" dirty="0">
                <a:solidFill>
                  <a:srgbClr val="202122"/>
                </a:solidFill>
                <a:latin typeface="Arial" panose="020B0604020202020204" pitchFamily="34" charset="0"/>
              </a:rPr>
              <a:t> Other responsible observers estimated the number of deaths to be 200,000 or higher.</a:t>
            </a:r>
            <a:r>
              <a:rPr lang="en-US" sz="1400" baseline="30000" dirty="0">
                <a:solidFill>
                  <a:srgbClr val="0645AD"/>
                </a:solidFill>
                <a:latin typeface="Arial" panose="020B0604020202020204" pitchFamily="34" charset="0"/>
                <a:hlinkClick r:id="rId30"/>
              </a:rPr>
              <a:t>[7]</a:t>
            </a:r>
            <a:endParaRPr lang="en-US" sz="1400" b="0" i="0" dirty="0">
              <a:solidFill>
                <a:srgbClr val="202122"/>
              </a:solidFill>
              <a:effectLst/>
              <a:latin typeface="Arial" panose="020B0604020202020204" pitchFamily="34" charset="0"/>
            </a:endParaRPr>
          </a:p>
        </p:txBody>
      </p:sp>
      <p:pic>
        <p:nvPicPr>
          <p:cNvPr id="4" name="Picture 3"/>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34155" y="1957588"/>
            <a:ext cx="3588219" cy="2834693"/>
          </a:xfrm>
          <a:prstGeom prst="rect">
            <a:avLst/>
          </a:prstGeom>
        </p:spPr>
      </p:pic>
      <p:sp>
        <p:nvSpPr>
          <p:cNvPr id="5" name="Rectangle 4"/>
          <p:cNvSpPr/>
          <p:nvPr/>
        </p:nvSpPr>
        <p:spPr>
          <a:xfrm>
            <a:off x="4148236" y="0"/>
            <a:ext cx="2787943" cy="369332"/>
          </a:xfrm>
          <a:prstGeom prst="rect">
            <a:avLst/>
          </a:prstGeom>
        </p:spPr>
        <p:txBody>
          <a:bodyPr wrap="none">
            <a:spAutoFit/>
          </a:bodyPr>
          <a:lstStyle/>
          <a:p>
            <a:r>
              <a:rPr lang="en-US" dirty="0">
                <a:solidFill>
                  <a:srgbClr val="000000"/>
                </a:solidFill>
                <a:latin typeface="Linux Libertine"/>
              </a:rPr>
              <a:t>Annexation of Hyderabad</a:t>
            </a:r>
            <a:endParaRPr lang="en-US" b="0" i="0" dirty="0">
              <a:solidFill>
                <a:srgbClr val="000000"/>
              </a:solidFill>
              <a:effectLst/>
              <a:latin typeface="Linux Libertine"/>
            </a:endParaRPr>
          </a:p>
        </p:txBody>
      </p:sp>
      <p:sp>
        <p:nvSpPr>
          <p:cNvPr id="6" name="Rectangle 5"/>
          <p:cNvSpPr/>
          <p:nvPr/>
        </p:nvSpPr>
        <p:spPr>
          <a:xfrm>
            <a:off x="4622724" y="427556"/>
            <a:ext cx="4724435" cy="369332"/>
          </a:xfrm>
          <a:prstGeom prst="rect">
            <a:avLst/>
          </a:prstGeom>
        </p:spPr>
        <p:txBody>
          <a:bodyPr wrap="none">
            <a:spAutoFit/>
          </a:bodyPr>
          <a:lstStyle/>
          <a:p>
            <a:r>
              <a:rPr lang="en-US" b="1" dirty="0">
                <a:solidFill>
                  <a:srgbClr val="000000"/>
                </a:solidFill>
                <a:latin typeface="Arial" panose="020B0604020202020204" pitchFamily="34" charset="0"/>
              </a:rPr>
              <a:t>Operation Polo</a:t>
            </a:r>
            <a:r>
              <a:rPr lang="bn-IN" b="1" dirty="0">
                <a:solidFill>
                  <a:srgbClr val="000000"/>
                </a:solidFill>
                <a:latin typeface="Arial" panose="020B0604020202020204" pitchFamily="34" charset="0"/>
              </a:rPr>
              <a:t>-</a:t>
            </a:r>
            <a:r>
              <a:rPr lang="en-US" b="1" dirty="0">
                <a:solidFill>
                  <a:srgbClr val="000000"/>
                </a:solidFill>
                <a:latin typeface="Arial" panose="020B0604020202020204" pitchFamily="34" charset="0"/>
              </a:rPr>
              <a:t>13 to 18 September, 1948 </a:t>
            </a:r>
            <a:endParaRPr lang="en-US" dirty="0"/>
          </a:p>
        </p:txBody>
      </p:sp>
    </p:spTree>
    <p:extLst>
      <p:ext uri="{BB962C8B-B14F-4D97-AF65-F5344CB8AC3E}">
        <p14:creationId xmlns:p14="http://schemas.microsoft.com/office/powerpoint/2010/main" val="21439685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7090" y="50297"/>
            <a:ext cx="8174060" cy="5595665"/>
          </a:xfrm>
          <a:prstGeom prst="rect">
            <a:avLst/>
          </a:prstGeom>
        </p:spPr>
      </p:pic>
      <p:sp>
        <p:nvSpPr>
          <p:cNvPr id="5" name="Rectangle 4"/>
          <p:cNvSpPr/>
          <p:nvPr/>
        </p:nvSpPr>
        <p:spPr>
          <a:xfrm>
            <a:off x="4387939" y="5723235"/>
            <a:ext cx="6096000" cy="923330"/>
          </a:xfrm>
          <a:prstGeom prst="rect">
            <a:avLst/>
          </a:prstGeom>
        </p:spPr>
        <p:txBody>
          <a:bodyPr>
            <a:spAutoFit/>
          </a:bodyPr>
          <a:lstStyle/>
          <a:p>
            <a:r>
              <a:rPr lang="en-US" dirty="0">
                <a:solidFill>
                  <a:srgbClr val="666666"/>
                </a:solidFill>
                <a:latin typeface="Lato"/>
              </a:rPr>
              <a:t>Maps depict Palestinian loss of land over several decades; the third map from the left shows in green the Palestinian territories Israel took in the 1967 war.</a:t>
            </a:r>
            <a:endParaRPr lang="en-US" dirty="0"/>
          </a:p>
        </p:txBody>
      </p:sp>
      <p:sp>
        <p:nvSpPr>
          <p:cNvPr id="2" name="TextBox 1"/>
          <p:cNvSpPr txBox="1"/>
          <p:nvPr/>
        </p:nvSpPr>
        <p:spPr>
          <a:xfrm>
            <a:off x="540912" y="772733"/>
            <a:ext cx="2292842" cy="4801314"/>
          </a:xfrm>
          <a:prstGeom prst="rect">
            <a:avLst/>
          </a:prstGeom>
          <a:noFill/>
        </p:spPr>
        <p:txBody>
          <a:bodyPr wrap="square" rtlCol="0">
            <a:spAutoFit/>
          </a:bodyPr>
          <a:lstStyle/>
          <a:p>
            <a:r>
              <a:rPr lang="bn-IN" dirty="0"/>
              <a:t>অল্প কয়েকদিন হইছে, আমাদের এই দুরাবস্থার। </a:t>
            </a:r>
          </a:p>
          <a:p>
            <a:r>
              <a:rPr lang="bn-IN" dirty="0"/>
              <a:t>খলিফার ছেলে-মেয়ে এখনো বেঁচে আছে।</a:t>
            </a:r>
          </a:p>
          <a:p>
            <a:r>
              <a:rPr lang="bn-IN" dirty="0"/>
              <a:t>শওকত আলী, ইকবাল এরা আন্দোলন শুরু করেছিল।</a:t>
            </a:r>
          </a:p>
          <a:p>
            <a:endParaRPr lang="bn-IN" dirty="0"/>
          </a:p>
          <a:p>
            <a:r>
              <a:rPr lang="bn-IN" dirty="0"/>
              <a:t>পলিটিক্যালি খুব বাজে অবস্তা, কিন্ত </a:t>
            </a:r>
            <a:r>
              <a:rPr lang="en-US" dirty="0" err="1"/>
              <a:t>indiviul</a:t>
            </a:r>
            <a:r>
              <a:rPr lang="en-US" dirty="0"/>
              <a:t> </a:t>
            </a:r>
            <a:r>
              <a:rPr lang="bn-IN" dirty="0"/>
              <a:t>মুসলিম</a:t>
            </a:r>
            <a:r>
              <a:rPr lang="en-US" dirty="0"/>
              <a:t> </a:t>
            </a:r>
            <a:r>
              <a:rPr lang="en-US" dirty="0" err="1"/>
              <a:t>হিসাব</a:t>
            </a:r>
            <a:r>
              <a:rPr lang="en-US" dirty="0"/>
              <a:t> </a:t>
            </a:r>
            <a:r>
              <a:rPr lang="en-US" dirty="0" err="1"/>
              <a:t>করলে</a:t>
            </a:r>
            <a:r>
              <a:rPr lang="en-US" dirty="0"/>
              <a:t> </a:t>
            </a:r>
            <a:r>
              <a:rPr lang="en-US" dirty="0" err="1"/>
              <a:t>আলহামদুলিল্লাহ</a:t>
            </a:r>
            <a:r>
              <a:rPr lang="en-US" dirty="0"/>
              <a:t>, </a:t>
            </a:r>
            <a:r>
              <a:rPr lang="en-US" dirty="0" err="1"/>
              <a:t>এখন</a:t>
            </a:r>
            <a:r>
              <a:rPr lang="en-US" dirty="0"/>
              <a:t> </a:t>
            </a:r>
            <a:r>
              <a:rPr lang="en-US" dirty="0" err="1"/>
              <a:t>তারা</a:t>
            </a:r>
            <a:r>
              <a:rPr lang="en-US" dirty="0"/>
              <a:t> </a:t>
            </a:r>
            <a:r>
              <a:rPr lang="en-US" dirty="0" err="1"/>
              <a:t>জানার</a:t>
            </a:r>
            <a:r>
              <a:rPr lang="en-US" dirty="0"/>
              <a:t> </a:t>
            </a:r>
            <a:r>
              <a:rPr lang="en-US" dirty="0" err="1"/>
              <a:t>চেষ্টা</a:t>
            </a:r>
            <a:r>
              <a:rPr lang="en-US" dirty="0"/>
              <a:t> </a:t>
            </a:r>
            <a:r>
              <a:rPr lang="en-US" dirty="0" err="1"/>
              <a:t>করতেছে</a:t>
            </a:r>
            <a:r>
              <a:rPr lang="en-US" dirty="0"/>
              <a:t>। </a:t>
            </a:r>
            <a:r>
              <a:rPr lang="en-US" dirty="0" err="1"/>
              <a:t>ইনশাল্লাহ</a:t>
            </a:r>
            <a:r>
              <a:rPr lang="en-US" dirty="0"/>
              <a:t> </a:t>
            </a:r>
            <a:r>
              <a:rPr lang="en-US" dirty="0" err="1"/>
              <a:t>পরিবর্তন</a:t>
            </a:r>
            <a:r>
              <a:rPr lang="en-US" dirty="0"/>
              <a:t> </a:t>
            </a:r>
            <a:r>
              <a:rPr lang="en-US" dirty="0" err="1"/>
              <a:t>আসবে</a:t>
            </a:r>
            <a:r>
              <a:rPr lang="en-US" dirty="0"/>
              <a:t>। </a:t>
            </a:r>
          </a:p>
        </p:txBody>
      </p:sp>
    </p:spTree>
    <p:extLst>
      <p:ext uri="{BB962C8B-B14F-4D97-AF65-F5344CB8AC3E}">
        <p14:creationId xmlns:p14="http://schemas.microsoft.com/office/powerpoint/2010/main" val="27813669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3800" y="1181100"/>
            <a:ext cx="3759200" cy="707886"/>
          </a:xfrm>
          <a:prstGeom prst="rect">
            <a:avLst/>
          </a:prstGeom>
          <a:noFill/>
        </p:spPr>
        <p:txBody>
          <a:bodyPr wrap="square" rtlCol="0">
            <a:spAutoFit/>
          </a:bodyPr>
          <a:lstStyle/>
          <a:p>
            <a:r>
              <a:rPr lang="en-US" sz="4000" dirty="0"/>
              <a:t>To be continued-</a:t>
            </a:r>
          </a:p>
        </p:txBody>
      </p:sp>
    </p:spTree>
    <p:extLst>
      <p:ext uri="{BB962C8B-B14F-4D97-AF65-F5344CB8AC3E}">
        <p14:creationId xmlns:p14="http://schemas.microsoft.com/office/powerpoint/2010/main" val="40711981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60B54A-4C96-4BD6-81BC-554E1565002D}"/>
              </a:ext>
            </a:extLst>
          </p:cNvPr>
          <p:cNvPicPr>
            <a:picLocks noChangeAspect="1"/>
          </p:cNvPicPr>
          <p:nvPr/>
        </p:nvPicPr>
        <p:blipFill rotWithShape="1">
          <a:blip r:embed="rId2">
            <a:extLst>
              <a:ext uri="{28A0092B-C50C-407E-A947-70E740481C1C}">
                <a14:useLocalDpi xmlns:a14="http://schemas.microsoft.com/office/drawing/2010/main" val="0"/>
              </a:ext>
            </a:extLst>
          </a:blip>
          <a:srcRect t="30785"/>
          <a:stretch/>
        </p:blipFill>
        <p:spPr>
          <a:xfrm>
            <a:off x="965666" y="1869682"/>
            <a:ext cx="9858375" cy="3579845"/>
          </a:xfrm>
          <a:prstGeom prst="rect">
            <a:avLst/>
          </a:prstGeom>
        </p:spPr>
      </p:pic>
      <p:sp>
        <p:nvSpPr>
          <p:cNvPr id="9" name="TextBox 8">
            <a:extLst>
              <a:ext uri="{FF2B5EF4-FFF2-40B4-BE49-F238E27FC236}">
                <a16:creationId xmlns:a16="http://schemas.microsoft.com/office/drawing/2014/main" id="{7F595938-E1AA-4575-A3C0-EFAFDE6A9EE8}"/>
              </a:ext>
            </a:extLst>
          </p:cNvPr>
          <p:cNvSpPr txBox="1"/>
          <p:nvPr/>
        </p:nvSpPr>
        <p:spPr>
          <a:xfrm rot="16200000">
            <a:off x="983933" y="3137741"/>
            <a:ext cx="1137385" cy="369332"/>
          </a:xfrm>
          <a:prstGeom prst="rect">
            <a:avLst/>
          </a:prstGeom>
          <a:noFill/>
        </p:spPr>
        <p:txBody>
          <a:bodyPr wrap="square" rtlCol="0">
            <a:spAutoFit/>
          </a:bodyPr>
          <a:lstStyle/>
          <a:p>
            <a:pPr algn="ctr"/>
            <a:r>
              <a:rPr lang="en-US" dirty="0"/>
              <a:t>Fitnah</a:t>
            </a:r>
          </a:p>
        </p:txBody>
      </p:sp>
      <p:sp>
        <p:nvSpPr>
          <p:cNvPr id="10" name="TextBox 9">
            <a:extLst>
              <a:ext uri="{FF2B5EF4-FFF2-40B4-BE49-F238E27FC236}">
                <a16:creationId xmlns:a16="http://schemas.microsoft.com/office/drawing/2014/main" id="{952F0D27-1C6C-4E2E-AC63-FEDF288ABC00}"/>
              </a:ext>
            </a:extLst>
          </p:cNvPr>
          <p:cNvSpPr txBox="1"/>
          <p:nvPr/>
        </p:nvSpPr>
        <p:spPr>
          <a:xfrm>
            <a:off x="5226518" y="4629752"/>
            <a:ext cx="1918636" cy="646331"/>
          </a:xfrm>
          <a:prstGeom prst="rect">
            <a:avLst/>
          </a:prstGeom>
          <a:noFill/>
        </p:spPr>
        <p:txBody>
          <a:bodyPr wrap="square" rtlCol="0">
            <a:spAutoFit/>
          </a:bodyPr>
          <a:lstStyle/>
          <a:p>
            <a:r>
              <a:rPr lang="en-US" dirty="0"/>
              <a:t>Test</a:t>
            </a:r>
          </a:p>
          <a:p>
            <a:endParaRPr lang="en-US" dirty="0"/>
          </a:p>
        </p:txBody>
      </p:sp>
      <p:sp>
        <p:nvSpPr>
          <p:cNvPr id="2" name="TextBox 1">
            <a:extLst>
              <a:ext uri="{FF2B5EF4-FFF2-40B4-BE49-F238E27FC236}">
                <a16:creationId xmlns:a16="http://schemas.microsoft.com/office/drawing/2014/main" id="{8281F9DA-DE97-35C0-1E1E-72FA9E3CA3A5}"/>
              </a:ext>
            </a:extLst>
          </p:cNvPr>
          <p:cNvSpPr txBox="1"/>
          <p:nvPr/>
        </p:nvSpPr>
        <p:spPr>
          <a:xfrm>
            <a:off x="3883742" y="786581"/>
            <a:ext cx="3972232" cy="369332"/>
          </a:xfrm>
          <a:prstGeom prst="rect">
            <a:avLst/>
          </a:prstGeom>
          <a:noFill/>
        </p:spPr>
        <p:txBody>
          <a:bodyPr wrap="square" rtlCol="0">
            <a:spAutoFit/>
          </a:bodyPr>
          <a:lstStyle/>
          <a:p>
            <a:r>
              <a:rPr lang="en-US" dirty="0"/>
              <a:t>Why </a:t>
            </a:r>
            <a:r>
              <a:rPr lang="en-US" dirty="0" err="1"/>
              <a:t>allah</a:t>
            </a:r>
            <a:r>
              <a:rPr lang="en-US" dirty="0"/>
              <a:t> let difficulty happen-</a:t>
            </a:r>
          </a:p>
        </p:txBody>
      </p:sp>
    </p:spTree>
    <p:extLst>
      <p:ext uri="{BB962C8B-B14F-4D97-AF65-F5344CB8AC3E}">
        <p14:creationId xmlns:p14="http://schemas.microsoft.com/office/powerpoint/2010/main" val="8901464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CD9AE5-FEDD-4C4C-9443-A2A5013AB0BC}"/>
              </a:ext>
            </a:extLst>
          </p:cNvPr>
          <p:cNvSpPr/>
          <p:nvPr/>
        </p:nvSpPr>
        <p:spPr>
          <a:xfrm>
            <a:off x="2165684" y="856648"/>
            <a:ext cx="6304548" cy="3416320"/>
          </a:xfrm>
          <a:prstGeom prst="rect">
            <a:avLst/>
          </a:prstGeom>
        </p:spPr>
        <p:txBody>
          <a:bodyPr wrap="square">
            <a:spAutoFit/>
          </a:bodyPr>
          <a:lstStyle/>
          <a:p>
            <a:r>
              <a:rPr lang="en-US" dirty="0" err="1"/>
              <a:t>Adh-Dhariyat</a:t>
            </a:r>
            <a:r>
              <a:rPr lang="en-US" dirty="0"/>
              <a:t> 51:13</a:t>
            </a:r>
          </a:p>
          <a:p>
            <a:endParaRPr lang="en-US" dirty="0"/>
          </a:p>
          <a:p>
            <a:r>
              <a:rPr lang="en-US" sz="3600" dirty="0" err="1"/>
              <a:t>يَوْمَ</a:t>
            </a:r>
            <a:r>
              <a:rPr lang="en-US" sz="3600" dirty="0"/>
              <a:t> </a:t>
            </a:r>
            <a:r>
              <a:rPr lang="en-US" sz="3600" dirty="0" err="1"/>
              <a:t>هُمْ</a:t>
            </a:r>
            <a:r>
              <a:rPr lang="en-US" sz="3600" dirty="0"/>
              <a:t> </a:t>
            </a:r>
            <a:r>
              <a:rPr lang="en-US" sz="3600" dirty="0" err="1">
                <a:solidFill>
                  <a:srgbClr val="00B050"/>
                </a:solidFill>
              </a:rPr>
              <a:t>عَلَي</a:t>
            </a:r>
            <a:r>
              <a:rPr lang="en-US" sz="3600" dirty="0">
                <a:solidFill>
                  <a:srgbClr val="00B050"/>
                </a:solidFill>
              </a:rPr>
              <a:t> </a:t>
            </a:r>
            <a:r>
              <a:rPr lang="en-US" sz="3600" dirty="0" err="1">
                <a:solidFill>
                  <a:srgbClr val="00B050"/>
                </a:solidFill>
              </a:rPr>
              <a:t>النَّارِ</a:t>
            </a:r>
            <a:r>
              <a:rPr lang="en-US" sz="3600" dirty="0">
                <a:solidFill>
                  <a:srgbClr val="00B050"/>
                </a:solidFill>
              </a:rPr>
              <a:t> </a:t>
            </a:r>
            <a:r>
              <a:rPr lang="en-US" sz="3600" dirty="0" err="1">
                <a:solidFill>
                  <a:srgbClr val="FF0000"/>
                </a:solidFill>
              </a:rPr>
              <a:t>يُفْتَنُوْنَ</a:t>
            </a:r>
            <a:r>
              <a:rPr lang="en-US" sz="3600" dirty="0"/>
              <a:t> </a:t>
            </a:r>
          </a:p>
          <a:p>
            <a:endParaRPr lang="en-US" sz="3600" dirty="0"/>
          </a:p>
          <a:p>
            <a:r>
              <a:rPr lang="en-US" sz="3600" dirty="0" err="1"/>
              <a:t>যে</a:t>
            </a:r>
            <a:r>
              <a:rPr lang="en-US" sz="3600" dirty="0"/>
              <a:t> </a:t>
            </a:r>
            <a:r>
              <a:rPr lang="en-US" sz="3600" dirty="0" err="1"/>
              <a:t>দিন</a:t>
            </a:r>
            <a:r>
              <a:rPr lang="en-US" sz="3600" dirty="0"/>
              <a:t> </a:t>
            </a:r>
            <a:r>
              <a:rPr lang="en-US" sz="3600" dirty="0" err="1"/>
              <a:t>তারা</a:t>
            </a:r>
            <a:r>
              <a:rPr lang="en-US" sz="3600" dirty="0"/>
              <a:t> </a:t>
            </a:r>
            <a:r>
              <a:rPr lang="en-US" sz="3600" dirty="0" err="1"/>
              <a:t>অগ্নিতে</a:t>
            </a:r>
            <a:r>
              <a:rPr lang="en-US" sz="3600" dirty="0"/>
              <a:t> </a:t>
            </a:r>
            <a:r>
              <a:rPr lang="en-US" sz="3600" dirty="0" err="1"/>
              <a:t>সাজাপ্রাপ্ত</a:t>
            </a:r>
            <a:r>
              <a:rPr lang="en-US" sz="3600" dirty="0"/>
              <a:t> </a:t>
            </a:r>
            <a:r>
              <a:rPr lang="en-US" sz="3600" dirty="0" err="1"/>
              <a:t>হবে</a:t>
            </a:r>
            <a:r>
              <a:rPr lang="en-US" sz="3600" dirty="0"/>
              <a:t>’।</a:t>
            </a:r>
          </a:p>
          <a:p>
            <a:r>
              <a:rPr lang="en-US" dirty="0"/>
              <a:t>English - Sahih International[It is] the Day they will be tormented over the Fire</a:t>
            </a:r>
          </a:p>
        </p:txBody>
      </p:sp>
    </p:spTree>
    <p:extLst>
      <p:ext uri="{BB962C8B-B14F-4D97-AF65-F5344CB8AC3E}">
        <p14:creationId xmlns:p14="http://schemas.microsoft.com/office/powerpoint/2010/main" val="26108299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04AC56-DEA7-4E71-9E42-6056B5FDE037}"/>
              </a:ext>
            </a:extLst>
          </p:cNvPr>
          <p:cNvSpPr txBox="1"/>
          <p:nvPr/>
        </p:nvSpPr>
        <p:spPr>
          <a:xfrm>
            <a:off x="3301465" y="702644"/>
            <a:ext cx="4061861" cy="369332"/>
          </a:xfrm>
          <a:prstGeom prst="rect">
            <a:avLst/>
          </a:prstGeom>
          <a:noFill/>
        </p:spPr>
        <p:txBody>
          <a:bodyPr wrap="square" rtlCol="0">
            <a:spAutoFit/>
          </a:bodyPr>
          <a:lstStyle/>
          <a:p>
            <a:r>
              <a:rPr lang="en-US" dirty="0"/>
              <a:t>3 kinds Fitnah</a:t>
            </a:r>
          </a:p>
        </p:txBody>
      </p:sp>
      <p:sp>
        <p:nvSpPr>
          <p:cNvPr id="3" name="TextBox 2">
            <a:extLst>
              <a:ext uri="{FF2B5EF4-FFF2-40B4-BE49-F238E27FC236}">
                <a16:creationId xmlns:a16="http://schemas.microsoft.com/office/drawing/2014/main" id="{DF3EA066-4145-47EF-BC11-2462931D0D31}"/>
              </a:ext>
            </a:extLst>
          </p:cNvPr>
          <p:cNvSpPr txBox="1"/>
          <p:nvPr/>
        </p:nvSpPr>
        <p:spPr>
          <a:xfrm>
            <a:off x="1164657" y="1819175"/>
            <a:ext cx="7353701" cy="369332"/>
          </a:xfrm>
          <a:prstGeom prst="rect">
            <a:avLst/>
          </a:prstGeom>
          <a:noFill/>
        </p:spPr>
        <p:txBody>
          <a:bodyPr wrap="square" rtlCol="0">
            <a:spAutoFit/>
          </a:bodyPr>
          <a:lstStyle/>
          <a:p>
            <a:r>
              <a:rPr lang="en-US" dirty="0"/>
              <a:t>1. When Allah Put someone in fitnah</a:t>
            </a:r>
          </a:p>
        </p:txBody>
      </p:sp>
      <p:sp>
        <p:nvSpPr>
          <p:cNvPr id="4" name="Rectangle 3">
            <a:extLst>
              <a:ext uri="{FF2B5EF4-FFF2-40B4-BE49-F238E27FC236}">
                <a16:creationId xmlns:a16="http://schemas.microsoft.com/office/drawing/2014/main" id="{A1691ED1-AAC3-4451-8152-49A0A64904C8}"/>
              </a:ext>
            </a:extLst>
          </p:cNvPr>
          <p:cNvSpPr/>
          <p:nvPr/>
        </p:nvSpPr>
        <p:spPr>
          <a:xfrm>
            <a:off x="1267325" y="2698872"/>
            <a:ext cx="10417743" cy="3416320"/>
          </a:xfrm>
          <a:prstGeom prst="rect">
            <a:avLst/>
          </a:prstGeom>
        </p:spPr>
        <p:txBody>
          <a:bodyPr wrap="square">
            <a:spAutoFit/>
          </a:bodyPr>
          <a:lstStyle/>
          <a:p>
            <a:r>
              <a:rPr lang="en-US" dirty="0"/>
              <a:t>Ta Ha 20:40                                                                             																	ا </a:t>
            </a:r>
            <a:r>
              <a:rPr lang="en-US" sz="4800" dirty="0" err="1">
                <a:solidFill>
                  <a:srgbClr val="FF0000"/>
                </a:solidFill>
              </a:rPr>
              <a:t>وَفَتَنّٰكَ</a:t>
            </a:r>
            <a:r>
              <a:rPr lang="en-US" sz="4800" dirty="0">
                <a:solidFill>
                  <a:srgbClr val="FF0000"/>
                </a:solidFill>
              </a:rPr>
              <a:t> </a:t>
            </a:r>
            <a:r>
              <a:rPr lang="en-US" sz="4800" dirty="0" err="1">
                <a:solidFill>
                  <a:srgbClr val="00B050"/>
                </a:solidFill>
              </a:rPr>
              <a:t>فُتُوْنًا</a:t>
            </a:r>
            <a:r>
              <a:rPr lang="en-US" sz="4800" dirty="0"/>
              <a:t> </a:t>
            </a:r>
            <a:endParaRPr lang="en-US" sz="4800" dirty="0">
              <a:solidFill>
                <a:srgbClr val="FF0000"/>
              </a:solidFill>
            </a:endParaRPr>
          </a:p>
          <a:p>
            <a:endParaRPr lang="en-US" dirty="0"/>
          </a:p>
          <a:p>
            <a:r>
              <a:rPr lang="en-US" dirty="0" err="1"/>
              <a:t>যখন</a:t>
            </a:r>
            <a:r>
              <a:rPr lang="en-US" dirty="0"/>
              <a:t> </a:t>
            </a:r>
            <a:r>
              <a:rPr lang="en-US" dirty="0" err="1"/>
              <a:t>তোমার</a:t>
            </a:r>
            <a:r>
              <a:rPr lang="en-US" dirty="0"/>
              <a:t> </a:t>
            </a:r>
            <a:r>
              <a:rPr lang="en-US" dirty="0" err="1"/>
              <a:t>বোন</a:t>
            </a:r>
            <a:r>
              <a:rPr lang="en-US" dirty="0"/>
              <a:t> (</a:t>
            </a:r>
            <a:r>
              <a:rPr lang="en-US" dirty="0" err="1"/>
              <a:t>সিন্দুকের</a:t>
            </a:r>
            <a:r>
              <a:rPr lang="en-US" dirty="0"/>
              <a:t> </a:t>
            </a:r>
            <a:r>
              <a:rPr lang="en-US" dirty="0" err="1"/>
              <a:t>সাথে</a:t>
            </a:r>
            <a:r>
              <a:rPr lang="en-US" dirty="0"/>
              <a:t> </a:t>
            </a:r>
            <a:r>
              <a:rPr lang="en-US" dirty="0" err="1"/>
              <a:t>সাথে</a:t>
            </a:r>
            <a:r>
              <a:rPr lang="en-US" dirty="0"/>
              <a:t>) </a:t>
            </a:r>
            <a:r>
              <a:rPr lang="en-US" dirty="0" err="1"/>
              <a:t>চলছিল</a:t>
            </a:r>
            <a:r>
              <a:rPr lang="en-US" dirty="0"/>
              <a:t>। </a:t>
            </a:r>
            <a:r>
              <a:rPr lang="en-US" dirty="0" err="1"/>
              <a:t>অতঃপর</a:t>
            </a:r>
            <a:r>
              <a:rPr lang="en-US" dirty="0"/>
              <a:t> </a:t>
            </a:r>
            <a:r>
              <a:rPr lang="en-US" dirty="0" err="1"/>
              <a:t>সে</a:t>
            </a:r>
            <a:r>
              <a:rPr lang="en-US" dirty="0"/>
              <a:t> </a:t>
            </a:r>
            <a:r>
              <a:rPr lang="en-US" dirty="0" err="1"/>
              <a:t>গিয়ে</a:t>
            </a:r>
            <a:r>
              <a:rPr lang="en-US" dirty="0"/>
              <a:t> </a:t>
            </a:r>
            <a:r>
              <a:rPr lang="en-US" dirty="0" err="1"/>
              <a:t>বলল</a:t>
            </a:r>
            <a:r>
              <a:rPr lang="en-US" dirty="0"/>
              <a:t>, ‘আমি </a:t>
            </a:r>
            <a:r>
              <a:rPr lang="en-US" dirty="0" err="1"/>
              <a:t>কি</a:t>
            </a:r>
            <a:r>
              <a:rPr lang="en-US" dirty="0"/>
              <a:t> </a:t>
            </a:r>
            <a:r>
              <a:rPr lang="en-US" dirty="0" err="1"/>
              <a:t>তোমাদেরকে</a:t>
            </a:r>
            <a:r>
              <a:rPr lang="en-US" dirty="0"/>
              <a:t> </a:t>
            </a:r>
            <a:r>
              <a:rPr lang="en-US" dirty="0" err="1"/>
              <a:t>এমন</a:t>
            </a:r>
            <a:r>
              <a:rPr lang="en-US" dirty="0"/>
              <a:t> </a:t>
            </a:r>
            <a:r>
              <a:rPr lang="en-US" dirty="0" err="1"/>
              <a:t>একজনের</a:t>
            </a:r>
            <a:r>
              <a:rPr lang="en-US" dirty="0"/>
              <a:t> </a:t>
            </a:r>
            <a:r>
              <a:rPr lang="en-US" dirty="0" err="1"/>
              <a:t>সন্ধান</a:t>
            </a:r>
            <a:r>
              <a:rPr lang="en-US" dirty="0"/>
              <a:t> </a:t>
            </a:r>
            <a:r>
              <a:rPr lang="en-US" dirty="0" err="1"/>
              <a:t>দেব</a:t>
            </a:r>
            <a:r>
              <a:rPr lang="en-US" dirty="0"/>
              <a:t>, </a:t>
            </a:r>
            <a:r>
              <a:rPr lang="en-US" dirty="0" err="1"/>
              <a:t>যে</a:t>
            </a:r>
            <a:r>
              <a:rPr lang="en-US" dirty="0"/>
              <a:t> </a:t>
            </a:r>
            <a:r>
              <a:rPr lang="en-US" dirty="0" err="1"/>
              <a:t>এর</a:t>
            </a:r>
            <a:r>
              <a:rPr lang="en-US" dirty="0"/>
              <a:t> </a:t>
            </a:r>
            <a:r>
              <a:rPr lang="en-US" dirty="0" err="1"/>
              <a:t>দায়িত্বভার</a:t>
            </a:r>
            <a:r>
              <a:rPr lang="en-US" dirty="0"/>
              <a:t> </a:t>
            </a:r>
            <a:r>
              <a:rPr lang="en-US" dirty="0" err="1"/>
              <a:t>নিতে</a:t>
            </a:r>
            <a:r>
              <a:rPr lang="en-US" dirty="0"/>
              <a:t> </a:t>
            </a:r>
            <a:r>
              <a:rPr lang="en-US" dirty="0" err="1"/>
              <a:t>পারবে</a:t>
            </a:r>
            <a:r>
              <a:rPr lang="en-US" dirty="0"/>
              <a:t>’? </a:t>
            </a:r>
            <a:r>
              <a:rPr lang="en-US" dirty="0" err="1"/>
              <a:t>অতঃপর</a:t>
            </a:r>
            <a:r>
              <a:rPr lang="en-US" dirty="0"/>
              <a:t> আমি </a:t>
            </a:r>
            <a:r>
              <a:rPr lang="en-US" dirty="0" err="1"/>
              <a:t>তোমাকে</a:t>
            </a:r>
            <a:r>
              <a:rPr lang="en-US" dirty="0"/>
              <a:t> </a:t>
            </a:r>
            <a:r>
              <a:rPr lang="en-US" dirty="0" err="1"/>
              <a:t>তোমার</a:t>
            </a:r>
            <a:r>
              <a:rPr lang="en-US" dirty="0"/>
              <a:t> </a:t>
            </a:r>
            <a:r>
              <a:rPr lang="en-US" dirty="0" err="1"/>
              <a:t>মায়ের</a:t>
            </a:r>
            <a:r>
              <a:rPr lang="en-US" dirty="0"/>
              <a:t> </a:t>
            </a:r>
            <a:r>
              <a:rPr lang="en-US" dirty="0" err="1"/>
              <a:t>নিকট</a:t>
            </a:r>
            <a:r>
              <a:rPr lang="en-US" dirty="0"/>
              <a:t> </a:t>
            </a:r>
            <a:r>
              <a:rPr lang="en-US" dirty="0" err="1"/>
              <a:t>ফিরিয়ে</a:t>
            </a:r>
            <a:r>
              <a:rPr lang="en-US" dirty="0"/>
              <a:t> </a:t>
            </a:r>
            <a:r>
              <a:rPr lang="en-US" dirty="0" err="1"/>
              <a:t>দিলাম</a:t>
            </a:r>
            <a:r>
              <a:rPr lang="en-US" dirty="0"/>
              <a:t>; </a:t>
            </a:r>
            <a:r>
              <a:rPr lang="en-US" dirty="0" err="1"/>
              <a:t>যাতে</a:t>
            </a:r>
            <a:r>
              <a:rPr lang="en-US" dirty="0"/>
              <a:t> </a:t>
            </a:r>
            <a:r>
              <a:rPr lang="en-US" dirty="0" err="1"/>
              <a:t>তার</a:t>
            </a:r>
            <a:r>
              <a:rPr lang="en-US" dirty="0"/>
              <a:t> </a:t>
            </a:r>
            <a:r>
              <a:rPr lang="en-US" dirty="0" err="1"/>
              <a:t>চোখ</a:t>
            </a:r>
            <a:r>
              <a:rPr lang="en-US" dirty="0"/>
              <a:t> </a:t>
            </a:r>
            <a:r>
              <a:rPr lang="en-US" dirty="0" err="1"/>
              <a:t>জুড়ায়</a:t>
            </a:r>
            <a:r>
              <a:rPr lang="en-US" dirty="0"/>
              <a:t> </a:t>
            </a:r>
            <a:r>
              <a:rPr lang="en-US" dirty="0" err="1"/>
              <a:t>এবং</a:t>
            </a:r>
            <a:r>
              <a:rPr lang="en-US" dirty="0"/>
              <a:t> </a:t>
            </a:r>
            <a:r>
              <a:rPr lang="en-US" dirty="0" err="1"/>
              <a:t>সে</a:t>
            </a:r>
            <a:r>
              <a:rPr lang="en-US" dirty="0"/>
              <a:t> </a:t>
            </a:r>
            <a:r>
              <a:rPr lang="en-US" dirty="0" err="1"/>
              <a:t>দুঃখ</a:t>
            </a:r>
            <a:r>
              <a:rPr lang="en-US" dirty="0"/>
              <a:t> </a:t>
            </a:r>
            <a:r>
              <a:rPr lang="en-US" dirty="0" err="1"/>
              <a:t>না</a:t>
            </a:r>
            <a:r>
              <a:rPr lang="en-US" dirty="0"/>
              <a:t> </a:t>
            </a:r>
            <a:r>
              <a:rPr lang="en-US" dirty="0" err="1"/>
              <a:t>পায়</a:t>
            </a:r>
            <a:r>
              <a:rPr lang="en-US" dirty="0"/>
              <a:t>। </a:t>
            </a:r>
            <a:r>
              <a:rPr lang="en-US" dirty="0" err="1"/>
              <a:t>আর</a:t>
            </a:r>
            <a:r>
              <a:rPr lang="en-US" dirty="0"/>
              <a:t> </a:t>
            </a:r>
            <a:r>
              <a:rPr lang="en-US" dirty="0" err="1"/>
              <a:t>তুমি</a:t>
            </a:r>
            <a:r>
              <a:rPr lang="en-US" dirty="0"/>
              <a:t> </a:t>
            </a:r>
            <a:r>
              <a:rPr lang="en-US" dirty="0" err="1"/>
              <a:t>এক</a:t>
            </a:r>
            <a:r>
              <a:rPr lang="en-US" dirty="0"/>
              <a:t> </a:t>
            </a:r>
            <a:r>
              <a:rPr lang="en-US" dirty="0" err="1"/>
              <a:t>ব্যক্তিকে</a:t>
            </a:r>
            <a:r>
              <a:rPr lang="en-US" dirty="0"/>
              <a:t> </a:t>
            </a:r>
            <a:r>
              <a:rPr lang="en-US" dirty="0" err="1"/>
              <a:t>হত্যা</a:t>
            </a:r>
            <a:r>
              <a:rPr lang="en-US" dirty="0"/>
              <a:t> </a:t>
            </a:r>
            <a:r>
              <a:rPr lang="en-US" dirty="0" err="1"/>
              <a:t>করেছিলে</a:t>
            </a:r>
            <a:r>
              <a:rPr lang="en-US" dirty="0"/>
              <a:t>। </a:t>
            </a:r>
            <a:r>
              <a:rPr lang="en-US" dirty="0" err="1"/>
              <a:t>তখন</a:t>
            </a:r>
            <a:r>
              <a:rPr lang="en-US" dirty="0"/>
              <a:t> আমি </a:t>
            </a:r>
            <a:r>
              <a:rPr lang="en-US" dirty="0" err="1"/>
              <a:t>তোমাকে</a:t>
            </a:r>
            <a:r>
              <a:rPr lang="en-US" dirty="0"/>
              <a:t> </a:t>
            </a:r>
            <a:r>
              <a:rPr lang="en-US" dirty="0" err="1"/>
              <a:t>মানোবেদনা</a:t>
            </a:r>
            <a:r>
              <a:rPr lang="en-US" dirty="0"/>
              <a:t> </a:t>
            </a:r>
            <a:r>
              <a:rPr lang="en-US" dirty="0" err="1"/>
              <a:t>থেকে</a:t>
            </a:r>
            <a:r>
              <a:rPr lang="en-US" dirty="0"/>
              <a:t> </a:t>
            </a:r>
            <a:r>
              <a:rPr lang="en-US" dirty="0" err="1"/>
              <a:t>মুক্তি</a:t>
            </a:r>
            <a:r>
              <a:rPr lang="en-US" dirty="0"/>
              <a:t> </a:t>
            </a:r>
            <a:r>
              <a:rPr lang="en-US" dirty="0" err="1"/>
              <a:t>দিলাম</a:t>
            </a:r>
            <a:r>
              <a:rPr lang="en-US" dirty="0"/>
              <a:t> </a:t>
            </a:r>
            <a:r>
              <a:rPr lang="en-US" sz="2000" dirty="0" err="1">
                <a:solidFill>
                  <a:srgbClr val="FF0000"/>
                </a:solidFill>
              </a:rPr>
              <a:t>এবং</a:t>
            </a:r>
            <a:r>
              <a:rPr lang="en-US" sz="2000" dirty="0">
                <a:solidFill>
                  <a:srgbClr val="FF0000"/>
                </a:solidFill>
              </a:rPr>
              <a:t> </a:t>
            </a:r>
            <a:r>
              <a:rPr lang="en-US" sz="2000" dirty="0" err="1">
                <a:solidFill>
                  <a:srgbClr val="FF0000"/>
                </a:solidFill>
              </a:rPr>
              <a:t>তোমাকে</a:t>
            </a:r>
            <a:r>
              <a:rPr lang="en-US" sz="2000" dirty="0">
                <a:solidFill>
                  <a:srgbClr val="FF0000"/>
                </a:solidFill>
              </a:rPr>
              <a:t> আমি </a:t>
            </a:r>
            <a:r>
              <a:rPr lang="en-US" sz="2000" dirty="0" err="1">
                <a:solidFill>
                  <a:srgbClr val="FF0000"/>
                </a:solidFill>
              </a:rPr>
              <a:t>বিভিন্নভাবে</a:t>
            </a:r>
            <a:r>
              <a:rPr lang="en-US" sz="2000" dirty="0">
                <a:solidFill>
                  <a:srgbClr val="FF0000"/>
                </a:solidFill>
              </a:rPr>
              <a:t> </a:t>
            </a:r>
            <a:r>
              <a:rPr lang="en-US" sz="2000" dirty="0" err="1">
                <a:solidFill>
                  <a:srgbClr val="FF0000"/>
                </a:solidFill>
              </a:rPr>
              <a:t>পরীক্ষা</a:t>
            </a:r>
            <a:r>
              <a:rPr lang="en-US" sz="2000" dirty="0">
                <a:solidFill>
                  <a:srgbClr val="FF0000"/>
                </a:solidFill>
              </a:rPr>
              <a:t> </a:t>
            </a:r>
            <a:r>
              <a:rPr lang="en-US" sz="2000" dirty="0" err="1">
                <a:solidFill>
                  <a:srgbClr val="FF0000"/>
                </a:solidFill>
              </a:rPr>
              <a:t>করেছি</a:t>
            </a:r>
            <a:r>
              <a:rPr lang="en-US" sz="1400" dirty="0"/>
              <a:t>। </a:t>
            </a:r>
            <a:r>
              <a:rPr lang="en-US" dirty="0" err="1"/>
              <a:t>অতঃপর</a:t>
            </a:r>
            <a:r>
              <a:rPr lang="en-US" dirty="0"/>
              <a:t> </a:t>
            </a:r>
            <a:r>
              <a:rPr lang="en-US" dirty="0" err="1"/>
              <a:t>তুমি</a:t>
            </a:r>
            <a:r>
              <a:rPr lang="en-US" dirty="0"/>
              <a:t> </a:t>
            </a:r>
            <a:r>
              <a:rPr lang="en-US" dirty="0" err="1"/>
              <a:t>কয়েক</a:t>
            </a:r>
            <a:r>
              <a:rPr lang="en-US" dirty="0"/>
              <a:t> </a:t>
            </a:r>
            <a:r>
              <a:rPr lang="en-US" dirty="0" err="1"/>
              <a:t>বছর</a:t>
            </a:r>
            <a:r>
              <a:rPr lang="en-US" dirty="0"/>
              <a:t> </a:t>
            </a:r>
            <a:r>
              <a:rPr lang="en-US" dirty="0" err="1"/>
              <a:t>মাদইয়ানবাসীদের</a:t>
            </a:r>
            <a:r>
              <a:rPr lang="en-US" dirty="0"/>
              <a:t> </a:t>
            </a:r>
            <a:r>
              <a:rPr lang="en-US" dirty="0" err="1"/>
              <a:t>মধ্যে</a:t>
            </a:r>
            <a:r>
              <a:rPr lang="en-US" dirty="0"/>
              <a:t> </a:t>
            </a:r>
            <a:r>
              <a:rPr lang="en-US" dirty="0" err="1"/>
              <a:t>অবস্থান</a:t>
            </a:r>
            <a:r>
              <a:rPr lang="en-US" dirty="0"/>
              <a:t> </a:t>
            </a:r>
            <a:r>
              <a:rPr lang="en-US" dirty="0" err="1"/>
              <a:t>করেছ</a:t>
            </a:r>
            <a:r>
              <a:rPr lang="en-US" dirty="0"/>
              <a:t>। </a:t>
            </a:r>
            <a:r>
              <a:rPr lang="en-US" dirty="0" err="1"/>
              <a:t>হে</a:t>
            </a:r>
            <a:r>
              <a:rPr lang="en-US" dirty="0"/>
              <a:t> </a:t>
            </a:r>
            <a:r>
              <a:rPr lang="en-US" dirty="0" err="1"/>
              <a:t>মূসা</a:t>
            </a:r>
            <a:r>
              <a:rPr lang="en-US" dirty="0"/>
              <a:t>, </a:t>
            </a:r>
            <a:r>
              <a:rPr lang="en-US" dirty="0" err="1"/>
              <a:t>তারপর</a:t>
            </a:r>
            <a:r>
              <a:rPr lang="en-US" dirty="0"/>
              <a:t> </a:t>
            </a:r>
            <a:r>
              <a:rPr lang="en-US" dirty="0" err="1"/>
              <a:t>নির্ধারিত</a:t>
            </a:r>
            <a:r>
              <a:rPr lang="en-US" dirty="0"/>
              <a:t> </a:t>
            </a:r>
            <a:r>
              <a:rPr lang="en-US" dirty="0" err="1"/>
              <a:t>সময়ে</a:t>
            </a:r>
            <a:r>
              <a:rPr lang="en-US" dirty="0"/>
              <a:t> </a:t>
            </a:r>
            <a:r>
              <a:rPr lang="en-US" dirty="0" err="1"/>
              <a:t>তুমি</a:t>
            </a:r>
            <a:r>
              <a:rPr lang="en-US" dirty="0"/>
              <a:t> </a:t>
            </a:r>
            <a:r>
              <a:rPr lang="en-US" dirty="0" err="1"/>
              <a:t>এসে</a:t>
            </a:r>
            <a:r>
              <a:rPr lang="en-US" dirty="0"/>
              <a:t> </a:t>
            </a:r>
            <a:r>
              <a:rPr lang="en-US" dirty="0" err="1"/>
              <a:t>উপস্থিত</a:t>
            </a:r>
            <a:r>
              <a:rPr lang="en-US" dirty="0"/>
              <a:t> </a:t>
            </a:r>
            <a:r>
              <a:rPr lang="en-US" dirty="0" err="1"/>
              <a:t>হলে</a:t>
            </a:r>
            <a:r>
              <a:rPr lang="en-US" dirty="0"/>
              <a:t>’।</a:t>
            </a:r>
          </a:p>
        </p:txBody>
      </p:sp>
    </p:spTree>
    <p:extLst>
      <p:ext uri="{BB962C8B-B14F-4D97-AF65-F5344CB8AC3E}">
        <p14:creationId xmlns:p14="http://schemas.microsoft.com/office/powerpoint/2010/main" val="36260330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F5AFAE-8F6E-48F0-9D9D-D92B30A538EF}"/>
              </a:ext>
            </a:extLst>
          </p:cNvPr>
          <p:cNvSpPr/>
          <p:nvPr/>
        </p:nvSpPr>
        <p:spPr>
          <a:xfrm>
            <a:off x="2220228" y="1933687"/>
            <a:ext cx="8396438" cy="2123658"/>
          </a:xfrm>
          <a:prstGeom prst="rect">
            <a:avLst/>
          </a:prstGeom>
        </p:spPr>
        <p:txBody>
          <a:bodyPr wrap="square">
            <a:spAutoFit/>
          </a:bodyPr>
          <a:lstStyle/>
          <a:p>
            <a:pPr algn="ctr"/>
            <a:r>
              <a:rPr lang="en-US" sz="1200" dirty="0"/>
              <a:t>Ad-</a:t>
            </a:r>
            <a:r>
              <a:rPr lang="en-US" sz="1200" dirty="0" err="1"/>
              <a:t>Dukhan</a:t>
            </a:r>
            <a:r>
              <a:rPr lang="en-US" sz="1200" dirty="0"/>
              <a:t> </a:t>
            </a:r>
            <a:r>
              <a:rPr lang="en-US" sz="2400" dirty="0"/>
              <a:t>44:17       </a:t>
            </a:r>
          </a:p>
          <a:p>
            <a:pPr algn="ctr"/>
            <a:r>
              <a:rPr lang="en-US" sz="3600" dirty="0" err="1">
                <a:solidFill>
                  <a:srgbClr val="FF0000"/>
                </a:solidFill>
              </a:rPr>
              <a:t>وَلَقَدْ</a:t>
            </a:r>
            <a:r>
              <a:rPr lang="en-US" sz="3600" dirty="0">
                <a:solidFill>
                  <a:srgbClr val="FF0000"/>
                </a:solidFill>
              </a:rPr>
              <a:t> </a:t>
            </a:r>
            <a:r>
              <a:rPr lang="en-US" sz="3600" dirty="0" err="1">
                <a:solidFill>
                  <a:srgbClr val="FF0000"/>
                </a:solidFill>
              </a:rPr>
              <a:t>فَتَنَّا</a:t>
            </a:r>
            <a:r>
              <a:rPr lang="en-US" sz="3600" dirty="0">
                <a:solidFill>
                  <a:srgbClr val="FF0000"/>
                </a:solidFill>
              </a:rPr>
              <a:t> </a:t>
            </a:r>
            <a:r>
              <a:rPr lang="en-US" sz="3600" dirty="0" err="1">
                <a:solidFill>
                  <a:srgbClr val="FF0000"/>
                </a:solidFill>
              </a:rPr>
              <a:t>قَبْلَهُمْ</a:t>
            </a:r>
            <a:r>
              <a:rPr lang="en-US" sz="3600" dirty="0">
                <a:solidFill>
                  <a:srgbClr val="FF0000"/>
                </a:solidFill>
              </a:rPr>
              <a:t> </a:t>
            </a:r>
            <a:r>
              <a:rPr lang="en-US" sz="3600" dirty="0" err="1">
                <a:solidFill>
                  <a:srgbClr val="FF0000"/>
                </a:solidFill>
              </a:rPr>
              <a:t>قَوْمَ</a:t>
            </a:r>
            <a:r>
              <a:rPr lang="en-US" sz="3600" dirty="0">
                <a:solidFill>
                  <a:srgbClr val="FF0000"/>
                </a:solidFill>
              </a:rPr>
              <a:t> </a:t>
            </a:r>
            <a:r>
              <a:rPr lang="en-US" sz="3600" dirty="0" err="1">
                <a:solidFill>
                  <a:srgbClr val="FF0000"/>
                </a:solidFill>
              </a:rPr>
              <a:t>فِرْعَوْنَ</a:t>
            </a:r>
            <a:endParaRPr lang="en-US" sz="3600" dirty="0">
              <a:solidFill>
                <a:srgbClr val="FF0000"/>
              </a:solidFill>
            </a:endParaRPr>
          </a:p>
          <a:p>
            <a:pPr algn="ctr"/>
            <a:endParaRPr lang="en-US" dirty="0"/>
          </a:p>
          <a:p>
            <a:pPr algn="ctr"/>
            <a:endParaRPr lang="en-US" dirty="0"/>
          </a:p>
          <a:p>
            <a:pPr algn="ctr"/>
            <a:r>
              <a:rPr lang="en-US" dirty="0" err="1">
                <a:solidFill>
                  <a:srgbClr val="FF0000"/>
                </a:solidFill>
              </a:rPr>
              <a:t>আর</a:t>
            </a:r>
            <a:r>
              <a:rPr lang="en-US" dirty="0">
                <a:solidFill>
                  <a:srgbClr val="FF0000"/>
                </a:solidFill>
              </a:rPr>
              <a:t> </a:t>
            </a:r>
            <a:r>
              <a:rPr lang="en-US" dirty="0" err="1">
                <a:solidFill>
                  <a:srgbClr val="FF0000"/>
                </a:solidFill>
              </a:rPr>
              <a:t>অবশ্যই</a:t>
            </a:r>
            <a:r>
              <a:rPr lang="en-US" dirty="0">
                <a:solidFill>
                  <a:srgbClr val="FF0000"/>
                </a:solidFill>
              </a:rPr>
              <a:t> </a:t>
            </a:r>
            <a:r>
              <a:rPr lang="en-US" dirty="0" err="1">
                <a:solidFill>
                  <a:srgbClr val="FF0000"/>
                </a:solidFill>
              </a:rPr>
              <a:t>এদের</a:t>
            </a:r>
            <a:r>
              <a:rPr lang="en-US" dirty="0">
                <a:solidFill>
                  <a:srgbClr val="FF0000"/>
                </a:solidFill>
              </a:rPr>
              <a:t> </a:t>
            </a:r>
            <a:r>
              <a:rPr lang="en-US" dirty="0" err="1">
                <a:solidFill>
                  <a:srgbClr val="FF0000"/>
                </a:solidFill>
              </a:rPr>
              <a:t>পূর্বে</a:t>
            </a:r>
            <a:r>
              <a:rPr lang="en-US" dirty="0">
                <a:solidFill>
                  <a:srgbClr val="FF0000"/>
                </a:solidFill>
              </a:rPr>
              <a:t> আমি </a:t>
            </a:r>
            <a:r>
              <a:rPr lang="en-US" dirty="0" err="1">
                <a:solidFill>
                  <a:srgbClr val="FF0000"/>
                </a:solidFill>
              </a:rPr>
              <a:t>ফির‘আউনের</a:t>
            </a:r>
            <a:r>
              <a:rPr lang="en-US" dirty="0">
                <a:solidFill>
                  <a:srgbClr val="FF0000"/>
                </a:solidFill>
              </a:rPr>
              <a:t> </a:t>
            </a:r>
            <a:r>
              <a:rPr lang="en-US" dirty="0" err="1">
                <a:solidFill>
                  <a:srgbClr val="FF0000"/>
                </a:solidFill>
              </a:rPr>
              <a:t>কওমকে</a:t>
            </a:r>
            <a:r>
              <a:rPr lang="en-US" dirty="0">
                <a:solidFill>
                  <a:srgbClr val="FF0000"/>
                </a:solidFill>
              </a:rPr>
              <a:t> </a:t>
            </a:r>
            <a:r>
              <a:rPr lang="en-US" dirty="0" err="1">
                <a:solidFill>
                  <a:srgbClr val="FF0000"/>
                </a:solidFill>
              </a:rPr>
              <a:t>পরীক্ষা</a:t>
            </a:r>
            <a:r>
              <a:rPr lang="en-US" dirty="0">
                <a:solidFill>
                  <a:srgbClr val="FF0000"/>
                </a:solidFill>
              </a:rPr>
              <a:t> </a:t>
            </a:r>
            <a:r>
              <a:rPr lang="en-US" dirty="0" err="1">
                <a:solidFill>
                  <a:srgbClr val="FF0000"/>
                </a:solidFill>
              </a:rPr>
              <a:t>করেছিলাম</a:t>
            </a:r>
            <a:r>
              <a:rPr lang="en-US" dirty="0"/>
              <a:t> </a:t>
            </a:r>
            <a:r>
              <a:rPr lang="en-US" dirty="0" err="1"/>
              <a:t>এবং</a:t>
            </a:r>
            <a:r>
              <a:rPr lang="en-US" dirty="0"/>
              <a:t> </a:t>
            </a:r>
            <a:r>
              <a:rPr lang="en-US" dirty="0" err="1"/>
              <a:t>তাদের</a:t>
            </a:r>
            <a:r>
              <a:rPr lang="en-US" dirty="0"/>
              <a:t> </a:t>
            </a:r>
            <a:r>
              <a:rPr lang="en-US" dirty="0" err="1"/>
              <a:t>কাছে</a:t>
            </a:r>
            <a:r>
              <a:rPr lang="en-US" dirty="0"/>
              <a:t> </a:t>
            </a:r>
            <a:r>
              <a:rPr lang="en-US" dirty="0" err="1"/>
              <a:t>এসেছিল</a:t>
            </a:r>
            <a:r>
              <a:rPr lang="en-US" dirty="0"/>
              <a:t> </a:t>
            </a:r>
            <a:r>
              <a:rPr lang="en-US" dirty="0" err="1"/>
              <a:t>এক</a:t>
            </a:r>
            <a:r>
              <a:rPr lang="en-US" dirty="0"/>
              <a:t> </a:t>
            </a:r>
            <a:r>
              <a:rPr lang="en-US" dirty="0" err="1"/>
              <a:t>সম্মানিত</a:t>
            </a:r>
            <a:r>
              <a:rPr lang="en-US" dirty="0"/>
              <a:t> </a:t>
            </a:r>
            <a:r>
              <a:rPr lang="en-US" dirty="0" err="1"/>
              <a:t>রাসূল</a:t>
            </a:r>
            <a:r>
              <a:rPr lang="en-US" dirty="0"/>
              <a:t>,</a:t>
            </a:r>
          </a:p>
        </p:txBody>
      </p:sp>
    </p:spTree>
    <p:extLst>
      <p:ext uri="{BB962C8B-B14F-4D97-AF65-F5344CB8AC3E}">
        <p14:creationId xmlns:p14="http://schemas.microsoft.com/office/powerpoint/2010/main" val="32115754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A874E1-01A2-4005-AE7A-7DC90BE12426}"/>
              </a:ext>
            </a:extLst>
          </p:cNvPr>
          <p:cNvSpPr/>
          <p:nvPr/>
        </p:nvSpPr>
        <p:spPr>
          <a:xfrm>
            <a:off x="1116531" y="1582340"/>
            <a:ext cx="10347158" cy="3077766"/>
          </a:xfrm>
          <a:prstGeom prst="rect">
            <a:avLst/>
          </a:prstGeom>
        </p:spPr>
        <p:txBody>
          <a:bodyPr wrap="square">
            <a:spAutoFit/>
          </a:bodyPr>
          <a:lstStyle/>
          <a:p>
            <a:r>
              <a:rPr lang="en-US" dirty="0"/>
              <a:t>Al-</a:t>
            </a:r>
            <a:r>
              <a:rPr lang="en-US" dirty="0" err="1"/>
              <a:t>A'raf</a:t>
            </a:r>
            <a:r>
              <a:rPr lang="en-US" dirty="0"/>
              <a:t> 7:155        </a:t>
            </a:r>
          </a:p>
          <a:p>
            <a:endParaRPr lang="en-US" dirty="0"/>
          </a:p>
          <a:p>
            <a:r>
              <a:rPr lang="en-US" sz="2800" dirty="0"/>
              <a:t>        </a:t>
            </a:r>
            <a:r>
              <a:rPr lang="en-US" sz="2800" dirty="0" err="1"/>
              <a:t>اِنْ</a:t>
            </a:r>
            <a:r>
              <a:rPr lang="en-US" sz="2800" dirty="0"/>
              <a:t> </a:t>
            </a:r>
            <a:r>
              <a:rPr lang="en-US" sz="2800" dirty="0" err="1"/>
              <a:t>هِيَ</a:t>
            </a:r>
            <a:r>
              <a:rPr lang="en-US" sz="2800" dirty="0"/>
              <a:t> </a:t>
            </a:r>
            <a:r>
              <a:rPr lang="en-US" sz="3200" dirty="0" err="1">
                <a:solidFill>
                  <a:srgbClr val="FF0000"/>
                </a:solidFill>
              </a:rPr>
              <a:t>اِلَّا</a:t>
            </a:r>
            <a:r>
              <a:rPr lang="en-US" sz="3200" dirty="0">
                <a:solidFill>
                  <a:srgbClr val="FF0000"/>
                </a:solidFill>
              </a:rPr>
              <a:t> </a:t>
            </a:r>
            <a:r>
              <a:rPr lang="en-US" sz="3200" dirty="0" err="1">
                <a:solidFill>
                  <a:srgbClr val="FF0000"/>
                </a:solidFill>
              </a:rPr>
              <a:t>فِتْنَتُكَ</a:t>
            </a:r>
            <a:r>
              <a:rPr lang="en-US" sz="3200" dirty="0">
                <a:solidFill>
                  <a:srgbClr val="FF0000"/>
                </a:solidFill>
              </a:rPr>
              <a:t> </a:t>
            </a:r>
            <a:r>
              <a:rPr lang="en-US" sz="2800" dirty="0"/>
              <a:t>ؕ </a:t>
            </a:r>
            <a:r>
              <a:rPr lang="en-US" sz="2800" dirty="0" err="1"/>
              <a:t>تُضِلُّ</a:t>
            </a:r>
            <a:r>
              <a:rPr lang="en-US" sz="2800" dirty="0"/>
              <a:t> </a:t>
            </a:r>
            <a:r>
              <a:rPr lang="en-US" sz="2800" dirty="0" err="1"/>
              <a:t>بِهَا</a:t>
            </a:r>
            <a:r>
              <a:rPr lang="en-US" sz="2800" dirty="0"/>
              <a:t> </a:t>
            </a:r>
            <a:r>
              <a:rPr lang="en-US" sz="2800" dirty="0" err="1"/>
              <a:t>مَنْ</a:t>
            </a:r>
            <a:r>
              <a:rPr lang="en-US" sz="2800" dirty="0"/>
              <a:t> </a:t>
            </a:r>
            <a:r>
              <a:rPr lang="en-US" sz="2800" dirty="0" err="1"/>
              <a:t>تَشَآءُ</a:t>
            </a:r>
            <a:r>
              <a:rPr lang="en-US" sz="2800" dirty="0"/>
              <a:t> </a:t>
            </a:r>
            <a:r>
              <a:rPr lang="en-US" sz="2800" dirty="0" err="1"/>
              <a:t>وَتَهْدِيْ</a:t>
            </a:r>
            <a:r>
              <a:rPr lang="en-US" sz="2800" dirty="0"/>
              <a:t> </a:t>
            </a:r>
            <a:r>
              <a:rPr lang="en-US" sz="2800" dirty="0" err="1"/>
              <a:t>مَنْ</a:t>
            </a:r>
            <a:r>
              <a:rPr lang="en-US" sz="2800" dirty="0"/>
              <a:t> </a:t>
            </a:r>
            <a:r>
              <a:rPr lang="en-US" sz="2800" dirty="0" err="1"/>
              <a:t>تَشنَ</a:t>
            </a:r>
            <a:r>
              <a:rPr lang="en-US" sz="2800" dirty="0"/>
              <a:t> </a:t>
            </a:r>
          </a:p>
          <a:p>
            <a:endParaRPr lang="en-US" dirty="0"/>
          </a:p>
          <a:p>
            <a:r>
              <a:rPr lang="en-US" dirty="0"/>
              <a:t>Bangla - </a:t>
            </a:r>
            <a:r>
              <a:rPr lang="en-US" dirty="0" err="1"/>
              <a:t>Fozlur</a:t>
            </a:r>
            <a:r>
              <a:rPr lang="en-US" dirty="0"/>
              <a:t> Rahman </a:t>
            </a:r>
            <a:r>
              <a:rPr lang="en-US" dirty="0" err="1"/>
              <a:t>আমার</a:t>
            </a:r>
            <a:r>
              <a:rPr lang="en-US" dirty="0"/>
              <a:t> </a:t>
            </a:r>
            <a:r>
              <a:rPr lang="en-US" dirty="0" err="1"/>
              <a:t>নির্ধারিত</a:t>
            </a:r>
            <a:r>
              <a:rPr lang="en-US" dirty="0"/>
              <a:t> </a:t>
            </a:r>
            <a:r>
              <a:rPr lang="en-US" dirty="0" err="1"/>
              <a:t>সময়</a:t>
            </a:r>
            <a:r>
              <a:rPr lang="en-US" dirty="0"/>
              <a:t> ও </a:t>
            </a:r>
            <a:r>
              <a:rPr lang="en-US" dirty="0" err="1"/>
              <a:t>স্থানে</a:t>
            </a:r>
            <a:r>
              <a:rPr lang="en-US" dirty="0"/>
              <a:t> </a:t>
            </a:r>
            <a:r>
              <a:rPr lang="en-US" dirty="0" err="1"/>
              <a:t>সাক্ষাতের</a:t>
            </a:r>
            <a:r>
              <a:rPr lang="en-US" dirty="0"/>
              <a:t> </a:t>
            </a:r>
            <a:r>
              <a:rPr lang="en-US" dirty="0" err="1"/>
              <a:t>জন্য</a:t>
            </a:r>
            <a:r>
              <a:rPr lang="en-US" dirty="0"/>
              <a:t> </a:t>
            </a:r>
            <a:r>
              <a:rPr lang="en-US" dirty="0" err="1"/>
              <a:t>মূসা</a:t>
            </a:r>
            <a:r>
              <a:rPr lang="en-US" dirty="0"/>
              <a:t> </a:t>
            </a:r>
            <a:r>
              <a:rPr lang="en-US" dirty="0" err="1"/>
              <a:t>তার</a:t>
            </a:r>
            <a:r>
              <a:rPr lang="en-US" dirty="0"/>
              <a:t> </a:t>
            </a:r>
            <a:r>
              <a:rPr lang="en-US" dirty="0" err="1"/>
              <a:t>সমপ্রদায়ের</a:t>
            </a:r>
            <a:r>
              <a:rPr lang="en-US" dirty="0"/>
              <a:t> </a:t>
            </a:r>
            <a:r>
              <a:rPr lang="en-US" dirty="0" err="1"/>
              <a:t>সত্তরজন</a:t>
            </a:r>
            <a:r>
              <a:rPr lang="en-US" dirty="0"/>
              <a:t> </a:t>
            </a:r>
            <a:r>
              <a:rPr lang="en-US" dirty="0" err="1"/>
              <a:t>লোককে</a:t>
            </a:r>
            <a:r>
              <a:rPr lang="en-US" dirty="0"/>
              <a:t> </a:t>
            </a:r>
            <a:r>
              <a:rPr lang="en-US" dirty="0" err="1"/>
              <a:t>বাছাই</a:t>
            </a:r>
            <a:r>
              <a:rPr lang="en-US" dirty="0"/>
              <a:t> </a:t>
            </a:r>
            <a:r>
              <a:rPr lang="en-US" dirty="0" err="1"/>
              <a:t>করল</a:t>
            </a:r>
            <a:r>
              <a:rPr lang="en-US" dirty="0"/>
              <a:t>। </a:t>
            </a:r>
            <a:r>
              <a:rPr lang="en-US" dirty="0" err="1"/>
              <a:t>অতঃপর</a:t>
            </a:r>
            <a:r>
              <a:rPr lang="en-US" dirty="0"/>
              <a:t> </a:t>
            </a:r>
            <a:r>
              <a:rPr lang="en-US" dirty="0" err="1"/>
              <a:t>যখন</a:t>
            </a:r>
            <a:r>
              <a:rPr lang="en-US" dirty="0"/>
              <a:t> </a:t>
            </a:r>
            <a:r>
              <a:rPr lang="en-US" dirty="0" err="1"/>
              <a:t>ভূমিকম্প</a:t>
            </a:r>
            <a:r>
              <a:rPr lang="en-US" dirty="0"/>
              <a:t> </a:t>
            </a:r>
            <a:r>
              <a:rPr lang="en-US" dirty="0" err="1"/>
              <a:t>তাদেরকে</a:t>
            </a:r>
            <a:r>
              <a:rPr lang="en-US" dirty="0"/>
              <a:t> </a:t>
            </a:r>
            <a:r>
              <a:rPr lang="en-US" dirty="0" err="1"/>
              <a:t>আঘাত</a:t>
            </a:r>
            <a:r>
              <a:rPr lang="en-US" dirty="0"/>
              <a:t> </a:t>
            </a:r>
            <a:r>
              <a:rPr lang="en-US" dirty="0" err="1"/>
              <a:t>করল</a:t>
            </a:r>
            <a:r>
              <a:rPr lang="en-US" dirty="0"/>
              <a:t> </a:t>
            </a:r>
            <a:r>
              <a:rPr lang="en-US" dirty="0" err="1"/>
              <a:t>তখন</a:t>
            </a:r>
            <a:r>
              <a:rPr lang="en-US" dirty="0"/>
              <a:t> </a:t>
            </a:r>
            <a:r>
              <a:rPr lang="en-US" dirty="0" err="1"/>
              <a:t>মূসা</a:t>
            </a:r>
            <a:r>
              <a:rPr lang="en-US" dirty="0"/>
              <a:t> </a:t>
            </a:r>
            <a:r>
              <a:rPr lang="en-US" dirty="0" err="1"/>
              <a:t>বলল</a:t>
            </a:r>
            <a:r>
              <a:rPr lang="en-US" dirty="0"/>
              <a:t>, “</a:t>
            </a:r>
            <a:r>
              <a:rPr lang="en-US" dirty="0" err="1"/>
              <a:t>হে</a:t>
            </a:r>
            <a:r>
              <a:rPr lang="en-US" dirty="0"/>
              <a:t> </a:t>
            </a:r>
            <a:r>
              <a:rPr lang="en-US" dirty="0" err="1"/>
              <a:t>আমার</a:t>
            </a:r>
            <a:r>
              <a:rPr lang="en-US" dirty="0"/>
              <a:t> </a:t>
            </a:r>
            <a:r>
              <a:rPr lang="en-US" dirty="0" err="1"/>
              <a:t>প্রভু</a:t>
            </a:r>
            <a:r>
              <a:rPr lang="en-US" dirty="0"/>
              <a:t>! </a:t>
            </a:r>
            <a:r>
              <a:rPr lang="en-US" dirty="0" err="1"/>
              <a:t>তুমি</a:t>
            </a:r>
            <a:r>
              <a:rPr lang="en-US" dirty="0"/>
              <a:t> </a:t>
            </a:r>
            <a:r>
              <a:rPr lang="en-US" dirty="0" err="1"/>
              <a:t>ইচ্ছা</a:t>
            </a:r>
            <a:r>
              <a:rPr lang="en-US" dirty="0"/>
              <a:t> </a:t>
            </a:r>
            <a:r>
              <a:rPr lang="en-US" dirty="0" err="1"/>
              <a:t>করলে</a:t>
            </a:r>
            <a:r>
              <a:rPr lang="en-US" dirty="0"/>
              <a:t> </a:t>
            </a:r>
            <a:r>
              <a:rPr lang="en-US" dirty="0" err="1"/>
              <a:t>তাদেরকে</a:t>
            </a:r>
            <a:r>
              <a:rPr lang="en-US" dirty="0"/>
              <a:t> ও </a:t>
            </a:r>
            <a:r>
              <a:rPr lang="en-US" dirty="0" err="1"/>
              <a:t>আমাকে</a:t>
            </a:r>
            <a:r>
              <a:rPr lang="en-US" dirty="0"/>
              <a:t> </a:t>
            </a:r>
            <a:r>
              <a:rPr lang="en-US" dirty="0" err="1"/>
              <a:t>আগেই</a:t>
            </a:r>
            <a:r>
              <a:rPr lang="en-US" dirty="0"/>
              <a:t> </a:t>
            </a:r>
            <a:r>
              <a:rPr lang="en-US" dirty="0" err="1"/>
              <a:t>ধ্বংস</a:t>
            </a:r>
            <a:r>
              <a:rPr lang="en-US" dirty="0"/>
              <a:t> </a:t>
            </a:r>
            <a:r>
              <a:rPr lang="en-US" dirty="0" err="1"/>
              <a:t>করতে</a:t>
            </a:r>
            <a:r>
              <a:rPr lang="en-US" dirty="0"/>
              <a:t> </a:t>
            </a:r>
            <a:r>
              <a:rPr lang="en-US" dirty="0" err="1"/>
              <a:t>পারতে</a:t>
            </a:r>
            <a:r>
              <a:rPr lang="en-US" dirty="0"/>
              <a:t>। </a:t>
            </a:r>
            <a:r>
              <a:rPr lang="en-US" dirty="0" err="1"/>
              <a:t>আমাদের</a:t>
            </a:r>
            <a:r>
              <a:rPr lang="en-US" dirty="0"/>
              <a:t> </a:t>
            </a:r>
            <a:r>
              <a:rPr lang="en-US" dirty="0" err="1"/>
              <a:t>মধ্যে</a:t>
            </a:r>
            <a:r>
              <a:rPr lang="en-US" dirty="0"/>
              <a:t> </a:t>
            </a:r>
            <a:r>
              <a:rPr lang="en-US" dirty="0" err="1"/>
              <a:t>নির্বোধ</a:t>
            </a:r>
            <a:r>
              <a:rPr lang="en-US" dirty="0"/>
              <a:t> </a:t>
            </a:r>
            <a:r>
              <a:rPr lang="en-US" dirty="0" err="1"/>
              <a:t>লোকদের</a:t>
            </a:r>
            <a:r>
              <a:rPr lang="en-US" dirty="0"/>
              <a:t> </a:t>
            </a:r>
            <a:r>
              <a:rPr lang="en-US" dirty="0" err="1"/>
              <a:t>কর্মের</a:t>
            </a:r>
            <a:r>
              <a:rPr lang="en-US" dirty="0"/>
              <a:t> </a:t>
            </a:r>
            <a:r>
              <a:rPr lang="en-US" dirty="0" err="1"/>
              <a:t>জন্য</a:t>
            </a:r>
            <a:r>
              <a:rPr lang="en-US" dirty="0"/>
              <a:t> </a:t>
            </a:r>
            <a:r>
              <a:rPr lang="en-US" dirty="0" err="1"/>
              <a:t>কি</a:t>
            </a:r>
            <a:r>
              <a:rPr lang="en-US" dirty="0"/>
              <a:t> </a:t>
            </a:r>
            <a:r>
              <a:rPr lang="en-US" dirty="0" err="1"/>
              <a:t>তুমি</a:t>
            </a:r>
            <a:r>
              <a:rPr lang="en-US" dirty="0"/>
              <a:t> </a:t>
            </a:r>
            <a:r>
              <a:rPr lang="en-US" dirty="0" err="1"/>
              <a:t>আমাদেরকে</a:t>
            </a:r>
            <a:r>
              <a:rPr lang="en-US" dirty="0"/>
              <a:t> </a:t>
            </a:r>
            <a:r>
              <a:rPr lang="en-US" dirty="0" err="1"/>
              <a:t>ধ্বংস</a:t>
            </a:r>
            <a:r>
              <a:rPr lang="en-US" dirty="0"/>
              <a:t> </a:t>
            </a:r>
            <a:r>
              <a:rPr lang="en-US" dirty="0" err="1"/>
              <a:t>করবে</a:t>
            </a:r>
            <a:r>
              <a:rPr lang="en-US" dirty="0"/>
              <a:t>? </a:t>
            </a:r>
            <a:r>
              <a:rPr lang="en-US" dirty="0">
                <a:solidFill>
                  <a:srgbClr val="FF0000"/>
                </a:solidFill>
              </a:rPr>
              <a:t>এ </a:t>
            </a:r>
            <a:r>
              <a:rPr lang="en-US" dirty="0" err="1">
                <a:solidFill>
                  <a:srgbClr val="FF0000"/>
                </a:solidFill>
              </a:rPr>
              <a:t>তো</a:t>
            </a:r>
            <a:r>
              <a:rPr lang="en-US" dirty="0">
                <a:solidFill>
                  <a:srgbClr val="FF0000"/>
                </a:solidFill>
              </a:rPr>
              <a:t> </a:t>
            </a:r>
            <a:r>
              <a:rPr lang="en-US" dirty="0" err="1">
                <a:solidFill>
                  <a:srgbClr val="FF0000"/>
                </a:solidFill>
              </a:rPr>
              <a:t>তোমার</a:t>
            </a:r>
            <a:r>
              <a:rPr lang="en-US" dirty="0">
                <a:solidFill>
                  <a:srgbClr val="FF0000"/>
                </a:solidFill>
              </a:rPr>
              <a:t> </a:t>
            </a:r>
            <a:r>
              <a:rPr lang="en-US" dirty="0" err="1">
                <a:solidFill>
                  <a:srgbClr val="FF0000"/>
                </a:solidFill>
              </a:rPr>
              <a:t>পরীক্ষা</a:t>
            </a:r>
            <a:r>
              <a:rPr lang="en-US" dirty="0">
                <a:solidFill>
                  <a:srgbClr val="FF0000"/>
                </a:solidFill>
              </a:rPr>
              <a:t> </a:t>
            </a:r>
            <a:r>
              <a:rPr lang="en-US" dirty="0" err="1">
                <a:solidFill>
                  <a:srgbClr val="FF0000"/>
                </a:solidFill>
              </a:rPr>
              <a:t>ছাড়া</a:t>
            </a:r>
            <a:r>
              <a:rPr lang="en-US" dirty="0">
                <a:solidFill>
                  <a:srgbClr val="FF0000"/>
                </a:solidFill>
              </a:rPr>
              <a:t> </a:t>
            </a:r>
            <a:r>
              <a:rPr lang="en-US" dirty="0" err="1">
                <a:solidFill>
                  <a:srgbClr val="FF0000"/>
                </a:solidFill>
              </a:rPr>
              <a:t>আর</a:t>
            </a:r>
            <a:r>
              <a:rPr lang="en-US" dirty="0">
                <a:solidFill>
                  <a:srgbClr val="FF0000"/>
                </a:solidFill>
              </a:rPr>
              <a:t> </a:t>
            </a:r>
            <a:r>
              <a:rPr lang="en-US" dirty="0" err="1">
                <a:solidFill>
                  <a:srgbClr val="FF0000"/>
                </a:solidFill>
              </a:rPr>
              <a:t>কিছু</a:t>
            </a:r>
            <a:r>
              <a:rPr lang="en-US" dirty="0">
                <a:solidFill>
                  <a:srgbClr val="FF0000"/>
                </a:solidFill>
              </a:rPr>
              <a:t> </a:t>
            </a:r>
            <a:r>
              <a:rPr lang="en-US" dirty="0" err="1">
                <a:solidFill>
                  <a:srgbClr val="FF0000"/>
                </a:solidFill>
              </a:rPr>
              <a:t>নয়</a:t>
            </a:r>
            <a:r>
              <a:rPr lang="en-US" dirty="0">
                <a:solidFill>
                  <a:srgbClr val="FF0000"/>
                </a:solidFill>
              </a:rPr>
              <a:t>। </a:t>
            </a:r>
            <a:r>
              <a:rPr lang="en-US" dirty="0" err="1">
                <a:solidFill>
                  <a:srgbClr val="FF0000"/>
                </a:solidFill>
              </a:rPr>
              <a:t>এই</a:t>
            </a:r>
            <a:r>
              <a:rPr lang="en-US" dirty="0">
                <a:solidFill>
                  <a:srgbClr val="FF0000"/>
                </a:solidFill>
              </a:rPr>
              <a:t> </a:t>
            </a:r>
            <a:r>
              <a:rPr lang="en-US" dirty="0" err="1">
                <a:solidFill>
                  <a:srgbClr val="FF0000"/>
                </a:solidFill>
              </a:rPr>
              <a:t>পরীক্ষার</a:t>
            </a:r>
            <a:r>
              <a:rPr lang="en-US" dirty="0">
                <a:solidFill>
                  <a:srgbClr val="FF0000"/>
                </a:solidFill>
              </a:rPr>
              <a:t> </a:t>
            </a:r>
            <a:r>
              <a:rPr lang="en-US" dirty="0" err="1">
                <a:solidFill>
                  <a:srgbClr val="FF0000"/>
                </a:solidFill>
              </a:rPr>
              <a:t>মাধ্যমে</a:t>
            </a:r>
            <a:r>
              <a:rPr lang="en-US" dirty="0">
                <a:solidFill>
                  <a:srgbClr val="FF0000"/>
                </a:solidFill>
              </a:rPr>
              <a:t> </a:t>
            </a:r>
            <a:r>
              <a:rPr lang="en-US" dirty="0" err="1">
                <a:solidFill>
                  <a:srgbClr val="FF0000"/>
                </a:solidFill>
              </a:rPr>
              <a:t>তুমি</a:t>
            </a:r>
            <a:r>
              <a:rPr lang="en-US" dirty="0">
                <a:solidFill>
                  <a:srgbClr val="FF0000"/>
                </a:solidFill>
              </a:rPr>
              <a:t> </a:t>
            </a:r>
            <a:r>
              <a:rPr lang="en-US" dirty="0" err="1">
                <a:solidFill>
                  <a:srgbClr val="FF0000"/>
                </a:solidFill>
              </a:rPr>
              <a:t>যাকে</a:t>
            </a:r>
            <a:r>
              <a:rPr lang="en-US" dirty="0">
                <a:solidFill>
                  <a:srgbClr val="FF0000"/>
                </a:solidFill>
              </a:rPr>
              <a:t> </a:t>
            </a:r>
            <a:r>
              <a:rPr lang="en-US" dirty="0" err="1">
                <a:solidFill>
                  <a:srgbClr val="FF0000"/>
                </a:solidFill>
              </a:rPr>
              <a:t>ইচ্ছা</a:t>
            </a:r>
            <a:r>
              <a:rPr lang="en-US" dirty="0">
                <a:solidFill>
                  <a:srgbClr val="FF0000"/>
                </a:solidFill>
              </a:rPr>
              <a:t> </a:t>
            </a:r>
            <a:r>
              <a:rPr lang="en-US" dirty="0" err="1">
                <a:solidFill>
                  <a:srgbClr val="FF0000"/>
                </a:solidFill>
              </a:rPr>
              <a:t>বিপথগামী</a:t>
            </a:r>
            <a:r>
              <a:rPr lang="en-US" dirty="0">
                <a:solidFill>
                  <a:srgbClr val="FF0000"/>
                </a:solidFill>
              </a:rPr>
              <a:t> </a:t>
            </a:r>
            <a:r>
              <a:rPr lang="en-US" dirty="0" err="1">
                <a:solidFill>
                  <a:srgbClr val="FF0000"/>
                </a:solidFill>
              </a:rPr>
              <a:t>করবে</a:t>
            </a:r>
            <a:r>
              <a:rPr lang="en-US" dirty="0">
                <a:solidFill>
                  <a:srgbClr val="FF0000"/>
                </a:solidFill>
              </a:rPr>
              <a:t> </a:t>
            </a:r>
            <a:r>
              <a:rPr lang="en-US" dirty="0" err="1"/>
              <a:t>এবং</a:t>
            </a:r>
            <a:r>
              <a:rPr lang="en-US" dirty="0"/>
              <a:t> </a:t>
            </a:r>
            <a:r>
              <a:rPr lang="en-US" dirty="0" err="1"/>
              <a:t>যাকে</a:t>
            </a:r>
            <a:r>
              <a:rPr lang="en-US" dirty="0"/>
              <a:t> </a:t>
            </a:r>
            <a:r>
              <a:rPr lang="en-US" dirty="0" err="1"/>
              <a:t>ইচ্ছা</a:t>
            </a:r>
            <a:r>
              <a:rPr lang="en-US" dirty="0"/>
              <a:t> </a:t>
            </a:r>
            <a:r>
              <a:rPr lang="en-US" dirty="0" err="1"/>
              <a:t>সুপথগামী</a:t>
            </a:r>
            <a:r>
              <a:rPr lang="en-US" dirty="0"/>
              <a:t> </a:t>
            </a:r>
            <a:r>
              <a:rPr lang="en-US" dirty="0" err="1"/>
              <a:t>করবে</a:t>
            </a:r>
            <a:r>
              <a:rPr lang="en-US" dirty="0"/>
              <a:t>। </a:t>
            </a:r>
            <a:r>
              <a:rPr lang="en-US" dirty="0" err="1"/>
              <a:t>তুমি</a:t>
            </a:r>
            <a:r>
              <a:rPr lang="en-US" dirty="0"/>
              <a:t> </a:t>
            </a:r>
            <a:r>
              <a:rPr lang="en-US" dirty="0" err="1"/>
              <a:t>আমাদের</a:t>
            </a:r>
            <a:r>
              <a:rPr lang="en-US" dirty="0"/>
              <a:t> </a:t>
            </a:r>
            <a:r>
              <a:rPr lang="en-US" dirty="0" err="1"/>
              <a:t>অভিভাবক</a:t>
            </a:r>
            <a:r>
              <a:rPr lang="en-US" dirty="0"/>
              <a:t>; </a:t>
            </a:r>
            <a:r>
              <a:rPr lang="en-US" dirty="0" err="1"/>
              <a:t>তাই</a:t>
            </a:r>
            <a:r>
              <a:rPr lang="en-US" dirty="0"/>
              <a:t> </a:t>
            </a:r>
            <a:r>
              <a:rPr lang="en-US" dirty="0" err="1"/>
              <a:t>আমাদেরকে</a:t>
            </a:r>
            <a:r>
              <a:rPr lang="en-US" dirty="0"/>
              <a:t> </a:t>
            </a:r>
            <a:r>
              <a:rPr lang="en-US" dirty="0" err="1"/>
              <a:t>ক্ষমা</a:t>
            </a:r>
            <a:r>
              <a:rPr lang="en-US" dirty="0"/>
              <a:t> </a:t>
            </a:r>
            <a:r>
              <a:rPr lang="en-US" dirty="0" err="1"/>
              <a:t>করে</a:t>
            </a:r>
            <a:r>
              <a:rPr lang="en-US" dirty="0"/>
              <a:t> </a:t>
            </a:r>
            <a:r>
              <a:rPr lang="en-US" dirty="0" err="1"/>
              <a:t>দাও</a:t>
            </a:r>
            <a:r>
              <a:rPr lang="en-US" dirty="0"/>
              <a:t> </a:t>
            </a:r>
            <a:r>
              <a:rPr lang="en-US" dirty="0" err="1"/>
              <a:t>এবং</a:t>
            </a:r>
            <a:r>
              <a:rPr lang="en-US" dirty="0"/>
              <a:t> </a:t>
            </a:r>
            <a:r>
              <a:rPr lang="en-US" dirty="0" err="1"/>
              <a:t>আমাদের</a:t>
            </a:r>
            <a:r>
              <a:rPr lang="en-US" dirty="0"/>
              <a:t> </a:t>
            </a:r>
            <a:r>
              <a:rPr lang="en-US" dirty="0" err="1"/>
              <a:t>প্রতি</a:t>
            </a:r>
            <a:r>
              <a:rPr lang="en-US" dirty="0"/>
              <a:t> </a:t>
            </a:r>
            <a:r>
              <a:rPr lang="en-US" dirty="0" err="1"/>
              <a:t>অনুগ্রহ</a:t>
            </a:r>
            <a:r>
              <a:rPr lang="en-US" dirty="0"/>
              <a:t> </a:t>
            </a:r>
            <a:r>
              <a:rPr lang="en-US" dirty="0" err="1"/>
              <a:t>কর</a:t>
            </a:r>
            <a:r>
              <a:rPr lang="en-US" dirty="0"/>
              <a:t>। </a:t>
            </a:r>
            <a:r>
              <a:rPr lang="en-US" dirty="0" err="1"/>
              <a:t>তুমিই</a:t>
            </a:r>
            <a:r>
              <a:rPr lang="en-US" dirty="0"/>
              <a:t> </a:t>
            </a:r>
            <a:r>
              <a:rPr lang="en-US" dirty="0" err="1"/>
              <a:t>তো</a:t>
            </a:r>
            <a:r>
              <a:rPr lang="en-US" dirty="0"/>
              <a:t> </a:t>
            </a:r>
            <a:r>
              <a:rPr lang="en-US" dirty="0" err="1"/>
              <a:t>শ্রেষ্ঠ</a:t>
            </a:r>
            <a:r>
              <a:rPr lang="en-US" dirty="0"/>
              <a:t> </a:t>
            </a:r>
            <a:r>
              <a:rPr lang="en-US" dirty="0" err="1"/>
              <a:t>ক্ষমাকারী</a:t>
            </a:r>
            <a:r>
              <a:rPr lang="en-US" dirty="0"/>
              <a:t>।” </a:t>
            </a:r>
          </a:p>
        </p:txBody>
      </p:sp>
    </p:spTree>
    <p:extLst>
      <p:ext uri="{BB962C8B-B14F-4D97-AF65-F5344CB8AC3E}">
        <p14:creationId xmlns:p14="http://schemas.microsoft.com/office/powerpoint/2010/main" val="37051809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2A2463-B262-426F-8C53-AB7863FA592B}"/>
              </a:ext>
            </a:extLst>
          </p:cNvPr>
          <p:cNvSpPr/>
          <p:nvPr/>
        </p:nvSpPr>
        <p:spPr>
          <a:xfrm>
            <a:off x="3047999" y="2098307"/>
            <a:ext cx="6625389" cy="1354217"/>
          </a:xfrm>
          <a:prstGeom prst="rect">
            <a:avLst/>
          </a:prstGeom>
        </p:spPr>
        <p:txBody>
          <a:bodyPr wrap="square">
            <a:spAutoFit/>
          </a:bodyPr>
          <a:lstStyle/>
          <a:p>
            <a:pPr algn="ctr"/>
            <a:r>
              <a:rPr lang="en-US" dirty="0"/>
              <a:t>Al-</a:t>
            </a:r>
            <a:r>
              <a:rPr lang="en-US" dirty="0" err="1"/>
              <a:t>Balad</a:t>
            </a:r>
            <a:r>
              <a:rPr lang="en-US" dirty="0"/>
              <a:t> 90:4</a:t>
            </a:r>
          </a:p>
          <a:p>
            <a:pPr algn="ctr"/>
            <a:r>
              <a:rPr lang="ar-EG" sz="2800" dirty="0"/>
              <a:t>لَقَدْ خَلَقْنَا الْاِنْسَانَ فِيْ كَبَدٍ ؕ</a:t>
            </a:r>
            <a:endParaRPr lang="en-US" sz="2800" dirty="0"/>
          </a:p>
          <a:p>
            <a:pPr algn="ctr"/>
            <a:r>
              <a:rPr lang="en-US" dirty="0"/>
              <a:t>আমি </a:t>
            </a:r>
            <a:r>
              <a:rPr lang="en-US" dirty="0" err="1"/>
              <a:t>তো</a:t>
            </a:r>
            <a:r>
              <a:rPr lang="en-US" dirty="0"/>
              <a:t> </a:t>
            </a:r>
            <a:r>
              <a:rPr lang="en-US" dirty="0" err="1"/>
              <a:t>মানুষকে</a:t>
            </a:r>
            <a:r>
              <a:rPr lang="en-US" dirty="0"/>
              <a:t> </a:t>
            </a:r>
            <a:r>
              <a:rPr lang="en-US" dirty="0" err="1"/>
              <a:t>সৃষ্টি</a:t>
            </a:r>
            <a:r>
              <a:rPr lang="en-US" dirty="0"/>
              <a:t> </a:t>
            </a:r>
            <a:r>
              <a:rPr lang="en-US" dirty="0" err="1"/>
              <a:t>করেছি</a:t>
            </a:r>
            <a:r>
              <a:rPr lang="en-US" dirty="0"/>
              <a:t> (</a:t>
            </a:r>
            <a:r>
              <a:rPr lang="en-US" dirty="0" err="1"/>
              <a:t>তার</a:t>
            </a:r>
            <a:r>
              <a:rPr lang="en-US" dirty="0"/>
              <a:t>) </a:t>
            </a:r>
            <a:r>
              <a:rPr lang="en-US" dirty="0" err="1"/>
              <a:t>কষ্টের</a:t>
            </a:r>
            <a:r>
              <a:rPr lang="en-US" dirty="0"/>
              <a:t> </a:t>
            </a:r>
            <a:r>
              <a:rPr lang="en-US" dirty="0" err="1"/>
              <a:t>মধ্যে</a:t>
            </a:r>
            <a:r>
              <a:rPr lang="en-US" dirty="0"/>
              <a:t>। (</a:t>
            </a:r>
            <a:r>
              <a:rPr lang="en-US" dirty="0" err="1"/>
              <a:t>অর্থা</a:t>
            </a:r>
            <a:r>
              <a:rPr lang="en-US" dirty="0"/>
              <a:t>ৎ </a:t>
            </a:r>
            <a:r>
              <a:rPr lang="en-US" dirty="0" err="1"/>
              <a:t>মানুষকে</a:t>
            </a:r>
            <a:r>
              <a:rPr lang="en-US" dirty="0"/>
              <a:t> </a:t>
            </a:r>
            <a:r>
              <a:rPr lang="en-US" dirty="0" err="1"/>
              <a:t>জীবনে</a:t>
            </a:r>
            <a:r>
              <a:rPr lang="en-US" dirty="0"/>
              <a:t> </a:t>
            </a:r>
            <a:r>
              <a:rPr lang="en-US" dirty="0" err="1"/>
              <a:t>কোন</a:t>
            </a:r>
            <a:r>
              <a:rPr lang="en-US" dirty="0"/>
              <a:t> </a:t>
            </a:r>
            <a:r>
              <a:rPr lang="en-US" dirty="0" err="1"/>
              <a:t>না</a:t>
            </a:r>
            <a:r>
              <a:rPr lang="en-US" dirty="0"/>
              <a:t> </a:t>
            </a:r>
            <a:r>
              <a:rPr lang="en-US" dirty="0" err="1"/>
              <a:t>কোন</a:t>
            </a:r>
            <a:r>
              <a:rPr lang="en-US" dirty="0"/>
              <a:t> </a:t>
            </a:r>
            <a:r>
              <a:rPr lang="en-US" dirty="0" err="1"/>
              <a:t>কষ্টের</a:t>
            </a:r>
            <a:r>
              <a:rPr lang="en-US" dirty="0"/>
              <a:t> </a:t>
            </a:r>
            <a:r>
              <a:rPr lang="en-US" dirty="0" err="1"/>
              <a:t>মধ্যে</a:t>
            </a:r>
            <a:r>
              <a:rPr lang="en-US" dirty="0"/>
              <a:t> </a:t>
            </a:r>
            <a:r>
              <a:rPr lang="en-US" dirty="0" err="1"/>
              <a:t>থাকতেই</a:t>
            </a:r>
            <a:r>
              <a:rPr lang="en-US" dirty="0"/>
              <a:t> </a:t>
            </a:r>
            <a:r>
              <a:rPr lang="en-US" dirty="0" err="1"/>
              <a:t>হয়</a:t>
            </a:r>
            <a:r>
              <a:rPr lang="en-US" dirty="0"/>
              <a:t>।</a:t>
            </a:r>
          </a:p>
        </p:txBody>
      </p:sp>
    </p:spTree>
    <p:extLst>
      <p:ext uri="{BB962C8B-B14F-4D97-AF65-F5344CB8AC3E}">
        <p14:creationId xmlns:p14="http://schemas.microsoft.com/office/powerpoint/2010/main" val="18183856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F84695-8846-48F1-B843-D843B401B736}"/>
              </a:ext>
            </a:extLst>
          </p:cNvPr>
          <p:cNvSpPr/>
          <p:nvPr/>
        </p:nvSpPr>
        <p:spPr>
          <a:xfrm>
            <a:off x="1059928" y="3136612"/>
            <a:ext cx="9977411" cy="646331"/>
          </a:xfrm>
          <a:prstGeom prst="rect">
            <a:avLst/>
          </a:prstGeom>
        </p:spPr>
        <p:txBody>
          <a:bodyPr wrap="none">
            <a:spAutoFit/>
          </a:bodyPr>
          <a:lstStyle/>
          <a:p>
            <a:r>
              <a:rPr lang="en-US" sz="3600" dirty="0" err="1">
                <a:solidFill>
                  <a:srgbClr val="00B050"/>
                </a:solidFill>
              </a:rPr>
              <a:t>وَاتَّقُوْا</a:t>
            </a:r>
            <a:r>
              <a:rPr lang="en-US" sz="3600" dirty="0">
                <a:solidFill>
                  <a:srgbClr val="00B050"/>
                </a:solidFill>
              </a:rPr>
              <a:t> </a:t>
            </a:r>
            <a:r>
              <a:rPr lang="en-US" sz="3600" dirty="0" err="1">
                <a:solidFill>
                  <a:srgbClr val="00B050"/>
                </a:solidFill>
              </a:rPr>
              <a:t>فِتْنَةً</a:t>
            </a:r>
            <a:r>
              <a:rPr lang="en-US" sz="3600" dirty="0">
                <a:solidFill>
                  <a:srgbClr val="00B050"/>
                </a:solidFill>
              </a:rPr>
              <a:t> </a:t>
            </a:r>
            <a:r>
              <a:rPr lang="en-US" sz="3200" dirty="0" err="1"/>
              <a:t>لَّا</a:t>
            </a:r>
            <a:r>
              <a:rPr lang="en-US" sz="3200" dirty="0"/>
              <a:t> </a:t>
            </a:r>
            <a:r>
              <a:rPr lang="en-US" sz="3200" dirty="0" err="1"/>
              <a:t>تُصِيْبَنَّ</a:t>
            </a:r>
            <a:r>
              <a:rPr lang="en-US" sz="3200" dirty="0"/>
              <a:t> </a:t>
            </a:r>
            <a:r>
              <a:rPr lang="en-US" sz="3200" dirty="0" err="1"/>
              <a:t>الَّذِيْنَ</a:t>
            </a:r>
            <a:r>
              <a:rPr lang="en-US" sz="3200" dirty="0"/>
              <a:t> </a:t>
            </a:r>
            <a:r>
              <a:rPr lang="en-US" sz="3200" dirty="0" err="1"/>
              <a:t>ظَلَمُوْا</a:t>
            </a:r>
            <a:r>
              <a:rPr lang="en-US" sz="3200" dirty="0"/>
              <a:t> </a:t>
            </a:r>
            <a:r>
              <a:rPr lang="en-US" sz="3200" dirty="0" err="1"/>
              <a:t>مِنْكُمْ</a:t>
            </a:r>
            <a:r>
              <a:rPr lang="en-US" sz="3200" dirty="0"/>
              <a:t> </a:t>
            </a:r>
            <a:r>
              <a:rPr lang="en-US" sz="3200" dirty="0" err="1"/>
              <a:t>خَآصَّةً</a:t>
            </a:r>
            <a:r>
              <a:rPr lang="en-US" sz="3200" dirty="0"/>
              <a:t> ۚ </a:t>
            </a:r>
            <a:r>
              <a:rPr lang="en-US" sz="3200" dirty="0" err="1"/>
              <a:t>وَاعْلَمُوْۤا</a:t>
            </a:r>
            <a:r>
              <a:rPr lang="en-US" sz="3200" dirty="0"/>
              <a:t> </a:t>
            </a:r>
            <a:r>
              <a:rPr lang="en-US" sz="3200" dirty="0" err="1"/>
              <a:t>اَنَّ</a:t>
            </a:r>
            <a:r>
              <a:rPr lang="en-US" sz="3200" dirty="0"/>
              <a:t> </a:t>
            </a:r>
            <a:r>
              <a:rPr lang="en-US" sz="3200" dirty="0" err="1"/>
              <a:t>اللّٰهَ</a:t>
            </a:r>
            <a:r>
              <a:rPr lang="en-US" sz="3200" dirty="0"/>
              <a:t> </a:t>
            </a:r>
            <a:r>
              <a:rPr lang="en-US" sz="3200" dirty="0" err="1"/>
              <a:t>شَدِيْدُ</a:t>
            </a:r>
            <a:r>
              <a:rPr lang="en-US" sz="3200" dirty="0"/>
              <a:t> </a:t>
            </a:r>
            <a:r>
              <a:rPr lang="en-US" sz="3200" dirty="0" err="1"/>
              <a:t>الْعِقَابِ</a:t>
            </a:r>
            <a:r>
              <a:rPr lang="en-US" sz="3200" dirty="0"/>
              <a:t> </a:t>
            </a:r>
          </a:p>
        </p:txBody>
      </p:sp>
      <p:sp>
        <p:nvSpPr>
          <p:cNvPr id="3" name="Rectangle 2">
            <a:extLst>
              <a:ext uri="{FF2B5EF4-FFF2-40B4-BE49-F238E27FC236}">
                <a16:creationId xmlns:a16="http://schemas.microsoft.com/office/drawing/2014/main" id="{5AFF85C5-4B2E-4E27-9AC8-FBCFF4F1CA0D}"/>
              </a:ext>
            </a:extLst>
          </p:cNvPr>
          <p:cNvSpPr/>
          <p:nvPr/>
        </p:nvSpPr>
        <p:spPr>
          <a:xfrm>
            <a:off x="4476623" y="2589816"/>
            <a:ext cx="1390702" cy="369332"/>
          </a:xfrm>
          <a:prstGeom prst="rect">
            <a:avLst/>
          </a:prstGeom>
        </p:spPr>
        <p:txBody>
          <a:bodyPr wrap="none">
            <a:spAutoFit/>
          </a:bodyPr>
          <a:lstStyle/>
          <a:p>
            <a:r>
              <a:rPr lang="en-US" dirty="0"/>
              <a:t>Al-Anfal 8:25</a:t>
            </a:r>
          </a:p>
        </p:txBody>
      </p:sp>
      <p:sp>
        <p:nvSpPr>
          <p:cNvPr id="4" name="Rectangle 3">
            <a:extLst>
              <a:ext uri="{FF2B5EF4-FFF2-40B4-BE49-F238E27FC236}">
                <a16:creationId xmlns:a16="http://schemas.microsoft.com/office/drawing/2014/main" id="{6953AD90-9D84-4E78-AF05-24E11C920FF6}"/>
              </a:ext>
            </a:extLst>
          </p:cNvPr>
          <p:cNvSpPr/>
          <p:nvPr/>
        </p:nvSpPr>
        <p:spPr>
          <a:xfrm>
            <a:off x="1491915" y="4197757"/>
            <a:ext cx="9875519" cy="1477328"/>
          </a:xfrm>
          <a:prstGeom prst="rect">
            <a:avLst/>
          </a:prstGeom>
        </p:spPr>
        <p:txBody>
          <a:bodyPr wrap="square">
            <a:spAutoFit/>
          </a:bodyPr>
          <a:lstStyle/>
          <a:p>
            <a:r>
              <a:rPr lang="en-US" dirty="0" err="1"/>
              <a:t>আর</a:t>
            </a:r>
            <a:r>
              <a:rPr lang="en-US" dirty="0"/>
              <a:t> </a:t>
            </a:r>
            <a:r>
              <a:rPr lang="en-US" dirty="0" err="1"/>
              <a:t>তোমরা</a:t>
            </a:r>
            <a:r>
              <a:rPr lang="en-US" dirty="0"/>
              <a:t> </a:t>
            </a:r>
            <a:r>
              <a:rPr lang="en-US" dirty="0" err="1"/>
              <a:t>ভয়</a:t>
            </a:r>
            <a:r>
              <a:rPr lang="en-US" dirty="0"/>
              <a:t> </a:t>
            </a:r>
            <a:r>
              <a:rPr lang="en-US" dirty="0" err="1"/>
              <a:t>কর</a:t>
            </a:r>
            <a:r>
              <a:rPr lang="en-US" dirty="0"/>
              <a:t> </a:t>
            </a:r>
            <a:r>
              <a:rPr lang="en-US" dirty="0" err="1"/>
              <a:t>ফিতনাকে</a:t>
            </a:r>
            <a:r>
              <a:rPr lang="en-US" dirty="0"/>
              <a:t>* </a:t>
            </a:r>
            <a:r>
              <a:rPr lang="en-US" dirty="0" err="1"/>
              <a:t>যা</a:t>
            </a:r>
            <a:r>
              <a:rPr lang="en-US" dirty="0"/>
              <a:t> </a:t>
            </a:r>
            <a:r>
              <a:rPr lang="en-US" dirty="0" err="1"/>
              <a:t>তোমাদের</a:t>
            </a:r>
            <a:r>
              <a:rPr lang="en-US" dirty="0"/>
              <a:t> </a:t>
            </a:r>
            <a:r>
              <a:rPr lang="en-US" dirty="0" err="1"/>
              <a:t>মধ্য</a:t>
            </a:r>
            <a:r>
              <a:rPr lang="en-US" dirty="0"/>
              <a:t> </a:t>
            </a:r>
            <a:r>
              <a:rPr lang="en-US" dirty="0" err="1"/>
              <a:t>থেকে</a:t>
            </a:r>
            <a:r>
              <a:rPr lang="en-US" dirty="0"/>
              <a:t> </a:t>
            </a:r>
            <a:r>
              <a:rPr lang="en-US" dirty="0" err="1"/>
              <a:t>বিশেষভাবে</a:t>
            </a:r>
            <a:r>
              <a:rPr lang="en-US" dirty="0"/>
              <a:t> </a:t>
            </a:r>
            <a:r>
              <a:rPr lang="en-US" dirty="0" err="1"/>
              <a:t>শুধু</a:t>
            </a:r>
            <a:r>
              <a:rPr lang="en-US" dirty="0"/>
              <a:t> </a:t>
            </a:r>
            <a:r>
              <a:rPr lang="en-US" dirty="0" err="1"/>
              <a:t>যালিমদের</a:t>
            </a:r>
            <a:r>
              <a:rPr lang="en-US" dirty="0"/>
              <a:t> </a:t>
            </a:r>
            <a:r>
              <a:rPr lang="en-US" dirty="0" err="1"/>
              <a:t>উপরই</a:t>
            </a:r>
            <a:r>
              <a:rPr lang="en-US" dirty="0"/>
              <a:t> </a:t>
            </a:r>
            <a:r>
              <a:rPr lang="en-US" dirty="0" err="1"/>
              <a:t>আপতিত</a:t>
            </a:r>
            <a:r>
              <a:rPr lang="en-US" dirty="0"/>
              <a:t> </a:t>
            </a:r>
            <a:r>
              <a:rPr lang="en-US" dirty="0" err="1"/>
              <a:t>হবে</a:t>
            </a:r>
            <a:r>
              <a:rPr lang="en-US" dirty="0"/>
              <a:t> </a:t>
            </a:r>
            <a:r>
              <a:rPr lang="en-US" dirty="0" err="1"/>
              <a:t>না</a:t>
            </a:r>
            <a:r>
              <a:rPr lang="en-US" dirty="0"/>
              <a:t>। </a:t>
            </a:r>
            <a:r>
              <a:rPr lang="en-US" dirty="0" err="1"/>
              <a:t>আর</a:t>
            </a:r>
            <a:r>
              <a:rPr lang="en-US" dirty="0"/>
              <a:t> </a:t>
            </a:r>
            <a:r>
              <a:rPr lang="en-US" dirty="0" err="1"/>
              <a:t>জেনে</a:t>
            </a:r>
            <a:r>
              <a:rPr lang="en-US" dirty="0"/>
              <a:t> </a:t>
            </a:r>
            <a:r>
              <a:rPr lang="en-US" dirty="0" err="1"/>
              <a:t>রাখ</a:t>
            </a:r>
            <a:r>
              <a:rPr lang="en-US" dirty="0"/>
              <a:t>, </a:t>
            </a:r>
            <a:r>
              <a:rPr lang="en-US" dirty="0" err="1"/>
              <a:t>নিশ্চয়</a:t>
            </a:r>
            <a:r>
              <a:rPr lang="en-US" dirty="0"/>
              <a:t> </a:t>
            </a:r>
            <a:r>
              <a:rPr lang="en-US" dirty="0" err="1"/>
              <a:t>আল্লাহ</a:t>
            </a:r>
            <a:r>
              <a:rPr lang="en-US" dirty="0"/>
              <a:t> </a:t>
            </a:r>
            <a:r>
              <a:rPr lang="en-US" dirty="0" err="1"/>
              <a:t>আযাব</a:t>
            </a:r>
            <a:r>
              <a:rPr lang="en-US" dirty="0"/>
              <a:t> </a:t>
            </a:r>
            <a:r>
              <a:rPr lang="en-US" dirty="0" err="1"/>
              <a:t>প্রদানে</a:t>
            </a:r>
            <a:r>
              <a:rPr lang="en-US" dirty="0"/>
              <a:t> </a:t>
            </a:r>
            <a:r>
              <a:rPr lang="en-US" dirty="0" err="1"/>
              <a:t>কঠোর</a:t>
            </a:r>
            <a:r>
              <a:rPr lang="en-US" dirty="0"/>
              <a:t>।</a:t>
            </a:r>
          </a:p>
          <a:p>
            <a:endParaRPr lang="en-US" dirty="0"/>
          </a:p>
          <a:p>
            <a:r>
              <a:rPr lang="en-US" dirty="0"/>
              <a:t> * </a:t>
            </a:r>
            <a:r>
              <a:rPr lang="en-US" dirty="0" err="1"/>
              <a:t>ফিতনা</a:t>
            </a:r>
            <a:r>
              <a:rPr lang="en-US" dirty="0"/>
              <a:t> (</a:t>
            </a:r>
            <a:r>
              <a:rPr lang="en-US" dirty="0" err="1"/>
              <a:t>فتنة</a:t>
            </a:r>
            <a:r>
              <a:rPr lang="en-US" dirty="0"/>
              <a:t>)</a:t>
            </a:r>
            <a:r>
              <a:rPr lang="en-US" dirty="0" err="1"/>
              <a:t>একটি</a:t>
            </a:r>
            <a:r>
              <a:rPr lang="en-US" dirty="0"/>
              <a:t> </a:t>
            </a:r>
            <a:r>
              <a:rPr lang="en-US" dirty="0" err="1"/>
              <a:t>ব্যাপক</a:t>
            </a:r>
            <a:r>
              <a:rPr lang="en-US" dirty="0"/>
              <a:t> </a:t>
            </a:r>
            <a:r>
              <a:rPr lang="en-US" dirty="0" err="1"/>
              <a:t>অর্থবোধক</a:t>
            </a:r>
            <a:r>
              <a:rPr lang="en-US" dirty="0"/>
              <a:t> </a:t>
            </a:r>
            <a:r>
              <a:rPr lang="en-US" dirty="0" err="1"/>
              <a:t>শব্দ</a:t>
            </a:r>
            <a:r>
              <a:rPr lang="en-US" dirty="0"/>
              <a:t>; </a:t>
            </a:r>
            <a:r>
              <a:rPr lang="en-US" dirty="0" err="1"/>
              <a:t>যা</a:t>
            </a:r>
            <a:r>
              <a:rPr lang="en-US" dirty="0"/>
              <a:t> </a:t>
            </a:r>
            <a:r>
              <a:rPr lang="en-US" dirty="0" err="1"/>
              <a:t>বিপদ</a:t>
            </a:r>
            <a:r>
              <a:rPr lang="en-US" dirty="0"/>
              <a:t>, </a:t>
            </a:r>
            <a:r>
              <a:rPr lang="en-US" dirty="0" err="1"/>
              <a:t>কষ্ট</a:t>
            </a:r>
            <a:r>
              <a:rPr lang="en-US" dirty="0"/>
              <a:t>, </a:t>
            </a:r>
            <a:r>
              <a:rPr lang="en-US" dirty="0" err="1"/>
              <a:t>পরীক্ষা</a:t>
            </a:r>
            <a:r>
              <a:rPr lang="en-US" dirty="0"/>
              <a:t>, </a:t>
            </a:r>
            <a:r>
              <a:rPr lang="en-US" dirty="0" err="1"/>
              <a:t>গযব</a:t>
            </a:r>
            <a:r>
              <a:rPr lang="en-US" dirty="0"/>
              <a:t>, </a:t>
            </a:r>
            <a:r>
              <a:rPr lang="en-US" dirty="0" err="1"/>
              <a:t>আযাব</a:t>
            </a:r>
            <a:r>
              <a:rPr lang="en-US" dirty="0"/>
              <a:t>, </a:t>
            </a:r>
            <a:r>
              <a:rPr lang="en-US" dirty="0" err="1"/>
              <a:t>দাঙ্গা</a:t>
            </a:r>
            <a:r>
              <a:rPr lang="en-US" dirty="0"/>
              <a:t>, </a:t>
            </a:r>
            <a:r>
              <a:rPr lang="en-US" dirty="0" err="1"/>
              <a:t>গোলযোগ</a:t>
            </a:r>
            <a:r>
              <a:rPr lang="en-US" dirty="0"/>
              <a:t>, </a:t>
            </a:r>
            <a:r>
              <a:rPr lang="en-US" dirty="0" err="1"/>
              <a:t>সম্মোহন</a:t>
            </a:r>
            <a:r>
              <a:rPr lang="en-US" dirty="0"/>
              <a:t>, </a:t>
            </a:r>
            <a:r>
              <a:rPr lang="en-US" dirty="0" err="1"/>
              <a:t>আকর্ষণ</a:t>
            </a:r>
            <a:r>
              <a:rPr lang="en-US" dirty="0"/>
              <a:t>, </a:t>
            </a:r>
            <a:r>
              <a:rPr lang="en-US" dirty="0" err="1"/>
              <a:t>শির্ক</a:t>
            </a:r>
            <a:r>
              <a:rPr lang="en-US" dirty="0"/>
              <a:t>, </a:t>
            </a:r>
            <a:r>
              <a:rPr lang="en-US" dirty="0" err="1"/>
              <a:t>কুফর</a:t>
            </a:r>
            <a:r>
              <a:rPr lang="en-US" dirty="0"/>
              <a:t>, </a:t>
            </a:r>
            <a:r>
              <a:rPr lang="en-US" dirty="0" err="1"/>
              <a:t>নির্যাতন</a:t>
            </a:r>
            <a:r>
              <a:rPr lang="en-US" dirty="0"/>
              <a:t> </a:t>
            </a:r>
            <a:r>
              <a:rPr lang="en-US" dirty="0" err="1"/>
              <a:t>ইত্যাদি</a:t>
            </a:r>
            <a:r>
              <a:rPr lang="en-US" dirty="0"/>
              <a:t> </a:t>
            </a:r>
            <a:r>
              <a:rPr lang="en-US" dirty="0" err="1"/>
              <a:t>অর্থে</a:t>
            </a:r>
            <a:r>
              <a:rPr lang="en-US" dirty="0"/>
              <a:t> </a:t>
            </a:r>
            <a:r>
              <a:rPr lang="en-US" dirty="0" err="1"/>
              <a:t>ব্যবহৃত</a:t>
            </a:r>
            <a:r>
              <a:rPr lang="en-US" dirty="0"/>
              <a:t> </a:t>
            </a:r>
            <a:r>
              <a:rPr lang="en-US" dirty="0" err="1"/>
              <a:t>হয়</a:t>
            </a:r>
            <a:r>
              <a:rPr lang="en-US" dirty="0"/>
              <a:t>।</a:t>
            </a:r>
          </a:p>
        </p:txBody>
      </p:sp>
    </p:spTree>
    <p:extLst>
      <p:ext uri="{BB962C8B-B14F-4D97-AF65-F5344CB8AC3E}">
        <p14:creationId xmlns:p14="http://schemas.microsoft.com/office/powerpoint/2010/main" val="19524097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8D98A2-E553-4190-81D2-0241F191A720}"/>
              </a:ext>
            </a:extLst>
          </p:cNvPr>
          <p:cNvSpPr txBox="1"/>
          <p:nvPr/>
        </p:nvSpPr>
        <p:spPr>
          <a:xfrm>
            <a:off x="4312118" y="548639"/>
            <a:ext cx="3272589" cy="646331"/>
          </a:xfrm>
          <a:prstGeom prst="rect">
            <a:avLst/>
          </a:prstGeom>
          <a:noFill/>
        </p:spPr>
        <p:txBody>
          <a:bodyPr wrap="square" rtlCol="0">
            <a:spAutoFit/>
          </a:bodyPr>
          <a:lstStyle/>
          <a:p>
            <a:pPr algn="ctr"/>
            <a:r>
              <a:rPr lang="en-US" dirty="0"/>
              <a:t>2</a:t>
            </a:r>
            <a:r>
              <a:rPr lang="en-US" baseline="30000" dirty="0"/>
              <a:t>nd</a:t>
            </a:r>
            <a:r>
              <a:rPr lang="en-US" dirty="0"/>
              <a:t> category –</a:t>
            </a:r>
          </a:p>
          <a:p>
            <a:pPr algn="ctr"/>
            <a:r>
              <a:rPr lang="en-US" dirty="0"/>
              <a:t>People put you in fitnah</a:t>
            </a:r>
          </a:p>
        </p:txBody>
      </p:sp>
      <p:sp>
        <p:nvSpPr>
          <p:cNvPr id="3" name="Rectangle 2">
            <a:extLst>
              <a:ext uri="{FF2B5EF4-FFF2-40B4-BE49-F238E27FC236}">
                <a16:creationId xmlns:a16="http://schemas.microsoft.com/office/drawing/2014/main" id="{4494B09D-5156-4B13-BA9E-ED602B1111A8}"/>
              </a:ext>
            </a:extLst>
          </p:cNvPr>
          <p:cNvSpPr/>
          <p:nvPr/>
        </p:nvSpPr>
        <p:spPr>
          <a:xfrm>
            <a:off x="2672614" y="3105835"/>
            <a:ext cx="7106654" cy="646331"/>
          </a:xfrm>
          <a:prstGeom prst="rect">
            <a:avLst/>
          </a:prstGeom>
        </p:spPr>
        <p:txBody>
          <a:bodyPr wrap="square">
            <a:spAutoFit/>
          </a:bodyPr>
          <a:lstStyle/>
          <a:p>
            <a:pPr algn="ctr"/>
            <a:r>
              <a:rPr lang="en-US" sz="3600" dirty="0" err="1"/>
              <a:t>ا</a:t>
            </a:r>
            <a:r>
              <a:rPr lang="en-US" sz="3600" dirty="0" err="1">
                <a:solidFill>
                  <a:srgbClr val="FF0000"/>
                </a:solidFill>
              </a:rPr>
              <a:t>ِنَّ</a:t>
            </a:r>
            <a:r>
              <a:rPr lang="en-US" sz="3600" dirty="0">
                <a:solidFill>
                  <a:srgbClr val="FF0000"/>
                </a:solidFill>
              </a:rPr>
              <a:t> </a:t>
            </a:r>
            <a:r>
              <a:rPr lang="en-US" sz="3600" dirty="0" err="1">
                <a:solidFill>
                  <a:srgbClr val="FF0000"/>
                </a:solidFill>
              </a:rPr>
              <a:t>الَّذِيْنَ</a:t>
            </a:r>
            <a:r>
              <a:rPr lang="en-US" sz="3600" dirty="0">
                <a:solidFill>
                  <a:srgbClr val="FF0000"/>
                </a:solidFill>
              </a:rPr>
              <a:t> </a:t>
            </a:r>
            <a:r>
              <a:rPr lang="en-US" sz="3600" dirty="0" err="1">
                <a:solidFill>
                  <a:srgbClr val="FF0000"/>
                </a:solidFill>
              </a:rPr>
              <a:t>فَتَنُوا</a:t>
            </a:r>
            <a:r>
              <a:rPr lang="en-US" sz="3600" dirty="0">
                <a:solidFill>
                  <a:srgbClr val="FF0000"/>
                </a:solidFill>
              </a:rPr>
              <a:t> </a:t>
            </a:r>
            <a:r>
              <a:rPr lang="en-US" sz="3600" dirty="0" err="1">
                <a:solidFill>
                  <a:srgbClr val="FF0000"/>
                </a:solidFill>
              </a:rPr>
              <a:t>الْمُؤْمِنِيْنَ</a:t>
            </a:r>
            <a:r>
              <a:rPr lang="en-US" sz="3600" dirty="0">
                <a:solidFill>
                  <a:srgbClr val="FF0000"/>
                </a:solidFill>
              </a:rPr>
              <a:t> </a:t>
            </a:r>
            <a:r>
              <a:rPr lang="en-US" sz="3600" dirty="0" err="1">
                <a:solidFill>
                  <a:srgbClr val="FF0000"/>
                </a:solidFill>
              </a:rPr>
              <a:t>وَالْمُؤْمِنٰتِ</a:t>
            </a:r>
            <a:endParaRPr lang="en-US" sz="3600" dirty="0"/>
          </a:p>
        </p:txBody>
      </p:sp>
      <p:sp>
        <p:nvSpPr>
          <p:cNvPr id="4" name="Rectangle 3">
            <a:extLst>
              <a:ext uri="{FF2B5EF4-FFF2-40B4-BE49-F238E27FC236}">
                <a16:creationId xmlns:a16="http://schemas.microsoft.com/office/drawing/2014/main" id="{D526705B-97D2-4A92-8633-5F225A1E9937}"/>
              </a:ext>
            </a:extLst>
          </p:cNvPr>
          <p:cNvSpPr/>
          <p:nvPr/>
        </p:nvSpPr>
        <p:spPr>
          <a:xfrm>
            <a:off x="5332009" y="2219107"/>
            <a:ext cx="1527982" cy="369332"/>
          </a:xfrm>
          <a:prstGeom prst="rect">
            <a:avLst/>
          </a:prstGeom>
        </p:spPr>
        <p:txBody>
          <a:bodyPr wrap="none">
            <a:spAutoFit/>
          </a:bodyPr>
          <a:lstStyle/>
          <a:p>
            <a:r>
              <a:rPr lang="en-US" dirty="0"/>
              <a:t>Al-</a:t>
            </a:r>
            <a:r>
              <a:rPr lang="en-US" dirty="0" err="1"/>
              <a:t>Buruj</a:t>
            </a:r>
            <a:r>
              <a:rPr lang="en-US" dirty="0"/>
              <a:t> 85:10</a:t>
            </a:r>
          </a:p>
        </p:txBody>
      </p:sp>
      <p:sp>
        <p:nvSpPr>
          <p:cNvPr id="5" name="Rectangle 4">
            <a:extLst>
              <a:ext uri="{FF2B5EF4-FFF2-40B4-BE49-F238E27FC236}">
                <a16:creationId xmlns:a16="http://schemas.microsoft.com/office/drawing/2014/main" id="{9293FBBE-4E36-487B-A0FA-F744DF6DFD92}"/>
              </a:ext>
            </a:extLst>
          </p:cNvPr>
          <p:cNvSpPr/>
          <p:nvPr/>
        </p:nvSpPr>
        <p:spPr>
          <a:xfrm>
            <a:off x="2951747" y="4417626"/>
            <a:ext cx="7559039" cy="923330"/>
          </a:xfrm>
          <a:prstGeom prst="rect">
            <a:avLst/>
          </a:prstGeom>
        </p:spPr>
        <p:txBody>
          <a:bodyPr wrap="square">
            <a:spAutoFit/>
          </a:bodyPr>
          <a:lstStyle/>
          <a:p>
            <a:r>
              <a:rPr lang="en-US" dirty="0" err="1">
                <a:solidFill>
                  <a:srgbClr val="FF0000"/>
                </a:solidFill>
              </a:rPr>
              <a:t>যারা</a:t>
            </a:r>
            <a:r>
              <a:rPr lang="en-US" dirty="0">
                <a:solidFill>
                  <a:srgbClr val="FF0000"/>
                </a:solidFill>
              </a:rPr>
              <a:t> </a:t>
            </a:r>
            <a:r>
              <a:rPr lang="en-US" dirty="0" err="1">
                <a:solidFill>
                  <a:srgbClr val="FF0000"/>
                </a:solidFill>
              </a:rPr>
              <a:t>ঈমানদার</a:t>
            </a:r>
            <a:r>
              <a:rPr lang="en-US" dirty="0">
                <a:solidFill>
                  <a:srgbClr val="FF0000"/>
                </a:solidFill>
              </a:rPr>
              <a:t> </a:t>
            </a:r>
            <a:r>
              <a:rPr lang="en-US" dirty="0" err="1">
                <a:solidFill>
                  <a:srgbClr val="FF0000"/>
                </a:solidFill>
              </a:rPr>
              <a:t>পুরুষ</a:t>
            </a:r>
            <a:r>
              <a:rPr lang="en-US" dirty="0">
                <a:solidFill>
                  <a:srgbClr val="FF0000"/>
                </a:solidFill>
              </a:rPr>
              <a:t> ও </a:t>
            </a:r>
            <a:r>
              <a:rPr lang="en-US" dirty="0" err="1">
                <a:solidFill>
                  <a:srgbClr val="FF0000"/>
                </a:solidFill>
              </a:rPr>
              <a:t>নারীদেরকে</a:t>
            </a:r>
            <a:r>
              <a:rPr lang="en-US" dirty="0">
                <a:solidFill>
                  <a:srgbClr val="FF0000"/>
                </a:solidFill>
              </a:rPr>
              <a:t> </a:t>
            </a:r>
            <a:r>
              <a:rPr lang="en-US" dirty="0" err="1">
                <a:solidFill>
                  <a:srgbClr val="FF0000"/>
                </a:solidFill>
              </a:rPr>
              <a:t>পরীক্ষায়</a:t>
            </a:r>
            <a:r>
              <a:rPr lang="en-US" dirty="0">
                <a:solidFill>
                  <a:srgbClr val="FF0000"/>
                </a:solidFill>
              </a:rPr>
              <a:t> (</a:t>
            </a:r>
            <a:r>
              <a:rPr lang="en-US" dirty="0" err="1">
                <a:solidFill>
                  <a:srgbClr val="FF0000"/>
                </a:solidFill>
              </a:rPr>
              <a:t>বিপদে</a:t>
            </a:r>
            <a:r>
              <a:rPr lang="en-US" dirty="0">
                <a:solidFill>
                  <a:srgbClr val="FF0000"/>
                </a:solidFill>
              </a:rPr>
              <a:t>) </a:t>
            </a:r>
            <a:r>
              <a:rPr lang="en-US" dirty="0" err="1">
                <a:solidFill>
                  <a:srgbClr val="FF0000"/>
                </a:solidFill>
              </a:rPr>
              <a:t>ফেলেছিল</a:t>
            </a:r>
            <a:r>
              <a:rPr lang="en-US" dirty="0">
                <a:solidFill>
                  <a:srgbClr val="FF0000"/>
                </a:solidFill>
              </a:rPr>
              <a:t> </a:t>
            </a:r>
            <a:r>
              <a:rPr lang="en-US" dirty="0" err="1"/>
              <a:t>এবং</a:t>
            </a:r>
            <a:r>
              <a:rPr lang="en-US" dirty="0"/>
              <a:t> </a:t>
            </a:r>
            <a:r>
              <a:rPr lang="en-US" dirty="0" err="1"/>
              <a:t>পরে</a:t>
            </a:r>
            <a:r>
              <a:rPr lang="en-US" dirty="0"/>
              <a:t> </a:t>
            </a:r>
            <a:r>
              <a:rPr lang="en-US" dirty="0" err="1"/>
              <a:t>তওবা</a:t>
            </a:r>
            <a:r>
              <a:rPr lang="en-US" dirty="0"/>
              <a:t> </a:t>
            </a:r>
            <a:r>
              <a:rPr lang="en-US" dirty="0" err="1"/>
              <a:t>করেনি</a:t>
            </a:r>
            <a:r>
              <a:rPr lang="en-US" dirty="0"/>
              <a:t>, </a:t>
            </a:r>
            <a:r>
              <a:rPr lang="en-US" dirty="0" err="1"/>
              <a:t>তাদের</a:t>
            </a:r>
            <a:r>
              <a:rPr lang="en-US" dirty="0"/>
              <a:t> </a:t>
            </a:r>
            <a:r>
              <a:rPr lang="en-US" dirty="0" err="1"/>
              <a:t>জন্য</a:t>
            </a:r>
            <a:r>
              <a:rPr lang="en-US" dirty="0"/>
              <a:t> </a:t>
            </a:r>
            <a:r>
              <a:rPr lang="en-US" dirty="0" err="1"/>
              <a:t>রয়েছে</a:t>
            </a:r>
            <a:r>
              <a:rPr lang="en-US" dirty="0"/>
              <a:t> </a:t>
            </a:r>
            <a:r>
              <a:rPr lang="en-US" dirty="0" err="1"/>
              <a:t>জাহান্নামের</a:t>
            </a:r>
            <a:r>
              <a:rPr lang="en-US" dirty="0"/>
              <a:t> </a:t>
            </a:r>
            <a:r>
              <a:rPr lang="en-US" dirty="0" err="1"/>
              <a:t>শাস্তি</a:t>
            </a:r>
            <a:r>
              <a:rPr lang="en-US" dirty="0"/>
              <a:t> </a:t>
            </a:r>
            <a:r>
              <a:rPr lang="en-US" dirty="0" err="1"/>
              <a:t>এবং</a:t>
            </a:r>
            <a:r>
              <a:rPr lang="en-US" dirty="0"/>
              <a:t> </a:t>
            </a:r>
            <a:r>
              <a:rPr lang="en-US" dirty="0" err="1"/>
              <a:t>তাদের</a:t>
            </a:r>
            <a:r>
              <a:rPr lang="en-US" dirty="0"/>
              <a:t> </a:t>
            </a:r>
            <a:r>
              <a:rPr lang="en-US" dirty="0" err="1"/>
              <a:t>জন্য</a:t>
            </a:r>
            <a:r>
              <a:rPr lang="en-US" dirty="0"/>
              <a:t> </a:t>
            </a:r>
            <a:r>
              <a:rPr lang="en-US" dirty="0" err="1"/>
              <a:t>রয়েছে</a:t>
            </a:r>
            <a:r>
              <a:rPr lang="en-US" dirty="0"/>
              <a:t> </a:t>
            </a:r>
            <a:r>
              <a:rPr lang="en-US" dirty="0" err="1"/>
              <a:t>জ্বলন্ত</a:t>
            </a:r>
            <a:r>
              <a:rPr lang="en-US" dirty="0"/>
              <a:t> </a:t>
            </a:r>
            <a:r>
              <a:rPr lang="en-US" dirty="0" err="1"/>
              <a:t>আগুনের</a:t>
            </a:r>
            <a:r>
              <a:rPr lang="en-US" dirty="0"/>
              <a:t> </a:t>
            </a:r>
            <a:r>
              <a:rPr lang="en-US" dirty="0" err="1"/>
              <a:t>শাস্তি</a:t>
            </a:r>
            <a:r>
              <a:rPr lang="en-US" dirty="0"/>
              <a:t>। </a:t>
            </a:r>
          </a:p>
        </p:txBody>
      </p:sp>
    </p:spTree>
    <p:extLst>
      <p:ext uri="{BB962C8B-B14F-4D97-AF65-F5344CB8AC3E}">
        <p14:creationId xmlns:p14="http://schemas.microsoft.com/office/powerpoint/2010/main" val="815645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0C62FB-2EF9-4655-9A12-73A276D80356}"/>
              </a:ext>
            </a:extLst>
          </p:cNvPr>
          <p:cNvSpPr txBox="1"/>
          <p:nvPr/>
        </p:nvSpPr>
        <p:spPr>
          <a:xfrm>
            <a:off x="4985886" y="548640"/>
            <a:ext cx="2367815" cy="646331"/>
          </a:xfrm>
          <a:prstGeom prst="rect">
            <a:avLst/>
          </a:prstGeom>
          <a:noFill/>
        </p:spPr>
        <p:txBody>
          <a:bodyPr wrap="square" rtlCol="0">
            <a:spAutoFit/>
          </a:bodyPr>
          <a:lstStyle/>
          <a:p>
            <a:pPr algn="ctr"/>
            <a:r>
              <a:rPr lang="en-US" dirty="0"/>
              <a:t>3 no- </a:t>
            </a:r>
          </a:p>
          <a:p>
            <a:pPr algn="ctr"/>
            <a:r>
              <a:rPr lang="en-US" dirty="0"/>
              <a:t>I put myself in</a:t>
            </a:r>
          </a:p>
        </p:txBody>
      </p:sp>
      <p:sp>
        <p:nvSpPr>
          <p:cNvPr id="4" name="Rectangle 3">
            <a:extLst>
              <a:ext uri="{FF2B5EF4-FFF2-40B4-BE49-F238E27FC236}">
                <a16:creationId xmlns:a16="http://schemas.microsoft.com/office/drawing/2014/main" id="{8896E3CF-86BD-403C-8FDE-99AF5491F0EE}"/>
              </a:ext>
            </a:extLst>
          </p:cNvPr>
          <p:cNvSpPr/>
          <p:nvPr/>
        </p:nvSpPr>
        <p:spPr>
          <a:xfrm>
            <a:off x="5067333" y="2195181"/>
            <a:ext cx="1576072" cy="369332"/>
          </a:xfrm>
          <a:prstGeom prst="rect">
            <a:avLst/>
          </a:prstGeom>
        </p:spPr>
        <p:txBody>
          <a:bodyPr wrap="none">
            <a:spAutoFit/>
          </a:bodyPr>
          <a:lstStyle/>
          <a:p>
            <a:r>
              <a:rPr lang="en-US" dirty="0"/>
              <a:t>Al-Hadid 57:14</a:t>
            </a:r>
          </a:p>
        </p:txBody>
      </p:sp>
      <p:sp>
        <p:nvSpPr>
          <p:cNvPr id="5" name="Rectangle 4">
            <a:extLst>
              <a:ext uri="{FF2B5EF4-FFF2-40B4-BE49-F238E27FC236}">
                <a16:creationId xmlns:a16="http://schemas.microsoft.com/office/drawing/2014/main" id="{CE307D25-AE4A-4722-B5FE-D8B55999B10B}"/>
              </a:ext>
            </a:extLst>
          </p:cNvPr>
          <p:cNvSpPr/>
          <p:nvPr/>
        </p:nvSpPr>
        <p:spPr>
          <a:xfrm>
            <a:off x="4395536" y="3105834"/>
            <a:ext cx="6096000" cy="646331"/>
          </a:xfrm>
          <a:prstGeom prst="rect">
            <a:avLst/>
          </a:prstGeom>
        </p:spPr>
        <p:txBody>
          <a:bodyPr>
            <a:spAutoFit/>
          </a:bodyPr>
          <a:lstStyle/>
          <a:p>
            <a:r>
              <a:rPr lang="en-US" sz="2400" dirty="0">
                <a:solidFill>
                  <a:srgbClr val="00B050"/>
                </a:solidFill>
              </a:rPr>
              <a:t> </a:t>
            </a:r>
            <a:r>
              <a:rPr lang="en-US" sz="3600" dirty="0" err="1">
                <a:solidFill>
                  <a:srgbClr val="00B050"/>
                </a:solidFill>
              </a:rPr>
              <a:t>قَالُوْا</a:t>
            </a:r>
            <a:r>
              <a:rPr lang="en-US" sz="3600" dirty="0">
                <a:solidFill>
                  <a:srgbClr val="00B050"/>
                </a:solidFill>
              </a:rPr>
              <a:t> </a:t>
            </a:r>
            <a:r>
              <a:rPr lang="en-US" sz="3600" dirty="0" err="1">
                <a:solidFill>
                  <a:srgbClr val="00B050"/>
                </a:solidFill>
              </a:rPr>
              <a:t>بَلٰي</a:t>
            </a:r>
            <a:r>
              <a:rPr lang="en-US" sz="3600" dirty="0">
                <a:solidFill>
                  <a:srgbClr val="00B050"/>
                </a:solidFill>
              </a:rPr>
              <a:t> </a:t>
            </a:r>
            <a:r>
              <a:rPr lang="en-US" sz="3600" dirty="0" err="1">
                <a:solidFill>
                  <a:srgbClr val="00B050"/>
                </a:solidFill>
              </a:rPr>
              <a:t>وَلٰكِنَّكُمْ</a:t>
            </a:r>
            <a:r>
              <a:rPr lang="en-US" sz="3600" dirty="0">
                <a:solidFill>
                  <a:srgbClr val="00B050"/>
                </a:solidFill>
              </a:rPr>
              <a:t> </a:t>
            </a:r>
            <a:r>
              <a:rPr lang="en-US" sz="3600" dirty="0" err="1">
                <a:solidFill>
                  <a:srgbClr val="00B050"/>
                </a:solidFill>
              </a:rPr>
              <a:t>فَتَنْتُمْ</a:t>
            </a:r>
            <a:r>
              <a:rPr lang="en-US" sz="3600" dirty="0">
                <a:solidFill>
                  <a:srgbClr val="00B050"/>
                </a:solidFill>
              </a:rPr>
              <a:t> </a:t>
            </a:r>
            <a:r>
              <a:rPr lang="en-US" sz="3600" dirty="0" err="1">
                <a:solidFill>
                  <a:srgbClr val="00B050"/>
                </a:solidFill>
              </a:rPr>
              <a:t>اَنْفُسَكُمْ</a:t>
            </a:r>
            <a:endParaRPr lang="en-US" sz="2400" dirty="0">
              <a:solidFill>
                <a:srgbClr val="00B050"/>
              </a:solidFill>
            </a:endParaRPr>
          </a:p>
        </p:txBody>
      </p:sp>
      <p:sp>
        <p:nvSpPr>
          <p:cNvPr id="6" name="Rectangle 5">
            <a:extLst>
              <a:ext uri="{FF2B5EF4-FFF2-40B4-BE49-F238E27FC236}">
                <a16:creationId xmlns:a16="http://schemas.microsoft.com/office/drawing/2014/main" id="{44DCDBAA-A0A4-40C7-A99F-4DE97A5BE88D}"/>
              </a:ext>
            </a:extLst>
          </p:cNvPr>
          <p:cNvSpPr/>
          <p:nvPr/>
        </p:nvSpPr>
        <p:spPr>
          <a:xfrm>
            <a:off x="1325078" y="4647366"/>
            <a:ext cx="9965356" cy="1200329"/>
          </a:xfrm>
          <a:prstGeom prst="rect">
            <a:avLst/>
          </a:prstGeom>
        </p:spPr>
        <p:txBody>
          <a:bodyPr wrap="square">
            <a:spAutoFit/>
          </a:bodyPr>
          <a:lstStyle/>
          <a:p>
            <a:r>
              <a:rPr lang="en-US" dirty="0" err="1"/>
              <a:t>মুনাফিকরা</a:t>
            </a:r>
            <a:r>
              <a:rPr lang="en-US" dirty="0"/>
              <a:t> </a:t>
            </a:r>
            <a:r>
              <a:rPr lang="en-US" dirty="0" err="1"/>
              <a:t>মুমিনদেরকে</a:t>
            </a:r>
            <a:r>
              <a:rPr lang="en-US" dirty="0"/>
              <a:t> </a:t>
            </a:r>
            <a:r>
              <a:rPr lang="en-US" dirty="0" err="1"/>
              <a:t>ডেকে</a:t>
            </a:r>
            <a:r>
              <a:rPr lang="en-US" dirty="0"/>
              <a:t> </a:t>
            </a:r>
            <a:r>
              <a:rPr lang="en-US" dirty="0" err="1"/>
              <a:t>বলবে</a:t>
            </a:r>
            <a:r>
              <a:rPr lang="en-US" dirty="0"/>
              <a:t>, ‘</a:t>
            </a:r>
            <a:r>
              <a:rPr lang="en-US" dirty="0" err="1"/>
              <a:t>আমরা</a:t>
            </a:r>
            <a:r>
              <a:rPr lang="en-US" dirty="0"/>
              <a:t> </a:t>
            </a:r>
            <a:r>
              <a:rPr lang="en-US" dirty="0" err="1"/>
              <a:t>কি</a:t>
            </a:r>
            <a:r>
              <a:rPr lang="en-US" dirty="0"/>
              <a:t> </a:t>
            </a:r>
            <a:r>
              <a:rPr lang="en-US" dirty="0" err="1"/>
              <a:t>তোমাদের</a:t>
            </a:r>
            <a:r>
              <a:rPr lang="en-US" dirty="0"/>
              <a:t> </a:t>
            </a:r>
            <a:r>
              <a:rPr lang="en-US" dirty="0" err="1"/>
              <a:t>সাথে</a:t>
            </a:r>
            <a:r>
              <a:rPr lang="en-US" dirty="0"/>
              <a:t> </a:t>
            </a:r>
            <a:r>
              <a:rPr lang="en-US" dirty="0" err="1"/>
              <a:t>ছিলাম</a:t>
            </a:r>
            <a:r>
              <a:rPr lang="en-US" dirty="0"/>
              <a:t> </a:t>
            </a:r>
            <a:r>
              <a:rPr lang="en-US" dirty="0" err="1"/>
              <a:t>না</a:t>
            </a:r>
            <a:r>
              <a:rPr lang="en-US" dirty="0"/>
              <a:t>? </a:t>
            </a:r>
            <a:r>
              <a:rPr lang="en-US" dirty="0" err="1"/>
              <a:t>তারা</a:t>
            </a:r>
            <a:r>
              <a:rPr lang="en-US" dirty="0"/>
              <a:t> </a:t>
            </a:r>
            <a:r>
              <a:rPr lang="en-US" dirty="0" err="1"/>
              <a:t>বলবে</a:t>
            </a:r>
            <a:r>
              <a:rPr lang="en-US" dirty="0"/>
              <a:t> ‘</a:t>
            </a:r>
            <a:r>
              <a:rPr lang="en-US" dirty="0" err="1"/>
              <a:t>হ্যাঁ</a:t>
            </a:r>
            <a:r>
              <a:rPr lang="en-US" dirty="0">
                <a:solidFill>
                  <a:srgbClr val="FF0000"/>
                </a:solidFill>
              </a:rPr>
              <a:t>, </a:t>
            </a:r>
            <a:r>
              <a:rPr lang="en-US" dirty="0" err="1">
                <a:solidFill>
                  <a:srgbClr val="FF0000"/>
                </a:solidFill>
              </a:rPr>
              <a:t>কিন্তু</a:t>
            </a:r>
            <a:r>
              <a:rPr lang="en-US" dirty="0">
                <a:solidFill>
                  <a:srgbClr val="FF0000"/>
                </a:solidFill>
              </a:rPr>
              <a:t> </a:t>
            </a:r>
            <a:r>
              <a:rPr lang="en-US" dirty="0" err="1">
                <a:solidFill>
                  <a:srgbClr val="FF0000"/>
                </a:solidFill>
              </a:rPr>
              <a:t>তোমরা</a:t>
            </a:r>
            <a:r>
              <a:rPr lang="en-US" dirty="0">
                <a:solidFill>
                  <a:srgbClr val="FF0000"/>
                </a:solidFill>
              </a:rPr>
              <a:t> </a:t>
            </a:r>
            <a:r>
              <a:rPr lang="en-US" dirty="0" err="1">
                <a:solidFill>
                  <a:srgbClr val="FF0000"/>
                </a:solidFill>
              </a:rPr>
              <a:t>নিজেরাই</a:t>
            </a:r>
            <a:r>
              <a:rPr lang="en-US" dirty="0">
                <a:solidFill>
                  <a:srgbClr val="FF0000"/>
                </a:solidFill>
              </a:rPr>
              <a:t> </a:t>
            </a:r>
            <a:r>
              <a:rPr lang="en-US" dirty="0" err="1">
                <a:solidFill>
                  <a:srgbClr val="FF0000"/>
                </a:solidFill>
              </a:rPr>
              <a:t>নিজদেরকে</a:t>
            </a:r>
            <a:r>
              <a:rPr lang="en-US" dirty="0">
                <a:solidFill>
                  <a:srgbClr val="FF0000"/>
                </a:solidFill>
              </a:rPr>
              <a:t> </a:t>
            </a:r>
            <a:r>
              <a:rPr lang="en-US" dirty="0" err="1">
                <a:solidFill>
                  <a:srgbClr val="FF0000"/>
                </a:solidFill>
              </a:rPr>
              <a:t>বিপদগ্রস্ত</a:t>
            </a:r>
            <a:r>
              <a:rPr lang="en-US" dirty="0">
                <a:solidFill>
                  <a:srgbClr val="FF0000"/>
                </a:solidFill>
              </a:rPr>
              <a:t> </a:t>
            </a:r>
            <a:r>
              <a:rPr lang="en-US" dirty="0" err="1">
                <a:solidFill>
                  <a:srgbClr val="FF0000"/>
                </a:solidFill>
              </a:rPr>
              <a:t>করেছ</a:t>
            </a:r>
            <a:r>
              <a:rPr lang="en-US" dirty="0">
                <a:solidFill>
                  <a:srgbClr val="FF0000"/>
                </a:solidFill>
              </a:rPr>
              <a:t>। </a:t>
            </a:r>
            <a:r>
              <a:rPr lang="en-US" dirty="0" err="1"/>
              <a:t>আর</a:t>
            </a:r>
            <a:r>
              <a:rPr lang="en-US" dirty="0"/>
              <a:t> </a:t>
            </a:r>
            <a:r>
              <a:rPr lang="en-US" dirty="0" err="1"/>
              <a:t>তোমরা</a:t>
            </a:r>
            <a:r>
              <a:rPr lang="en-US" dirty="0"/>
              <a:t> </a:t>
            </a:r>
            <a:r>
              <a:rPr lang="en-US" dirty="0" err="1"/>
              <a:t>অপেক্ষা</a:t>
            </a:r>
            <a:r>
              <a:rPr lang="en-US" dirty="0"/>
              <a:t> </a:t>
            </a:r>
            <a:r>
              <a:rPr lang="en-US" dirty="0" err="1"/>
              <a:t>করেছিলে</a:t>
            </a:r>
            <a:r>
              <a:rPr lang="en-US" dirty="0"/>
              <a:t>* </a:t>
            </a:r>
            <a:r>
              <a:rPr lang="en-US" dirty="0" err="1"/>
              <a:t>এবং</a:t>
            </a:r>
            <a:r>
              <a:rPr lang="en-US" dirty="0"/>
              <a:t> </a:t>
            </a:r>
            <a:r>
              <a:rPr lang="en-US" dirty="0" err="1"/>
              <a:t>সন্দেহ</a:t>
            </a:r>
            <a:r>
              <a:rPr lang="en-US" dirty="0"/>
              <a:t> </a:t>
            </a:r>
            <a:r>
              <a:rPr lang="en-US" dirty="0" err="1"/>
              <a:t>পোষণ</a:t>
            </a:r>
            <a:r>
              <a:rPr lang="en-US" dirty="0"/>
              <a:t> </a:t>
            </a:r>
            <a:r>
              <a:rPr lang="en-US" dirty="0" err="1"/>
              <a:t>করেছিলে</a:t>
            </a:r>
            <a:r>
              <a:rPr lang="en-US" dirty="0"/>
              <a:t> </a:t>
            </a:r>
            <a:r>
              <a:rPr lang="en-US" dirty="0" err="1"/>
              <a:t>এবং</a:t>
            </a:r>
            <a:r>
              <a:rPr lang="en-US" dirty="0"/>
              <a:t> </a:t>
            </a:r>
            <a:r>
              <a:rPr lang="en-US" dirty="0" err="1"/>
              <a:t>আকাঙ্ক্ষা</a:t>
            </a:r>
            <a:r>
              <a:rPr lang="en-US" dirty="0"/>
              <a:t> </a:t>
            </a:r>
            <a:r>
              <a:rPr lang="en-US" dirty="0" err="1"/>
              <a:t>তোমাদেরকে</a:t>
            </a:r>
            <a:r>
              <a:rPr lang="en-US" dirty="0"/>
              <a:t> </a:t>
            </a:r>
            <a:r>
              <a:rPr lang="en-US" dirty="0" err="1"/>
              <a:t>প্রতারিত</a:t>
            </a:r>
            <a:r>
              <a:rPr lang="en-US" dirty="0"/>
              <a:t> </a:t>
            </a:r>
            <a:r>
              <a:rPr lang="en-US" dirty="0" err="1"/>
              <a:t>করেছিল</a:t>
            </a:r>
            <a:r>
              <a:rPr lang="en-US" dirty="0"/>
              <a:t>, </a:t>
            </a:r>
            <a:r>
              <a:rPr lang="en-US" dirty="0" err="1"/>
              <a:t>অবশেষে</a:t>
            </a:r>
            <a:r>
              <a:rPr lang="en-US" dirty="0"/>
              <a:t> </a:t>
            </a:r>
            <a:r>
              <a:rPr lang="en-US" dirty="0" err="1"/>
              <a:t>আল্লাহর</a:t>
            </a:r>
            <a:r>
              <a:rPr lang="en-US" dirty="0"/>
              <a:t> </a:t>
            </a:r>
            <a:r>
              <a:rPr lang="en-US" dirty="0" err="1"/>
              <a:t>নির্দেশ</a:t>
            </a:r>
            <a:r>
              <a:rPr lang="en-US" dirty="0"/>
              <a:t> </a:t>
            </a:r>
            <a:r>
              <a:rPr lang="en-US" dirty="0" err="1"/>
              <a:t>এসে</a:t>
            </a:r>
            <a:r>
              <a:rPr lang="en-US" dirty="0"/>
              <a:t> </a:t>
            </a:r>
            <a:r>
              <a:rPr lang="en-US" dirty="0" err="1"/>
              <a:t>গেল</a:t>
            </a:r>
            <a:r>
              <a:rPr lang="en-US" dirty="0"/>
              <a:t>। </a:t>
            </a:r>
            <a:r>
              <a:rPr lang="en-US" dirty="0" err="1"/>
              <a:t>আর</a:t>
            </a:r>
            <a:r>
              <a:rPr lang="en-US" dirty="0"/>
              <a:t> </a:t>
            </a:r>
            <a:r>
              <a:rPr lang="en-US" dirty="0" err="1"/>
              <a:t>মহা</a:t>
            </a:r>
            <a:r>
              <a:rPr lang="en-US" dirty="0"/>
              <a:t> </a:t>
            </a:r>
            <a:r>
              <a:rPr lang="en-US" dirty="0" err="1"/>
              <a:t>প্রতারক</a:t>
            </a:r>
            <a:r>
              <a:rPr lang="en-US" dirty="0"/>
              <a:t>** </a:t>
            </a:r>
            <a:r>
              <a:rPr lang="en-US" dirty="0" err="1"/>
              <a:t>তোমাদেরকে</a:t>
            </a:r>
            <a:r>
              <a:rPr lang="en-US" dirty="0"/>
              <a:t> </a:t>
            </a:r>
            <a:r>
              <a:rPr lang="en-US" dirty="0" err="1"/>
              <a:t>আল্লাহ</a:t>
            </a:r>
            <a:r>
              <a:rPr lang="en-US" dirty="0"/>
              <a:t> </a:t>
            </a:r>
            <a:r>
              <a:rPr lang="en-US" dirty="0" err="1"/>
              <a:t>সম্পর্কে</a:t>
            </a:r>
            <a:r>
              <a:rPr lang="en-US" dirty="0"/>
              <a:t> </a:t>
            </a:r>
            <a:r>
              <a:rPr lang="en-US" dirty="0" err="1"/>
              <a:t>প্রতারিত</a:t>
            </a:r>
            <a:r>
              <a:rPr lang="en-US" dirty="0"/>
              <a:t> </a:t>
            </a:r>
            <a:r>
              <a:rPr lang="en-US" dirty="0" err="1"/>
              <a:t>করেছিল</a:t>
            </a:r>
            <a:r>
              <a:rPr lang="en-US" dirty="0"/>
              <a:t>।</a:t>
            </a:r>
          </a:p>
        </p:txBody>
      </p:sp>
    </p:spTree>
    <p:extLst>
      <p:ext uri="{BB962C8B-B14F-4D97-AF65-F5344CB8AC3E}">
        <p14:creationId xmlns:p14="http://schemas.microsoft.com/office/powerpoint/2010/main" val="36689059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861C53-0A98-23BB-ABE4-BEA9234A4FF4}"/>
              </a:ext>
            </a:extLst>
          </p:cNvPr>
          <p:cNvSpPr txBox="1"/>
          <p:nvPr/>
        </p:nvSpPr>
        <p:spPr>
          <a:xfrm>
            <a:off x="3048000" y="3108293"/>
            <a:ext cx="6096000" cy="1138773"/>
          </a:xfrm>
          <a:prstGeom prst="rect">
            <a:avLst/>
          </a:prstGeom>
          <a:noFill/>
        </p:spPr>
        <p:txBody>
          <a:bodyPr wrap="square">
            <a:spAutoFit/>
          </a:bodyPr>
          <a:lstStyle/>
          <a:p>
            <a:r>
              <a:rPr lang="en-US" dirty="0" err="1"/>
              <a:t>আল্লাহ</a:t>
            </a:r>
            <a:r>
              <a:rPr lang="en-US" dirty="0"/>
              <a:t> </a:t>
            </a:r>
            <a:r>
              <a:rPr lang="en-US" dirty="0" err="1"/>
              <a:t>তাদের</a:t>
            </a:r>
            <a:r>
              <a:rPr lang="en-US" dirty="0"/>
              <a:t> </a:t>
            </a:r>
            <a:r>
              <a:rPr lang="en-US" dirty="0" err="1"/>
              <a:t>ওপর</a:t>
            </a:r>
            <a:r>
              <a:rPr lang="en-US" dirty="0"/>
              <a:t> </a:t>
            </a:r>
            <a:r>
              <a:rPr lang="en-US" dirty="0" err="1"/>
              <a:t>রাগান্বিত</a:t>
            </a:r>
            <a:r>
              <a:rPr lang="en-US" dirty="0"/>
              <a:t> </a:t>
            </a:r>
            <a:r>
              <a:rPr lang="en-US" dirty="0" err="1"/>
              <a:t>হয়েছেন</a:t>
            </a:r>
            <a:endParaRPr lang="en-US" dirty="0"/>
          </a:p>
          <a:p>
            <a:r>
              <a:rPr lang="en-US" dirty="0"/>
              <a:t>,</a:t>
            </a:r>
            <a:r>
              <a:rPr lang="en-US" sz="3200" dirty="0" err="1"/>
              <a:t>وَغَضِبَ</a:t>
            </a:r>
            <a:r>
              <a:rPr lang="en-US" sz="3200" dirty="0"/>
              <a:t> </a:t>
            </a:r>
            <a:r>
              <a:rPr lang="en-US" sz="3200" dirty="0" err="1"/>
              <a:t>اللّٰهُ</a:t>
            </a:r>
            <a:r>
              <a:rPr lang="en-US" sz="3200" dirty="0"/>
              <a:t> </a:t>
            </a:r>
            <a:r>
              <a:rPr lang="en-US" sz="3200" dirty="0" err="1"/>
              <a:t>عَلَيْهِمْ</a:t>
            </a:r>
            <a:endParaRPr lang="en-US" sz="3200" dirty="0"/>
          </a:p>
          <a:p>
            <a:r>
              <a:rPr lang="en-US" dirty="0"/>
              <a:t>Al-</a:t>
            </a:r>
            <a:r>
              <a:rPr lang="en-US" dirty="0" err="1"/>
              <a:t>Fath</a:t>
            </a:r>
            <a:r>
              <a:rPr lang="en-US" dirty="0"/>
              <a:t> 48:6</a:t>
            </a:r>
          </a:p>
        </p:txBody>
      </p:sp>
    </p:spTree>
    <p:extLst>
      <p:ext uri="{BB962C8B-B14F-4D97-AF65-F5344CB8AC3E}">
        <p14:creationId xmlns:p14="http://schemas.microsoft.com/office/powerpoint/2010/main" val="396060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34AB2-FA59-41D2-9D1C-D50AC72749F0}"/>
              </a:ext>
            </a:extLst>
          </p:cNvPr>
          <p:cNvSpPr>
            <a:spLocks noGrp="1"/>
          </p:cNvSpPr>
          <p:nvPr>
            <p:ph type="ctrTitle"/>
          </p:nvPr>
        </p:nvSpPr>
        <p:spPr>
          <a:xfrm>
            <a:off x="1692966" y="805069"/>
            <a:ext cx="9144000" cy="1064937"/>
          </a:xfrm>
        </p:spPr>
        <p:txBody>
          <a:bodyPr/>
          <a:lstStyle/>
          <a:p>
            <a:r>
              <a:rPr lang="en-US" dirty="0"/>
              <a:t>Strategy of Pharaoh</a:t>
            </a:r>
          </a:p>
        </p:txBody>
      </p:sp>
      <p:pic>
        <p:nvPicPr>
          <p:cNvPr id="5" name="Picture 4">
            <a:extLst>
              <a:ext uri="{FF2B5EF4-FFF2-40B4-BE49-F238E27FC236}">
                <a16:creationId xmlns:a16="http://schemas.microsoft.com/office/drawing/2014/main" id="{464C2048-DFD6-4602-8EFC-2C5989CEF3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1948840"/>
            <a:ext cx="7891670" cy="3578439"/>
          </a:xfrm>
          <a:prstGeom prst="rect">
            <a:avLst/>
          </a:prstGeom>
        </p:spPr>
      </p:pic>
      <p:sp>
        <p:nvSpPr>
          <p:cNvPr id="6" name="Rectangle 5">
            <a:extLst>
              <a:ext uri="{FF2B5EF4-FFF2-40B4-BE49-F238E27FC236}">
                <a16:creationId xmlns:a16="http://schemas.microsoft.com/office/drawing/2014/main" id="{43AB1F54-98D9-47F2-8825-D9677A668807}"/>
              </a:ext>
            </a:extLst>
          </p:cNvPr>
          <p:cNvSpPr/>
          <p:nvPr/>
        </p:nvSpPr>
        <p:spPr>
          <a:xfrm>
            <a:off x="2680251" y="5700596"/>
            <a:ext cx="6733255" cy="1477328"/>
          </a:xfrm>
          <a:prstGeom prst="rect">
            <a:avLst/>
          </a:prstGeom>
        </p:spPr>
        <p:txBody>
          <a:bodyPr wrap="square">
            <a:spAutoFit/>
          </a:bodyPr>
          <a:lstStyle/>
          <a:p>
            <a:r>
              <a:rPr lang="en-US" b="0" i="0" dirty="0">
                <a:solidFill>
                  <a:srgbClr val="202122"/>
                </a:solidFill>
                <a:effectLst/>
                <a:latin typeface="Arial" panose="020B0604020202020204" pitchFamily="34" charset="0"/>
              </a:rPr>
              <a:t>The retouched and eroded hieroglyphs in the Temple of </a:t>
            </a:r>
            <a:r>
              <a:rPr lang="en-US" b="0" i="0" dirty="0" err="1">
                <a:solidFill>
                  <a:srgbClr val="202122"/>
                </a:solidFill>
                <a:effectLst/>
                <a:latin typeface="Arial" panose="020B0604020202020204" pitchFamily="34" charset="0"/>
              </a:rPr>
              <a:t>Seti</a:t>
            </a:r>
            <a:r>
              <a:rPr lang="en-US" b="0" i="0" dirty="0">
                <a:solidFill>
                  <a:srgbClr val="202122"/>
                </a:solidFill>
                <a:effectLst/>
                <a:latin typeface="Arial" panose="020B0604020202020204" pitchFamily="34" charset="0"/>
              </a:rPr>
              <a:t> I which are purported to represent modern vehicles – </a:t>
            </a:r>
            <a:r>
              <a:rPr lang="en-US" sz="2400" b="0" i="0" dirty="0">
                <a:solidFill>
                  <a:srgbClr val="FF0000"/>
                </a:solidFill>
                <a:effectLst/>
                <a:latin typeface="Arial" panose="020B0604020202020204" pitchFamily="34" charset="0"/>
              </a:rPr>
              <a:t>a helicopter, a submarine, and a zeppelin or plane.</a:t>
            </a:r>
            <a:endParaRPr lang="en-US" dirty="0">
              <a:solidFill>
                <a:srgbClr val="FF0000"/>
              </a:solidFill>
            </a:endParaRPr>
          </a:p>
        </p:txBody>
      </p:sp>
    </p:spTree>
    <p:extLst>
      <p:ext uri="{BB962C8B-B14F-4D97-AF65-F5344CB8AC3E}">
        <p14:creationId xmlns:p14="http://schemas.microsoft.com/office/powerpoint/2010/main" val="1826560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2019E9-8B0A-45EF-B8D5-57C16E5A878F}"/>
              </a:ext>
            </a:extLst>
          </p:cNvPr>
          <p:cNvSpPr/>
          <p:nvPr/>
        </p:nvSpPr>
        <p:spPr>
          <a:xfrm>
            <a:off x="5421648" y="674389"/>
            <a:ext cx="1348703" cy="369332"/>
          </a:xfrm>
          <a:prstGeom prst="rect">
            <a:avLst/>
          </a:prstGeom>
        </p:spPr>
        <p:txBody>
          <a:bodyPr wrap="none">
            <a:spAutoFit/>
          </a:bodyPr>
          <a:lstStyle/>
          <a:p>
            <a:r>
              <a:rPr lang="en-US" dirty="0" err="1"/>
              <a:t>Ghafir</a:t>
            </a:r>
            <a:r>
              <a:rPr lang="en-US" dirty="0"/>
              <a:t> 40:23</a:t>
            </a:r>
          </a:p>
        </p:txBody>
      </p:sp>
      <p:sp>
        <p:nvSpPr>
          <p:cNvPr id="3" name="Rectangle 2">
            <a:extLst>
              <a:ext uri="{FF2B5EF4-FFF2-40B4-BE49-F238E27FC236}">
                <a16:creationId xmlns:a16="http://schemas.microsoft.com/office/drawing/2014/main" id="{577F45A4-248D-42FE-9FCC-3647710322CF}"/>
              </a:ext>
            </a:extLst>
          </p:cNvPr>
          <p:cNvSpPr/>
          <p:nvPr/>
        </p:nvSpPr>
        <p:spPr>
          <a:xfrm>
            <a:off x="3176559" y="1751612"/>
            <a:ext cx="5670142" cy="646331"/>
          </a:xfrm>
          <a:prstGeom prst="rect">
            <a:avLst/>
          </a:prstGeom>
        </p:spPr>
        <p:txBody>
          <a:bodyPr wrap="none">
            <a:spAutoFit/>
          </a:bodyPr>
          <a:lstStyle/>
          <a:p>
            <a:r>
              <a:rPr lang="en-US" sz="3200" dirty="0" err="1"/>
              <a:t>وَلَقَدْ</a:t>
            </a:r>
            <a:r>
              <a:rPr lang="en-US" sz="3200" dirty="0"/>
              <a:t> </a:t>
            </a:r>
            <a:r>
              <a:rPr lang="en-US" sz="3200" dirty="0" err="1"/>
              <a:t>اَرْسَلْنَا</a:t>
            </a:r>
            <a:r>
              <a:rPr lang="en-US" sz="3200" dirty="0"/>
              <a:t> </a:t>
            </a:r>
            <a:r>
              <a:rPr lang="en-US" sz="3600" dirty="0" err="1">
                <a:solidFill>
                  <a:srgbClr val="FF0000"/>
                </a:solidFill>
              </a:rPr>
              <a:t>مُوْسٰي</a:t>
            </a:r>
            <a:r>
              <a:rPr lang="en-US" sz="3600" dirty="0">
                <a:solidFill>
                  <a:srgbClr val="FF0000"/>
                </a:solidFill>
              </a:rPr>
              <a:t> </a:t>
            </a:r>
            <a:r>
              <a:rPr lang="en-US" sz="3600" dirty="0" err="1">
                <a:solidFill>
                  <a:srgbClr val="FF0000"/>
                </a:solidFill>
              </a:rPr>
              <a:t>بِاٰيٰتِنَا</a:t>
            </a:r>
            <a:r>
              <a:rPr lang="en-US" sz="3600" dirty="0">
                <a:solidFill>
                  <a:srgbClr val="FF0000"/>
                </a:solidFill>
              </a:rPr>
              <a:t> </a:t>
            </a:r>
            <a:r>
              <a:rPr lang="en-US" sz="3600" dirty="0" err="1">
                <a:solidFill>
                  <a:srgbClr val="FF0000"/>
                </a:solidFill>
              </a:rPr>
              <a:t>وَسُلْطٰنٍ</a:t>
            </a:r>
            <a:r>
              <a:rPr lang="en-US" sz="3600" dirty="0">
                <a:solidFill>
                  <a:srgbClr val="FF0000"/>
                </a:solidFill>
              </a:rPr>
              <a:t> </a:t>
            </a:r>
            <a:r>
              <a:rPr lang="en-US" sz="3600" dirty="0" err="1">
                <a:solidFill>
                  <a:srgbClr val="FF0000"/>
                </a:solidFill>
              </a:rPr>
              <a:t>مُّبِيْنٍ</a:t>
            </a:r>
            <a:r>
              <a:rPr lang="en-US" sz="3600" dirty="0">
                <a:solidFill>
                  <a:srgbClr val="FF0000"/>
                </a:solidFill>
              </a:rPr>
              <a:t> </a:t>
            </a:r>
            <a:r>
              <a:rPr lang="en-US" sz="3200" dirty="0"/>
              <a:t>ۙ </a:t>
            </a:r>
          </a:p>
        </p:txBody>
      </p:sp>
      <p:sp>
        <p:nvSpPr>
          <p:cNvPr id="4" name="Rectangle 3">
            <a:extLst>
              <a:ext uri="{FF2B5EF4-FFF2-40B4-BE49-F238E27FC236}">
                <a16:creationId xmlns:a16="http://schemas.microsoft.com/office/drawing/2014/main" id="{B6F124AB-873B-40B6-8A39-9D61871AA265}"/>
              </a:ext>
            </a:extLst>
          </p:cNvPr>
          <p:cNvSpPr/>
          <p:nvPr/>
        </p:nvSpPr>
        <p:spPr>
          <a:xfrm>
            <a:off x="3048000" y="3105835"/>
            <a:ext cx="6096000" cy="646331"/>
          </a:xfrm>
          <a:prstGeom prst="rect">
            <a:avLst/>
          </a:prstGeom>
        </p:spPr>
        <p:txBody>
          <a:bodyPr>
            <a:spAutoFit/>
          </a:bodyPr>
          <a:lstStyle/>
          <a:p>
            <a:r>
              <a:rPr lang="en-US" dirty="0" err="1"/>
              <a:t>আর</a:t>
            </a:r>
            <a:r>
              <a:rPr lang="en-US" dirty="0"/>
              <a:t> </a:t>
            </a:r>
            <a:r>
              <a:rPr lang="en-US" dirty="0" err="1"/>
              <a:t>অবশ্যই</a:t>
            </a:r>
            <a:r>
              <a:rPr lang="en-US" dirty="0"/>
              <a:t> আমি </a:t>
            </a:r>
            <a:r>
              <a:rPr lang="en-US" dirty="0" err="1"/>
              <a:t>মূসাকে</a:t>
            </a:r>
            <a:r>
              <a:rPr lang="en-US" dirty="0"/>
              <a:t> </a:t>
            </a:r>
            <a:r>
              <a:rPr lang="en-US" dirty="0" err="1"/>
              <a:t>আমার</a:t>
            </a:r>
            <a:r>
              <a:rPr lang="en-US" dirty="0"/>
              <a:t> </a:t>
            </a:r>
            <a:r>
              <a:rPr lang="en-US" dirty="0" err="1"/>
              <a:t>নিদর্শনাবলী</a:t>
            </a:r>
            <a:r>
              <a:rPr lang="en-US" dirty="0"/>
              <a:t> ও </a:t>
            </a:r>
            <a:r>
              <a:rPr lang="en-US" dirty="0" err="1"/>
              <a:t>স্পষ্ট</a:t>
            </a:r>
            <a:r>
              <a:rPr lang="en-US" dirty="0"/>
              <a:t> </a:t>
            </a:r>
            <a:r>
              <a:rPr lang="en-US" dirty="0" err="1"/>
              <a:t>প্রমাণসহ</a:t>
            </a:r>
            <a:r>
              <a:rPr lang="en-US" dirty="0"/>
              <a:t> </a:t>
            </a:r>
            <a:r>
              <a:rPr lang="en-US" dirty="0" err="1"/>
              <a:t>প্রেরণ</a:t>
            </a:r>
            <a:r>
              <a:rPr lang="en-US" dirty="0"/>
              <a:t> </a:t>
            </a:r>
            <a:r>
              <a:rPr lang="en-US" dirty="0" err="1"/>
              <a:t>করেছিলাম</a:t>
            </a:r>
            <a:r>
              <a:rPr lang="en-US" dirty="0"/>
              <a:t>।</a:t>
            </a:r>
          </a:p>
        </p:txBody>
      </p:sp>
    </p:spTree>
    <p:extLst>
      <p:ext uri="{BB962C8B-B14F-4D97-AF65-F5344CB8AC3E}">
        <p14:creationId xmlns:p14="http://schemas.microsoft.com/office/powerpoint/2010/main" val="33054721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5F5FA5-7E57-49B1-BC60-FD40DF68134A}"/>
              </a:ext>
            </a:extLst>
          </p:cNvPr>
          <p:cNvSpPr/>
          <p:nvPr/>
        </p:nvSpPr>
        <p:spPr>
          <a:xfrm>
            <a:off x="5295758" y="607012"/>
            <a:ext cx="1369477" cy="369332"/>
          </a:xfrm>
          <a:prstGeom prst="rect">
            <a:avLst/>
          </a:prstGeom>
        </p:spPr>
        <p:txBody>
          <a:bodyPr wrap="none">
            <a:spAutoFit/>
          </a:bodyPr>
          <a:lstStyle/>
          <a:p>
            <a:r>
              <a:rPr lang="en-US" dirty="0"/>
              <a:t>Al-</a:t>
            </a:r>
            <a:r>
              <a:rPr lang="en-US" dirty="0" err="1"/>
              <a:t>Fajr</a:t>
            </a:r>
            <a:r>
              <a:rPr lang="en-US" dirty="0"/>
              <a:t> 89:10</a:t>
            </a:r>
          </a:p>
        </p:txBody>
      </p:sp>
      <p:sp>
        <p:nvSpPr>
          <p:cNvPr id="5" name="Rectangle 4">
            <a:extLst>
              <a:ext uri="{FF2B5EF4-FFF2-40B4-BE49-F238E27FC236}">
                <a16:creationId xmlns:a16="http://schemas.microsoft.com/office/drawing/2014/main" id="{DB61C56A-BF6B-4B63-A4D6-7BD55CFF9713}"/>
              </a:ext>
            </a:extLst>
          </p:cNvPr>
          <p:cNvSpPr/>
          <p:nvPr/>
        </p:nvSpPr>
        <p:spPr>
          <a:xfrm>
            <a:off x="3828229" y="1717924"/>
            <a:ext cx="3749744" cy="707886"/>
          </a:xfrm>
          <a:prstGeom prst="rect">
            <a:avLst/>
          </a:prstGeom>
        </p:spPr>
        <p:txBody>
          <a:bodyPr wrap="none">
            <a:spAutoFit/>
          </a:bodyPr>
          <a:lstStyle/>
          <a:p>
            <a:r>
              <a:rPr lang="en-US" sz="4000" dirty="0" err="1">
                <a:solidFill>
                  <a:srgbClr val="FF0000"/>
                </a:solidFill>
              </a:rPr>
              <a:t>وَفِرْعَوْنَ</a:t>
            </a:r>
            <a:r>
              <a:rPr lang="en-US" sz="4000" dirty="0">
                <a:solidFill>
                  <a:srgbClr val="FF0000"/>
                </a:solidFill>
              </a:rPr>
              <a:t> </a:t>
            </a:r>
            <a:r>
              <a:rPr lang="en-US" sz="4000" dirty="0" err="1">
                <a:solidFill>
                  <a:srgbClr val="FF0000"/>
                </a:solidFill>
              </a:rPr>
              <a:t>ذِي</a:t>
            </a:r>
            <a:r>
              <a:rPr lang="en-US" sz="4000" dirty="0">
                <a:solidFill>
                  <a:srgbClr val="FF0000"/>
                </a:solidFill>
              </a:rPr>
              <a:t> </a:t>
            </a:r>
            <a:r>
              <a:rPr lang="en-US" sz="4000" dirty="0" err="1">
                <a:solidFill>
                  <a:srgbClr val="FF0000"/>
                </a:solidFill>
              </a:rPr>
              <a:t>الْاَوْتَادِ</a:t>
            </a:r>
            <a:r>
              <a:rPr lang="en-US" sz="4000" dirty="0">
                <a:solidFill>
                  <a:srgbClr val="FF0000"/>
                </a:solidFill>
              </a:rPr>
              <a:t> </a:t>
            </a:r>
            <a:r>
              <a:rPr lang="en-US" sz="2000" dirty="0"/>
              <a:t>۪ۙ </a:t>
            </a:r>
          </a:p>
        </p:txBody>
      </p:sp>
      <p:sp>
        <p:nvSpPr>
          <p:cNvPr id="6" name="Rectangle 5">
            <a:extLst>
              <a:ext uri="{FF2B5EF4-FFF2-40B4-BE49-F238E27FC236}">
                <a16:creationId xmlns:a16="http://schemas.microsoft.com/office/drawing/2014/main" id="{4AA5A6E7-DE4E-41BC-AEC8-F6A9A71B31B8}"/>
              </a:ext>
            </a:extLst>
          </p:cNvPr>
          <p:cNvSpPr/>
          <p:nvPr/>
        </p:nvSpPr>
        <p:spPr>
          <a:xfrm>
            <a:off x="3048000" y="3105835"/>
            <a:ext cx="6096000" cy="646331"/>
          </a:xfrm>
          <a:prstGeom prst="rect">
            <a:avLst/>
          </a:prstGeom>
        </p:spPr>
        <p:txBody>
          <a:bodyPr>
            <a:spAutoFit/>
          </a:bodyPr>
          <a:lstStyle/>
          <a:p>
            <a:pPr algn="ctr"/>
            <a:r>
              <a:rPr lang="en-US" dirty="0"/>
              <a:t>(</a:t>
            </a:r>
            <a:r>
              <a:rPr lang="en-US" dirty="0" err="1"/>
              <a:t>কেমন</a:t>
            </a:r>
            <a:r>
              <a:rPr lang="en-US" dirty="0"/>
              <a:t> </a:t>
            </a:r>
            <a:r>
              <a:rPr lang="en-US" dirty="0" err="1"/>
              <a:t>আচরণ</a:t>
            </a:r>
            <a:r>
              <a:rPr lang="en-US" dirty="0"/>
              <a:t> </a:t>
            </a:r>
            <a:r>
              <a:rPr lang="en-US" dirty="0" err="1"/>
              <a:t>করেছিলেন</a:t>
            </a:r>
            <a:r>
              <a:rPr lang="en-US" dirty="0"/>
              <a:t>) </a:t>
            </a:r>
            <a:r>
              <a:rPr lang="en-US" dirty="0" err="1"/>
              <a:t>গোঁজ-খুঁটির</a:t>
            </a:r>
            <a:r>
              <a:rPr lang="en-US" dirty="0"/>
              <a:t> (</a:t>
            </a:r>
            <a:r>
              <a:rPr lang="en-US" dirty="0" err="1"/>
              <a:t>সেনা-শিবিরের</a:t>
            </a:r>
            <a:r>
              <a:rPr lang="en-US" dirty="0"/>
              <a:t>) </a:t>
            </a:r>
            <a:r>
              <a:rPr lang="en-US" dirty="0" err="1"/>
              <a:t>মালিক</a:t>
            </a:r>
            <a:r>
              <a:rPr lang="en-US" dirty="0"/>
              <a:t> </a:t>
            </a:r>
            <a:r>
              <a:rPr lang="en-US" dirty="0" err="1"/>
              <a:t>ফেরাউনের</a:t>
            </a:r>
            <a:r>
              <a:rPr lang="en-US" dirty="0"/>
              <a:t> </a:t>
            </a:r>
            <a:r>
              <a:rPr lang="en-US" dirty="0" err="1"/>
              <a:t>সাথে</a:t>
            </a:r>
            <a:r>
              <a:rPr lang="en-US" dirty="0"/>
              <a:t>,</a:t>
            </a:r>
          </a:p>
        </p:txBody>
      </p:sp>
    </p:spTree>
    <p:extLst>
      <p:ext uri="{BB962C8B-B14F-4D97-AF65-F5344CB8AC3E}">
        <p14:creationId xmlns:p14="http://schemas.microsoft.com/office/powerpoint/2010/main" val="30080348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E2414F-487C-42B3-968E-9912FD4D7574}"/>
              </a:ext>
            </a:extLst>
          </p:cNvPr>
          <p:cNvSpPr/>
          <p:nvPr/>
        </p:nvSpPr>
        <p:spPr>
          <a:xfrm>
            <a:off x="5364069" y="1059400"/>
            <a:ext cx="1463862" cy="369332"/>
          </a:xfrm>
          <a:prstGeom prst="rect">
            <a:avLst/>
          </a:prstGeom>
        </p:spPr>
        <p:txBody>
          <a:bodyPr wrap="none">
            <a:spAutoFit/>
          </a:bodyPr>
          <a:lstStyle/>
          <a:p>
            <a:r>
              <a:rPr lang="en-US" dirty="0"/>
              <a:t>Al-</a:t>
            </a:r>
            <a:r>
              <a:rPr lang="en-US" dirty="0" err="1"/>
              <a:t>Qasas</a:t>
            </a:r>
            <a:r>
              <a:rPr lang="en-US" dirty="0"/>
              <a:t> 28:4</a:t>
            </a:r>
          </a:p>
        </p:txBody>
      </p:sp>
      <p:sp>
        <p:nvSpPr>
          <p:cNvPr id="3" name="Rectangle 2">
            <a:extLst>
              <a:ext uri="{FF2B5EF4-FFF2-40B4-BE49-F238E27FC236}">
                <a16:creationId xmlns:a16="http://schemas.microsoft.com/office/drawing/2014/main" id="{E6F93A58-2B7C-45C0-96E1-0A6184E76BD1}"/>
              </a:ext>
            </a:extLst>
          </p:cNvPr>
          <p:cNvSpPr/>
          <p:nvPr/>
        </p:nvSpPr>
        <p:spPr>
          <a:xfrm>
            <a:off x="2762451" y="1655545"/>
            <a:ext cx="6699182" cy="584775"/>
          </a:xfrm>
          <a:prstGeom prst="rect">
            <a:avLst/>
          </a:prstGeom>
        </p:spPr>
        <p:txBody>
          <a:bodyPr wrap="square">
            <a:spAutoFit/>
          </a:bodyPr>
          <a:lstStyle/>
          <a:p>
            <a:pPr algn="ctr"/>
            <a:r>
              <a:rPr lang="en-US" sz="3200" dirty="0" err="1"/>
              <a:t>عَلَا</a:t>
            </a:r>
            <a:r>
              <a:rPr lang="en-US" sz="3200" dirty="0"/>
              <a:t> </a:t>
            </a:r>
            <a:r>
              <a:rPr lang="en-US" sz="3200" dirty="0" err="1"/>
              <a:t>فِي</a:t>
            </a:r>
            <a:r>
              <a:rPr lang="en-US" sz="3200" dirty="0"/>
              <a:t> </a:t>
            </a:r>
            <a:r>
              <a:rPr lang="en-US" sz="3200" dirty="0" err="1"/>
              <a:t>الْاَرْضِ</a:t>
            </a:r>
            <a:r>
              <a:rPr lang="en-US" sz="3200" dirty="0"/>
              <a:t> </a:t>
            </a:r>
            <a:r>
              <a:rPr lang="en-US" sz="3200" dirty="0" err="1"/>
              <a:t>وَجَعَلَ</a:t>
            </a:r>
            <a:r>
              <a:rPr lang="en-US" sz="3200" dirty="0"/>
              <a:t> </a:t>
            </a:r>
            <a:r>
              <a:rPr lang="en-US" sz="3200" dirty="0" err="1"/>
              <a:t>اَهْلَهَا</a:t>
            </a:r>
            <a:r>
              <a:rPr lang="en-US" sz="3200" dirty="0"/>
              <a:t> </a:t>
            </a:r>
            <a:r>
              <a:rPr lang="en-US" sz="3200" dirty="0" err="1"/>
              <a:t>شِيَعًا</a:t>
            </a:r>
            <a:endParaRPr lang="en-US" sz="3200" dirty="0"/>
          </a:p>
        </p:txBody>
      </p:sp>
      <p:sp>
        <p:nvSpPr>
          <p:cNvPr id="4" name="Rectangle 3">
            <a:extLst>
              <a:ext uri="{FF2B5EF4-FFF2-40B4-BE49-F238E27FC236}">
                <a16:creationId xmlns:a16="http://schemas.microsoft.com/office/drawing/2014/main" id="{BDD6C560-CD67-4230-9657-0D55B9CE894C}"/>
              </a:ext>
            </a:extLst>
          </p:cNvPr>
          <p:cNvSpPr/>
          <p:nvPr/>
        </p:nvSpPr>
        <p:spPr>
          <a:xfrm>
            <a:off x="1353953" y="3777991"/>
            <a:ext cx="9811351" cy="1107996"/>
          </a:xfrm>
          <a:prstGeom prst="rect">
            <a:avLst/>
          </a:prstGeom>
        </p:spPr>
        <p:txBody>
          <a:bodyPr wrap="square">
            <a:spAutoFit/>
          </a:bodyPr>
          <a:lstStyle/>
          <a:p>
            <a:r>
              <a:rPr lang="en-US" sz="2400" dirty="0" err="1"/>
              <a:t>ফেরাউন</a:t>
            </a:r>
            <a:r>
              <a:rPr lang="en-US" sz="2400" dirty="0"/>
              <a:t> </a:t>
            </a:r>
            <a:r>
              <a:rPr lang="en-US" sz="2400" dirty="0" err="1"/>
              <a:t>জমিনে</a:t>
            </a:r>
            <a:r>
              <a:rPr lang="en-US" sz="2400" dirty="0"/>
              <a:t> </a:t>
            </a:r>
            <a:r>
              <a:rPr lang="en-US" sz="2400" dirty="0" err="1"/>
              <a:t>অবাধ্য</a:t>
            </a:r>
            <a:r>
              <a:rPr lang="en-US" sz="2400" dirty="0"/>
              <a:t> </a:t>
            </a:r>
            <a:r>
              <a:rPr lang="en-US" sz="2400" dirty="0" err="1"/>
              <a:t>হয়েছিল</a:t>
            </a:r>
            <a:r>
              <a:rPr lang="en-US" sz="2400" dirty="0"/>
              <a:t> </a:t>
            </a:r>
            <a:r>
              <a:rPr lang="en-US" sz="2400" dirty="0" err="1"/>
              <a:t>এবং</a:t>
            </a:r>
            <a:r>
              <a:rPr lang="en-US" sz="2400" dirty="0"/>
              <a:t> </a:t>
            </a:r>
            <a:r>
              <a:rPr lang="en-US" sz="2400" dirty="0" err="1"/>
              <a:t>তার</a:t>
            </a:r>
            <a:r>
              <a:rPr lang="en-US" sz="2400" dirty="0"/>
              <a:t> </a:t>
            </a:r>
            <a:r>
              <a:rPr lang="en-US" sz="2400" dirty="0" err="1"/>
              <a:t>অধিবাসীদেরকে</a:t>
            </a:r>
            <a:r>
              <a:rPr lang="en-US" sz="2400" dirty="0"/>
              <a:t> </a:t>
            </a:r>
            <a:r>
              <a:rPr lang="en-US" sz="2400" dirty="0" err="1"/>
              <a:t>বিভিন্ন</a:t>
            </a:r>
            <a:r>
              <a:rPr lang="en-US" sz="2400" dirty="0"/>
              <a:t> </a:t>
            </a:r>
            <a:r>
              <a:rPr lang="en-US" sz="2400" dirty="0" err="1"/>
              <a:t>দলে</a:t>
            </a:r>
            <a:r>
              <a:rPr lang="en-US" sz="2400" dirty="0"/>
              <a:t> </a:t>
            </a:r>
            <a:r>
              <a:rPr lang="en-US" sz="2400" dirty="0" err="1"/>
              <a:t>বিভক্ত</a:t>
            </a:r>
            <a:r>
              <a:rPr lang="en-US" sz="2400" dirty="0"/>
              <a:t> </a:t>
            </a:r>
            <a:r>
              <a:rPr lang="en-US" sz="2400" dirty="0" err="1"/>
              <a:t>করে</a:t>
            </a:r>
            <a:r>
              <a:rPr lang="en-US" sz="2400" dirty="0"/>
              <a:t> </a:t>
            </a:r>
            <a:r>
              <a:rPr lang="en-US" sz="2400" dirty="0" err="1"/>
              <a:t>তাদের</a:t>
            </a:r>
            <a:r>
              <a:rPr lang="en-US" sz="2400" dirty="0"/>
              <a:t> </a:t>
            </a:r>
            <a:r>
              <a:rPr lang="en-US" sz="2400" dirty="0" err="1"/>
              <a:t>একটি</a:t>
            </a:r>
            <a:r>
              <a:rPr lang="en-US" sz="2400" dirty="0"/>
              <a:t> </a:t>
            </a:r>
            <a:r>
              <a:rPr lang="en-US" sz="2400" dirty="0" err="1"/>
              <a:t>দলকে</a:t>
            </a:r>
            <a:r>
              <a:rPr lang="en-US" sz="2400" dirty="0"/>
              <a:t> (</a:t>
            </a:r>
            <a:r>
              <a:rPr lang="en-US" sz="2400" dirty="0" err="1"/>
              <a:t>বনী</a:t>
            </a:r>
            <a:r>
              <a:rPr lang="en-US" sz="2400" dirty="0"/>
              <a:t> </a:t>
            </a:r>
            <a:r>
              <a:rPr lang="en-US" sz="2400" dirty="0" err="1"/>
              <a:t>ইসরাঈলকে</a:t>
            </a:r>
            <a:r>
              <a:rPr lang="en-US" sz="2400" dirty="0"/>
              <a:t>) </a:t>
            </a:r>
            <a:r>
              <a:rPr lang="en-US" sz="2400" dirty="0" err="1"/>
              <a:t>দুর্বল</a:t>
            </a:r>
            <a:r>
              <a:rPr lang="en-US" sz="2400" dirty="0"/>
              <a:t> </a:t>
            </a:r>
            <a:r>
              <a:rPr lang="en-US" sz="2400" dirty="0" err="1"/>
              <a:t>করে</a:t>
            </a:r>
            <a:r>
              <a:rPr lang="en-US" sz="2400" dirty="0"/>
              <a:t> </a:t>
            </a:r>
            <a:r>
              <a:rPr lang="en-US" sz="2400" dirty="0" err="1"/>
              <a:t>রেখেছিল</a:t>
            </a:r>
            <a:r>
              <a:rPr lang="en-US" sz="2400" dirty="0"/>
              <a:t>। </a:t>
            </a:r>
            <a:r>
              <a:rPr lang="en-US" dirty="0" err="1"/>
              <a:t>সে</a:t>
            </a:r>
            <a:r>
              <a:rPr lang="en-US" dirty="0"/>
              <a:t> </a:t>
            </a:r>
            <a:r>
              <a:rPr lang="en-US" dirty="0" err="1"/>
              <a:t>তাদের</a:t>
            </a:r>
            <a:r>
              <a:rPr lang="en-US" dirty="0"/>
              <a:t> </a:t>
            </a:r>
            <a:r>
              <a:rPr lang="en-US" dirty="0" err="1"/>
              <a:t>ছেলেদেরকে</a:t>
            </a:r>
            <a:r>
              <a:rPr lang="en-US" dirty="0"/>
              <a:t> </a:t>
            </a:r>
            <a:r>
              <a:rPr lang="en-US" dirty="0" err="1"/>
              <a:t>হত্যা</a:t>
            </a:r>
            <a:r>
              <a:rPr lang="en-US" dirty="0"/>
              <a:t> </a:t>
            </a:r>
            <a:r>
              <a:rPr lang="en-US" dirty="0" err="1"/>
              <a:t>করত</a:t>
            </a:r>
            <a:r>
              <a:rPr lang="en-US" dirty="0"/>
              <a:t> </a:t>
            </a:r>
            <a:r>
              <a:rPr lang="en-US" dirty="0" err="1"/>
              <a:t>এবং</a:t>
            </a:r>
            <a:r>
              <a:rPr lang="en-US" dirty="0"/>
              <a:t> </a:t>
            </a:r>
            <a:r>
              <a:rPr lang="en-US" dirty="0" err="1"/>
              <a:t>নারীদেরকে</a:t>
            </a:r>
            <a:r>
              <a:rPr lang="en-US" dirty="0"/>
              <a:t> </a:t>
            </a:r>
            <a:r>
              <a:rPr lang="en-US" dirty="0" err="1"/>
              <a:t>জীবিত</a:t>
            </a:r>
            <a:r>
              <a:rPr lang="en-US" dirty="0"/>
              <a:t> </a:t>
            </a:r>
            <a:r>
              <a:rPr lang="en-US" dirty="0" err="1"/>
              <a:t>রাখত</a:t>
            </a:r>
            <a:r>
              <a:rPr lang="en-US" dirty="0"/>
              <a:t>। </a:t>
            </a:r>
            <a:r>
              <a:rPr lang="en-US" dirty="0" err="1"/>
              <a:t>সে</a:t>
            </a:r>
            <a:r>
              <a:rPr lang="en-US" dirty="0"/>
              <a:t> </a:t>
            </a:r>
            <a:r>
              <a:rPr lang="en-US" dirty="0" err="1"/>
              <a:t>ছিল</a:t>
            </a:r>
            <a:r>
              <a:rPr lang="en-US" dirty="0"/>
              <a:t> </a:t>
            </a:r>
            <a:r>
              <a:rPr lang="en-US" dirty="0" err="1"/>
              <a:t>অশান্তি</a:t>
            </a:r>
            <a:r>
              <a:rPr lang="en-US" dirty="0"/>
              <a:t> </a:t>
            </a:r>
            <a:r>
              <a:rPr lang="en-US" dirty="0" err="1"/>
              <a:t>সৃষ্টিকারীদের</a:t>
            </a:r>
            <a:r>
              <a:rPr lang="en-US" dirty="0"/>
              <a:t> </a:t>
            </a:r>
            <a:r>
              <a:rPr lang="en-US" dirty="0" err="1"/>
              <a:t>অন্যতম</a:t>
            </a:r>
            <a:r>
              <a:rPr lang="en-US" dirty="0"/>
              <a:t>।</a:t>
            </a:r>
          </a:p>
        </p:txBody>
      </p:sp>
    </p:spTree>
    <p:extLst>
      <p:ext uri="{BB962C8B-B14F-4D97-AF65-F5344CB8AC3E}">
        <p14:creationId xmlns:p14="http://schemas.microsoft.com/office/powerpoint/2010/main" val="11117177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2019E9-8B0A-45EF-B8D5-57C16E5A878F}"/>
              </a:ext>
            </a:extLst>
          </p:cNvPr>
          <p:cNvSpPr/>
          <p:nvPr/>
        </p:nvSpPr>
        <p:spPr>
          <a:xfrm>
            <a:off x="5421648" y="674389"/>
            <a:ext cx="1348703" cy="369332"/>
          </a:xfrm>
          <a:prstGeom prst="rect">
            <a:avLst/>
          </a:prstGeom>
        </p:spPr>
        <p:txBody>
          <a:bodyPr wrap="none">
            <a:spAutoFit/>
          </a:bodyPr>
          <a:lstStyle/>
          <a:p>
            <a:r>
              <a:rPr lang="en-US" dirty="0" err="1"/>
              <a:t>Ghafir</a:t>
            </a:r>
            <a:r>
              <a:rPr lang="en-US" dirty="0"/>
              <a:t> 40:23</a:t>
            </a:r>
          </a:p>
        </p:txBody>
      </p:sp>
      <p:sp>
        <p:nvSpPr>
          <p:cNvPr id="3" name="Rectangle 2">
            <a:extLst>
              <a:ext uri="{FF2B5EF4-FFF2-40B4-BE49-F238E27FC236}">
                <a16:creationId xmlns:a16="http://schemas.microsoft.com/office/drawing/2014/main" id="{577F45A4-248D-42FE-9FCC-3647710322CF}"/>
              </a:ext>
            </a:extLst>
          </p:cNvPr>
          <p:cNvSpPr/>
          <p:nvPr/>
        </p:nvSpPr>
        <p:spPr>
          <a:xfrm>
            <a:off x="3455692" y="1782390"/>
            <a:ext cx="5280613" cy="584775"/>
          </a:xfrm>
          <a:prstGeom prst="rect">
            <a:avLst/>
          </a:prstGeom>
        </p:spPr>
        <p:txBody>
          <a:bodyPr wrap="none">
            <a:spAutoFit/>
          </a:bodyPr>
          <a:lstStyle/>
          <a:p>
            <a:r>
              <a:rPr lang="en-US" sz="3200" dirty="0" err="1"/>
              <a:t>وَلَقَدْ</a:t>
            </a:r>
            <a:r>
              <a:rPr lang="en-US" sz="3200" dirty="0"/>
              <a:t> </a:t>
            </a:r>
            <a:r>
              <a:rPr lang="en-US" sz="3200" dirty="0" err="1"/>
              <a:t>اَرْسَلْنَا</a:t>
            </a:r>
            <a:r>
              <a:rPr lang="en-US" sz="3200" dirty="0"/>
              <a:t> </a:t>
            </a:r>
            <a:r>
              <a:rPr lang="en-US" sz="3200" dirty="0" err="1"/>
              <a:t>مُوْسٰي</a:t>
            </a:r>
            <a:r>
              <a:rPr lang="en-US" sz="3200" dirty="0"/>
              <a:t> </a:t>
            </a:r>
            <a:r>
              <a:rPr lang="en-US" sz="3200" dirty="0" err="1"/>
              <a:t>بِاٰيٰتِنَا</a:t>
            </a:r>
            <a:r>
              <a:rPr lang="en-US" sz="3200" dirty="0"/>
              <a:t> </a:t>
            </a:r>
            <a:r>
              <a:rPr lang="en-US" sz="3200" dirty="0" err="1"/>
              <a:t>وَسُلْطٰنٍ</a:t>
            </a:r>
            <a:r>
              <a:rPr lang="en-US" sz="3200" dirty="0"/>
              <a:t> </a:t>
            </a:r>
            <a:r>
              <a:rPr lang="en-US" sz="3200" dirty="0" err="1"/>
              <a:t>مُّبِيْنٍ</a:t>
            </a:r>
            <a:r>
              <a:rPr lang="en-US" sz="3200" dirty="0"/>
              <a:t> ۙ </a:t>
            </a:r>
          </a:p>
        </p:txBody>
      </p:sp>
      <p:sp>
        <p:nvSpPr>
          <p:cNvPr id="4" name="Rectangle 3">
            <a:extLst>
              <a:ext uri="{FF2B5EF4-FFF2-40B4-BE49-F238E27FC236}">
                <a16:creationId xmlns:a16="http://schemas.microsoft.com/office/drawing/2014/main" id="{B6F124AB-873B-40B6-8A39-9D61871AA265}"/>
              </a:ext>
            </a:extLst>
          </p:cNvPr>
          <p:cNvSpPr/>
          <p:nvPr/>
        </p:nvSpPr>
        <p:spPr>
          <a:xfrm>
            <a:off x="3048000" y="3105835"/>
            <a:ext cx="6096000" cy="646331"/>
          </a:xfrm>
          <a:prstGeom prst="rect">
            <a:avLst/>
          </a:prstGeom>
        </p:spPr>
        <p:txBody>
          <a:bodyPr>
            <a:spAutoFit/>
          </a:bodyPr>
          <a:lstStyle/>
          <a:p>
            <a:pPr algn="ctr"/>
            <a:r>
              <a:rPr lang="en-US" dirty="0" err="1"/>
              <a:t>আর</a:t>
            </a:r>
            <a:r>
              <a:rPr lang="en-US" dirty="0"/>
              <a:t> </a:t>
            </a:r>
            <a:r>
              <a:rPr lang="en-US" dirty="0" err="1"/>
              <a:t>অবশ্যই</a:t>
            </a:r>
            <a:r>
              <a:rPr lang="en-US" dirty="0"/>
              <a:t> আমি </a:t>
            </a:r>
            <a:r>
              <a:rPr lang="en-US" dirty="0" err="1"/>
              <a:t>মূসাকে</a:t>
            </a:r>
            <a:r>
              <a:rPr lang="en-US" dirty="0"/>
              <a:t> </a:t>
            </a:r>
            <a:r>
              <a:rPr lang="en-US" dirty="0" err="1"/>
              <a:t>আমার</a:t>
            </a:r>
            <a:r>
              <a:rPr lang="en-US" dirty="0"/>
              <a:t> </a:t>
            </a:r>
            <a:r>
              <a:rPr lang="en-US" dirty="0" err="1"/>
              <a:t>নিদর্শনাবলী</a:t>
            </a:r>
            <a:r>
              <a:rPr lang="en-US" dirty="0"/>
              <a:t> ও </a:t>
            </a:r>
            <a:r>
              <a:rPr lang="en-US" dirty="0" err="1"/>
              <a:t>স্পষ্ট</a:t>
            </a:r>
            <a:r>
              <a:rPr lang="en-US" dirty="0"/>
              <a:t> </a:t>
            </a:r>
            <a:r>
              <a:rPr lang="en-US" dirty="0" err="1"/>
              <a:t>প্রমাণসহ</a:t>
            </a:r>
            <a:r>
              <a:rPr lang="en-US" dirty="0"/>
              <a:t> </a:t>
            </a:r>
            <a:r>
              <a:rPr lang="en-US" dirty="0" err="1"/>
              <a:t>প্রেরণ</a:t>
            </a:r>
            <a:r>
              <a:rPr lang="en-US" dirty="0"/>
              <a:t> </a:t>
            </a:r>
            <a:r>
              <a:rPr lang="en-US" dirty="0" err="1"/>
              <a:t>করেছিলাম</a:t>
            </a:r>
            <a:r>
              <a:rPr lang="en-US" dirty="0"/>
              <a:t>।</a:t>
            </a:r>
          </a:p>
        </p:txBody>
      </p:sp>
    </p:spTree>
    <p:extLst>
      <p:ext uri="{BB962C8B-B14F-4D97-AF65-F5344CB8AC3E}">
        <p14:creationId xmlns:p14="http://schemas.microsoft.com/office/powerpoint/2010/main" val="28114049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CD4B5E-732D-4A09-94B5-5E54EDD5A2F3}"/>
              </a:ext>
            </a:extLst>
          </p:cNvPr>
          <p:cNvSpPr/>
          <p:nvPr/>
        </p:nvSpPr>
        <p:spPr>
          <a:xfrm>
            <a:off x="5517900" y="972772"/>
            <a:ext cx="1348703" cy="369332"/>
          </a:xfrm>
          <a:prstGeom prst="rect">
            <a:avLst/>
          </a:prstGeom>
        </p:spPr>
        <p:txBody>
          <a:bodyPr wrap="none">
            <a:spAutoFit/>
          </a:bodyPr>
          <a:lstStyle/>
          <a:p>
            <a:r>
              <a:rPr lang="en-US" dirty="0" err="1"/>
              <a:t>Ghafir</a:t>
            </a:r>
            <a:r>
              <a:rPr lang="en-US" dirty="0"/>
              <a:t> 40:24</a:t>
            </a:r>
          </a:p>
        </p:txBody>
      </p:sp>
      <p:sp>
        <p:nvSpPr>
          <p:cNvPr id="3" name="Rectangle 2">
            <a:extLst>
              <a:ext uri="{FF2B5EF4-FFF2-40B4-BE49-F238E27FC236}">
                <a16:creationId xmlns:a16="http://schemas.microsoft.com/office/drawing/2014/main" id="{D70E4581-123F-4495-A50E-3F519C611980}"/>
              </a:ext>
            </a:extLst>
          </p:cNvPr>
          <p:cNvSpPr/>
          <p:nvPr/>
        </p:nvSpPr>
        <p:spPr>
          <a:xfrm>
            <a:off x="3097492" y="1775675"/>
            <a:ext cx="6189518" cy="1754326"/>
          </a:xfrm>
          <a:prstGeom prst="rect">
            <a:avLst/>
          </a:prstGeom>
        </p:spPr>
        <p:txBody>
          <a:bodyPr wrap="square">
            <a:spAutoFit/>
          </a:bodyPr>
          <a:lstStyle/>
          <a:p>
            <a:pPr algn="ctr"/>
            <a:r>
              <a:rPr lang="en-US" sz="3600" dirty="0" err="1"/>
              <a:t>اِلٰي</a:t>
            </a:r>
            <a:r>
              <a:rPr lang="en-US" sz="3600" dirty="0"/>
              <a:t> </a:t>
            </a:r>
            <a:r>
              <a:rPr lang="en-US" sz="3600" dirty="0" err="1"/>
              <a:t>فِرْعَوْنَ</a:t>
            </a:r>
            <a:r>
              <a:rPr lang="en-US" sz="3600" dirty="0"/>
              <a:t> </a:t>
            </a:r>
            <a:r>
              <a:rPr lang="en-US" sz="3600" dirty="0" err="1"/>
              <a:t>وَهَامٰنَ</a:t>
            </a:r>
            <a:r>
              <a:rPr lang="en-US" sz="3600" dirty="0"/>
              <a:t> </a:t>
            </a:r>
            <a:r>
              <a:rPr lang="en-US" sz="3600" dirty="0" err="1"/>
              <a:t>وَقَارُوْنَ</a:t>
            </a:r>
            <a:endParaRPr lang="en-US" sz="3600" dirty="0"/>
          </a:p>
          <a:p>
            <a:pPr algn="ctr"/>
            <a:endParaRPr lang="en-US" sz="3600" dirty="0"/>
          </a:p>
          <a:p>
            <a:pPr algn="ctr"/>
            <a:r>
              <a:rPr lang="en-US" sz="3600" dirty="0"/>
              <a:t> </a:t>
            </a:r>
            <a:r>
              <a:rPr lang="en-US" sz="3600" dirty="0" err="1"/>
              <a:t>فَقَالُوْا</a:t>
            </a:r>
            <a:r>
              <a:rPr lang="en-US" sz="3600" dirty="0"/>
              <a:t> </a:t>
            </a:r>
            <a:r>
              <a:rPr lang="en-US" sz="3600" dirty="0" err="1"/>
              <a:t>سٰحِرٌ</a:t>
            </a:r>
            <a:r>
              <a:rPr lang="en-US" sz="3600" dirty="0"/>
              <a:t> </a:t>
            </a:r>
            <a:r>
              <a:rPr lang="en-US" sz="3600" dirty="0" err="1"/>
              <a:t>كَذَّابٌ</a:t>
            </a:r>
            <a:r>
              <a:rPr lang="en-US" sz="3600" dirty="0"/>
              <a:t> </a:t>
            </a:r>
          </a:p>
        </p:txBody>
      </p:sp>
      <p:sp>
        <p:nvSpPr>
          <p:cNvPr id="4" name="Rectangle 3">
            <a:extLst>
              <a:ext uri="{FF2B5EF4-FFF2-40B4-BE49-F238E27FC236}">
                <a16:creationId xmlns:a16="http://schemas.microsoft.com/office/drawing/2014/main" id="{8BFA53D3-B3AB-486D-8FAF-06B7BFB7CD01}"/>
              </a:ext>
            </a:extLst>
          </p:cNvPr>
          <p:cNvSpPr/>
          <p:nvPr/>
        </p:nvSpPr>
        <p:spPr>
          <a:xfrm>
            <a:off x="3048000" y="3500471"/>
            <a:ext cx="6096000" cy="1200329"/>
          </a:xfrm>
          <a:prstGeom prst="rect">
            <a:avLst/>
          </a:prstGeom>
        </p:spPr>
        <p:txBody>
          <a:bodyPr>
            <a:spAutoFit/>
          </a:bodyPr>
          <a:lstStyle/>
          <a:p>
            <a:pPr algn="ctr"/>
            <a:r>
              <a:rPr lang="en-US" dirty="0" err="1"/>
              <a:t>ফির‘আউন</a:t>
            </a:r>
            <a:r>
              <a:rPr lang="en-US" dirty="0"/>
              <a:t>, </a:t>
            </a:r>
            <a:r>
              <a:rPr lang="en-US" dirty="0" err="1"/>
              <a:t>হামান</a:t>
            </a:r>
            <a:r>
              <a:rPr lang="en-US" dirty="0"/>
              <a:t> ও </a:t>
            </a:r>
            <a:r>
              <a:rPr lang="en-US" dirty="0" err="1"/>
              <a:t>কারূনের</a:t>
            </a:r>
            <a:r>
              <a:rPr lang="en-US" dirty="0"/>
              <a:t> </a:t>
            </a:r>
            <a:r>
              <a:rPr lang="en-US" dirty="0" err="1"/>
              <a:t>প্রতি</a:t>
            </a:r>
            <a:r>
              <a:rPr lang="en-US" dirty="0"/>
              <a:t>।</a:t>
            </a:r>
          </a:p>
          <a:p>
            <a:pPr algn="ctr"/>
            <a:r>
              <a:rPr lang="en-US" dirty="0"/>
              <a:t> </a:t>
            </a:r>
          </a:p>
          <a:p>
            <a:pPr algn="ctr"/>
            <a:r>
              <a:rPr lang="en-US" dirty="0" err="1"/>
              <a:t>অতঃপর</a:t>
            </a:r>
            <a:r>
              <a:rPr lang="en-US" dirty="0"/>
              <a:t> </a:t>
            </a:r>
            <a:r>
              <a:rPr lang="en-US" dirty="0" err="1"/>
              <a:t>তারা</a:t>
            </a:r>
            <a:r>
              <a:rPr lang="en-US" dirty="0"/>
              <a:t> </a:t>
            </a:r>
            <a:r>
              <a:rPr lang="en-US" dirty="0" err="1"/>
              <a:t>বলল</a:t>
            </a:r>
            <a:r>
              <a:rPr lang="en-US" dirty="0"/>
              <a:t>,</a:t>
            </a:r>
          </a:p>
          <a:p>
            <a:pPr algn="ctr"/>
            <a:r>
              <a:rPr lang="en-US" dirty="0"/>
              <a:t> ‘</a:t>
            </a:r>
            <a:r>
              <a:rPr lang="en-US" dirty="0" err="1"/>
              <a:t>সে</a:t>
            </a:r>
            <a:r>
              <a:rPr lang="en-US" dirty="0"/>
              <a:t> </a:t>
            </a:r>
            <a:r>
              <a:rPr lang="en-US" dirty="0" err="1"/>
              <a:t>এক</a:t>
            </a:r>
            <a:r>
              <a:rPr lang="en-US" dirty="0"/>
              <a:t> </a:t>
            </a:r>
            <a:r>
              <a:rPr lang="en-US" dirty="0" err="1"/>
              <a:t>যাদুকর</a:t>
            </a:r>
            <a:r>
              <a:rPr lang="en-US" dirty="0"/>
              <a:t>, </a:t>
            </a:r>
            <a:r>
              <a:rPr lang="en-US" dirty="0" err="1"/>
              <a:t>চরম</a:t>
            </a:r>
            <a:r>
              <a:rPr lang="en-US" dirty="0"/>
              <a:t> </a:t>
            </a:r>
            <a:r>
              <a:rPr lang="en-US" dirty="0" err="1"/>
              <a:t>মিথ্যাবাদী</a:t>
            </a:r>
            <a:r>
              <a:rPr lang="en-US" dirty="0"/>
              <a:t>’।</a:t>
            </a:r>
          </a:p>
        </p:txBody>
      </p:sp>
      <p:sp>
        <p:nvSpPr>
          <p:cNvPr id="6" name="TextBox 5">
            <a:extLst>
              <a:ext uri="{FF2B5EF4-FFF2-40B4-BE49-F238E27FC236}">
                <a16:creationId xmlns:a16="http://schemas.microsoft.com/office/drawing/2014/main" id="{C30203D2-9C0B-1BB5-0DFB-F19F9CC5331E}"/>
              </a:ext>
            </a:extLst>
          </p:cNvPr>
          <p:cNvSpPr txBox="1"/>
          <p:nvPr/>
        </p:nvSpPr>
        <p:spPr>
          <a:xfrm>
            <a:off x="8701549" y="1591007"/>
            <a:ext cx="2989006" cy="1754326"/>
          </a:xfrm>
          <a:prstGeom prst="rect">
            <a:avLst/>
          </a:prstGeom>
          <a:noFill/>
        </p:spPr>
        <p:txBody>
          <a:bodyPr wrap="square">
            <a:spAutoFit/>
          </a:bodyPr>
          <a:lstStyle/>
          <a:p>
            <a:r>
              <a:rPr lang="en-US" sz="3600" dirty="0" err="1"/>
              <a:t>فَبَغٰي</a:t>
            </a:r>
            <a:r>
              <a:rPr lang="en-US" sz="3600" dirty="0"/>
              <a:t> </a:t>
            </a:r>
            <a:r>
              <a:rPr lang="en-US" sz="3600" dirty="0" err="1"/>
              <a:t>عَلَيْهِمْ</a:t>
            </a:r>
            <a:endParaRPr lang="en-US" sz="3600" dirty="0"/>
          </a:p>
          <a:p>
            <a:endParaRPr lang="en-US" dirty="0"/>
          </a:p>
          <a:p>
            <a:r>
              <a:rPr lang="en-US" dirty="0" err="1"/>
              <a:t>সে</a:t>
            </a:r>
            <a:r>
              <a:rPr lang="en-US" dirty="0"/>
              <a:t> </a:t>
            </a:r>
            <a:r>
              <a:rPr lang="en-US" dirty="0" err="1"/>
              <a:t>তাদের</a:t>
            </a:r>
            <a:r>
              <a:rPr lang="en-US" dirty="0"/>
              <a:t> </a:t>
            </a:r>
            <a:r>
              <a:rPr lang="en-US" dirty="0" err="1"/>
              <a:t>উপর</a:t>
            </a:r>
            <a:r>
              <a:rPr lang="en-US" dirty="0"/>
              <a:t> </a:t>
            </a:r>
            <a:r>
              <a:rPr lang="en-US" dirty="0" err="1"/>
              <a:t>ঔদ্ধত্য</a:t>
            </a:r>
            <a:r>
              <a:rPr lang="en-US" dirty="0"/>
              <a:t> </a:t>
            </a:r>
            <a:r>
              <a:rPr lang="en-US" dirty="0" err="1"/>
              <a:t>প্রকাশ</a:t>
            </a:r>
            <a:r>
              <a:rPr lang="en-US" dirty="0"/>
              <a:t> </a:t>
            </a:r>
            <a:r>
              <a:rPr lang="en-US" dirty="0" err="1"/>
              <a:t>করে</a:t>
            </a:r>
            <a:r>
              <a:rPr lang="en-US" dirty="0"/>
              <a:t>।</a:t>
            </a:r>
          </a:p>
          <a:p>
            <a:r>
              <a:rPr lang="en-US" dirty="0"/>
              <a:t>Al-</a:t>
            </a:r>
            <a:r>
              <a:rPr lang="en-US" dirty="0" err="1"/>
              <a:t>Qasas</a:t>
            </a:r>
            <a:r>
              <a:rPr lang="en-US" dirty="0"/>
              <a:t> 28:76</a:t>
            </a:r>
          </a:p>
        </p:txBody>
      </p:sp>
    </p:spTree>
    <p:extLst>
      <p:ext uri="{BB962C8B-B14F-4D97-AF65-F5344CB8AC3E}">
        <p14:creationId xmlns:p14="http://schemas.microsoft.com/office/powerpoint/2010/main" val="8030343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B2D458-585E-43CC-9AC2-AA055BD17998}"/>
              </a:ext>
            </a:extLst>
          </p:cNvPr>
          <p:cNvSpPr/>
          <p:nvPr/>
        </p:nvSpPr>
        <p:spPr>
          <a:xfrm>
            <a:off x="5455632" y="703265"/>
            <a:ext cx="1280735" cy="369332"/>
          </a:xfrm>
          <a:prstGeom prst="rect">
            <a:avLst/>
          </a:prstGeom>
        </p:spPr>
        <p:txBody>
          <a:bodyPr wrap="none">
            <a:spAutoFit/>
          </a:bodyPr>
          <a:lstStyle/>
          <a:p>
            <a:r>
              <a:rPr lang="en-US" dirty="0"/>
              <a:t>Ta Ha 20:63</a:t>
            </a:r>
          </a:p>
        </p:txBody>
      </p:sp>
      <p:sp>
        <p:nvSpPr>
          <p:cNvPr id="3" name="Rectangle 2">
            <a:extLst>
              <a:ext uri="{FF2B5EF4-FFF2-40B4-BE49-F238E27FC236}">
                <a16:creationId xmlns:a16="http://schemas.microsoft.com/office/drawing/2014/main" id="{58DDA43E-2B99-49CA-872C-47D3D63F7C8B}"/>
              </a:ext>
            </a:extLst>
          </p:cNvPr>
          <p:cNvSpPr/>
          <p:nvPr/>
        </p:nvSpPr>
        <p:spPr>
          <a:xfrm>
            <a:off x="3240504" y="1542912"/>
            <a:ext cx="6096000" cy="1077218"/>
          </a:xfrm>
          <a:prstGeom prst="rect">
            <a:avLst/>
          </a:prstGeom>
        </p:spPr>
        <p:txBody>
          <a:bodyPr>
            <a:spAutoFit/>
          </a:bodyPr>
          <a:lstStyle/>
          <a:p>
            <a:r>
              <a:rPr lang="en-US" sz="4000" dirty="0" err="1"/>
              <a:t>قَالُوْۤا</a:t>
            </a:r>
            <a:r>
              <a:rPr lang="en-US" sz="4000" dirty="0"/>
              <a:t> </a:t>
            </a:r>
            <a:r>
              <a:rPr lang="en-US" sz="4000" dirty="0" err="1"/>
              <a:t>اِنْ</a:t>
            </a:r>
            <a:r>
              <a:rPr lang="en-US" sz="4000" dirty="0"/>
              <a:t> </a:t>
            </a:r>
            <a:r>
              <a:rPr lang="en-US" sz="4000" dirty="0" err="1"/>
              <a:t>هٰذٰىنِ</a:t>
            </a:r>
            <a:r>
              <a:rPr lang="en-US" sz="4000" dirty="0"/>
              <a:t> </a:t>
            </a:r>
            <a:r>
              <a:rPr lang="en-US" sz="4000" dirty="0" err="1"/>
              <a:t>لَسٰحِرٰنِ</a:t>
            </a:r>
            <a:r>
              <a:rPr lang="en-US" sz="4000" dirty="0"/>
              <a:t> </a:t>
            </a:r>
            <a:r>
              <a:rPr lang="en-US" sz="2400" dirty="0" err="1"/>
              <a:t>يُرِيْدٰنِ</a:t>
            </a:r>
            <a:r>
              <a:rPr lang="en-US" sz="2400" dirty="0"/>
              <a:t> </a:t>
            </a:r>
            <a:r>
              <a:rPr lang="en-US" sz="2400" dirty="0" err="1"/>
              <a:t>اَنْ</a:t>
            </a:r>
            <a:r>
              <a:rPr lang="en-US" sz="2400" dirty="0"/>
              <a:t> </a:t>
            </a:r>
            <a:r>
              <a:rPr lang="en-US" sz="2400" dirty="0" err="1"/>
              <a:t>يُّخْرِجٰكُمْ</a:t>
            </a:r>
            <a:r>
              <a:rPr lang="en-US" sz="2400" dirty="0"/>
              <a:t> </a:t>
            </a:r>
            <a:r>
              <a:rPr lang="en-US" sz="2400" dirty="0" err="1"/>
              <a:t>مِّنْ</a:t>
            </a:r>
            <a:r>
              <a:rPr lang="en-US" sz="2400" dirty="0"/>
              <a:t> </a:t>
            </a:r>
            <a:r>
              <a:rPr lang="en-US" sz="2400" dirty="0" err="1"/>
              <a:t>اَرْضِكُمْ</a:t>
            </a:r>
            <a:r>
              <a:rPr lang="en-US" sz="2400" dirty="0"/>
              <a:t> </a:t>
            </a:r>
            <a:r>
              <a:rPr lang="en-US" sz="2400" dirty="0" err="1"/>
              <a:t>بِسِحْرِهِمَا</a:t>
            </a:r>
            <a:r>
              <a:rPr lang="en-US" sz="2400" dirty="0"/>
              <a:t> </a:t>
            </a:r>
            <a:r>
              <a:rPr lang="en-US" sz="2400" dirty="0" err="1"/>
              <a:t>وَيَذْهَبَا</a:t>
            </a:r>
            <a:r>
              <a:rPr lang="en-US" sz="2400" dirty="0"/>
              <a:t> </a:t>
            </a:r>
            <a:r>
              <a:rPr lang="en-US" sz="2400" dirty="0" err="1"/>
              <a:t>بِطَرِيْقَتِكُمُ</a:t>
            </a:r>
            <a:r>
              <a:rPr lang="en-US" sz="2400" dirty="0"/>
              <a:t> </a:t>
            </a:r>
            <a:r>
              <a:rPr lang="en-US" sz="2400" dirty="0" err="1"/>
              <a:t>الْمُثْلٰي</a:t>
            </a:r>
            <a:r>
              <a:rPr lang="en-US" sz="2400" dirty="0"/>
              <a:t> </a:t>
            </a:r>
            <a:endParaRPr lang="en-US" sz="4000" dirty="0"/>
          </a:p>
        </p:txBody>
      </p:sp>
      <p:sp>
        <p:nvSpPr>
          <p:cNvPr id="4" name="Rectangle 3">
            <a:extLst>
              <a:ext uri="{FF2B5EF4-FFF2-40B4-BE49-F238E27FC236}">
                <a16:creationId xmlns:a16="http://schemas.microsoft.com/office/drawing/2014/main" id="{450CF959-25D4-4C36-82EE-7143E41ECB7E}"/>
              </a:ext>
            </a:extLst>
          </p:cNvPr>
          <p:cNvSpPr/>
          <p:nvPr/>
        </p:nvSpPr>
        <p:spPr>
          <a:xfrm>
            <a:off x="895150" y="3525483"/>
            <a:ext cx="10674416" cy="830997"/>
          </a:xfrm>
          <a:prstGeom prst="rect">
            <a:avLst/>
          </a:prstGeom>
        </p:spPr>
        <p:txBody>
          <a:bodyPr wrap="square">
            <a:spAutoFit/>
          </a:bodyPr>
          <a:lstStyle/>
          <a:p>
            <a:r>
              <a:rPr lang="en-US" dirty="0" err="1"/>
              <a:t>তারা</a:t>
            </a:r>
            <a:r>
              <a:rPr lang="en-US" dirty="0"/>
              <a:t> </a:t>
            </a:r>
            <a:r>
              <a:rPr lang="en-US" dirty="0" err="1"/>
              <a:t>বলল</a:t>
            </a:r>
            <a:r>
              <a:rPr lang="en-US" dirty="0"/>
              <a:t>, ‘এ </a:t>
            </a:r>
            <a:r>
              <a:rPr lang="en-US" dirty="0" err="1"/>
              <a:t>দু’জন</a:t>
            </a:r>
            <a:r>
              <a:rPr lang="en-US" dirty="0"/>
              <a:t> </a:t>
            </a:r>
            <a:r>
              <a:rPr lang="en-US" dirty="0" err="1"/>
              <a:t>অবশ্যই</a:t>
            </a:r>
            <a:r>
              <a:rPr lang="en-US" dirty="0"/>
              <a:t> </a:t>
            </a:r>
            <a:r>
              <a:rPr lang="en-US" dirty="0" err="1"/>
              <a:t>যাদুকর</a:t>
            </a:r>
            <a:r>
              <a:rPr lang="en-US" dirty="0"/>
              <a:t>। </a:t>
            </a:r>
            <a:r>
              <a:rPr lang="en-US" sz="2400" dirty="0" err="1">
                <a:solidFill>
                  <a:srgbClr val="C00000"/>
                </a:solidFill>
              </a:rPr>
              <a:t>তারা</a:t>
            </a:r>
            <a:r>
              <a:rPr lang="en-US" sz="2400" dirty="0">
                <a:solidFill>
                  <a:srgbClr val="C00000"/>
                </a:solidFill>
              </a:rPr>
              <a:t> </a:t>
            </a:r>
            <a:r>
              <a:rPr lang="en-US" sz="2400" dirty="0" err="1">
                <a:solidFill>
                  <a:srgbClr val="C00000"/>
                </a:solidFill>
              </a:rPr>
              <a:t>চায়</a:t>
            </a:r>
            <a:r>
              <a:rPr lang="en-US" sz="2400" dirty="0">
                <a:solidFill>
                  <a:srgbClr val="C00000"/>
                </a:solidFill>
              </a:rPr>
              <a:t> </a:t>
            </a:r>
            <a:r>
              <a:rPr lang="en-US" sz="2400" dirty="0" err="1">
                <a:solidFill>
                  <a:srgbClr val="C00000"/>
                </a:solidFill>
              </a:rPr>
              <a:t>তাদের</a:t>
            </a:r>
            <a:r>
              <a:rPr lang="en-US" sz="2400" dirty="0">
                <a:solidFill>
                  <a:srgbClr val="C00000"/>
                </a:solidFill>
              </a:rPr>
              <a:t> </a:t>
            </a:r>
            <a:r>
              <a:rPr lang="en-US" sz="2400" dirty="0" err="1">
                <a:solidFill>
                  <a:srgbClr val="C00000"/>
                </a:solidFill>
              </a:rPr>
              <a:t>যাদুর</a:t>
            </a:r>
            <a:r>
              <a:rPr lang="en-US" sz="2400" dirty="0">
                <a:solidFill>
                  <a:srgbClr val="C00000"/>
                </a:solidFill>
              </a:rPr>
              <a:t> </a:t>
            </a:r>
            <a:r>
              <a:rPr lang="en-US" sz="2400" dirty="0" err="1">
                <a:solidFill>
                  <a:srgbClr val="C00000"/>
                </a:solidFill>
              </a:rPr>
              <a:t>মাধ্যমে</a:t>
            </a:r>
            <a:r>
              <a:rPr lang="en-US" sz="2400" dirty="0">
                <a:solidFill>
                  <a:srgbClr val="C00000"/>
                </a:solidFill>
              </a:rPr>
              <a:t> </a:t>
            </a:r>
            <a:r>
              <a:rPr lang="en-US" sz="2400" dirty="0" err="1">
                <a:solidFill>
                  <a:srgbClr val="C00000"/>
                </a:solidFill>
              </a:rPr>
              <a:t>তোমাদেরকে</a:t>
            </a:r>
            <a:r>
              <a:rPr lang="en-US" sz="2400" dirty="0">
                <a:solidFill>
                  <a:srgbClr val="C00000"/>
                </a:solidFill>
              </a:rPr>
              <a:t> </a:t>
            </a:r>
            <a:r>
              <a:rPr lang="en-US" sz="2400" dirty="0" err="1">
                <a:solidFill>
                  <a:srgbClr val="C00000"/>
                </a:solidFill>
              </a:rPr>
              <a:t>তোমাদের</a:t>
            </a:r>
            <a:r>
              <a:rPr lang="en-US" sz="2400" dirty="0">
                <a:solidFill>
                  <a:srgbClr val="C00000"/>
                </a:solidFill>
              </a:rPr>
              <a:t> </a:t>
            </a:r>
            <a:r>
              <a:rPr lang="en-US" sz="2400" dirty="0" err="1">
                <a:solidFill>
                  <a:srgbClr val="C00000"/>
                </a:solidFill>
              </a:rPr>
              <a:t>দেশ</a:t>
            </a:r>
            <a:r>
              <a:rPr lang="en-US" sz="2400" dirty="0">
                <a:solidFill>
                  <a:srgbClr val="C00000"/>
                </a:solidFill>
              </a:rPr>
              <a:t> </a:t>
            </a:r>
            <a:r>
              <a:rPr lang="en-US" sz="2400" dirty="0" err="1">
                <a:solidFill>
                  <a:srgbClr val="C00000"/>
                </a:solidFill>
              </a:rPr>
              <a:t>থেকে</a:t>
            </a:r>
            <a:r>
              <a:rPr lang="en-US" sz="2400" dirty="0">
                <a:solidFill>
                  <a:srgbClr val="C00000"/>
                </a:solidFill>
              </a:rPr>
              <a:t> </a:t>
            </a:r>
            <a:r>
              <a:rPr lang="en-US" sz="2400" dirty="0" err="1">
                <a:solidFill>
                  <a:srgbClr val="C00000"/>
                </a:solidFill>
              </a:rPr>
              <a:t>বের</a:t>
            </a:r>
            <a:r>
              <a:rPr lang="en-US" sz="2400" dirty="0">
                <a:solidFill>
                  <a:srgbClr val="C00000"/>
                </a:solidFill>
              </a:rPr>
              <a:t> </a:t>
            </a:r>
            <a:r>
              <a:rPr lang="en-US" sz="2400" dirty="0" err="1">
                <a:solidFill>
                  <a:srgbClr val="C00000"/>
                </a:solidFill>
              </a:rPr>
              <a:t>করে</a:t>
            </a:r>
            <a:r>
              <a:rPr lang="en-US" sz="2400" dirty="0">
                <a:solidFill>
                  <a:srgbClr val="C00000"/>
                </a:solidFill>
              </a:rPr>
              <a:t> </a:t>
            </a:r>
            <a:r>
              <a:rPr lang="en-US" sz="2400" dirty="0" err="1">
                <a:solidFill>
                  <a:srgbClr val="C00000"/>
                </a:solidFill>
              </a:rPr>
              <a:t>দিতে</a:t>
            </a:r>
            <a:r>
              <a:rPr lang="en-US" sz="2400" dirty="0">
                <a:solidFill>
                  <a:srgbClr val="C00000"/>
                </a:solidFill>
              </a:rPr>
              <a:t> </a:t>
            </a:r>
            <a:r>
              <a:rPr lang="en-US" sz="2400" dirty="0" err="1">
                <a:solidFill>
                  <a:srgbClr val="C00000"/>
                </a:solidFill>
              </a:rPr>
              <a:t>এবং</a:t>
            </a:r>
            <a:r>
              <a:rPr lang="en-US" sz="2400" dirty="0">
                <a:solidFill>
                  <a:srgbClr val="C00000"/>
                </a:solidFill>
              </a:rPr>
              <a:t> </a:t>
            </a:r>
            <a:r>
              <a:rPr lang="en-US" sz="2400" dirty="0" err="1">
                <a:solidFill>
                  <a:srgbClr val="C00000"/>
                </a:solidFill>
              </a:rPr>
              <a:t>তোমাদের</a:t>
            </a:r>
            <a:r>
              <a:rPr lang="en-US" sz="2400" dirty="0">
                <a:solidFill>
                  <a:srgbClr val="C00000"/>
                </a:solidFill>
              </a:rPr>
              <a:t> </a:t>
            </a:r>
            <a:r>
              <a:rPr lang="en-US" sz="2400" dirty="0" err="1">
                <a:solidFill>
                  <a:srgbClr val="C00000"/>
                </a:solidFill>
              </a:rPr>
              <a:t>উৎকৃষ্ট</a:t>
            </a:r>
            <a:r>
              <a:rPr lang="en-US" sz="2400" dirty="0">
                <a:solidFill>
                  <a:srgbClr val="C00000"/>
                </a:solidFill>
              </a:rPr>
              <a:t> </a:t>
            </a:r>
            <a:r>
              <a:rPr lang="en-US" sz="2400" dirty="0" err="1">
                <a:solidFill>
                  <a:srgbClr val="C00000"/>
                </a:solidFill>
              </a:rPr>
              <a:t>জীবন</a:t>
            </a:r>
            <a:r>
              <a:rPr lang="en-US" sz="2400" dirty="0">
                <a:solidFill>
                  <a:srgbClr val="C00000"/>
                </a:solidFill>
              </a:rPr>
              <a:t> </a:t>
            </a:r>
            <a:r>
              <a:rPr lang="en-US" sz="2400" dirty="0" err="1">
                <a:solidFill>
                  <a:srgbClr val="C00000"/>
                </a:solidFill>
              </a:rPr>
              <a:t>পদ্ধতি</a:t>
            </a:r>
            <a:r>
              <a:rPr lang="en-US" sz="2400" dirty="0">
                <a:solidFill>
                  <a:srgbClr val="C00000"/>
                </a:solidFill>
              </a:rPr>
              <a:t> </a:t>
            </a:r>
            <a:r>
              <a:rPr lang="en-US" sz="2400" dirty="0" err="1">
                <a:solidFill>
                  <a:srgbClr val="C00000"/>
                </a:solidFill>
              </a:rPr>
              <a:t>ধ্বংস</a:t>
            </a:r>
            <a:r>
              <a:rPr lang="en-US" sz="2400" dirty="0">
                <a:solidFill>
                  <a:srgbClr val="C00000"/>
                </a:solidFill>
              </a:rPr>
              <a:t> </a:t>
            </a:r>
            <a:r>
              <a:rPr lang="en-US" sz="2400" dirty="0" err="1">
                <a:solidFill>
                  <a:srgbClr val="C00000"/>
                </a:solidFill>
              </a:rPr>
              <a:t>করে</a:t>
            </a:r>
            <a:r>
              <a:rPr lang="en-US" sz="2400" dirty="0">
                <a:solidFill>
                  <a:srgbClr val="C00000"/>
                </a:solidFill>
              </a:rPr>
              <a:t> </a:t>
            </a:r>
            <a:r>
              <a:rPr lang="en-US" sz="2400" dirty="0" err="1">
                <a:solidFill>
                  <a:srgbClr val="C00000"/>
                </a:solidFill>
              </a:rPr>
              <a:t>দিতে</a:t>
            </a:r>
            <a:r>
              <a:rPr lang="en-US" sz="2400" dirty="0">
                <a:solidFill>
                  <a:srgbClr val="C00000"/>
                </a:solidFill>
              </a:rPr>
              <a:t>’।</a:t>
            </a:r>
            <a:endParaRPr lang="en-US" dirty="0">
              <a:solidFill>
                <a:srgbClr val="C00000"/>
              </a:solidFill>
            </a:endParaRPr>
          </a:p>
        </p:txBody>
      </p:sp>
    </p:spTree>
    <p:extLst>
      <p:ext uri="{BB962C8B-B14F-4D97-AF65-F5344CB8AC3E}">
        <p14:creationId xmlns:p14="http://schemas.microsoft.com/office/powerpoint/2010/main" val="10708680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3154BA-133B-4FC3-A328-D348C3A7F1A4}"/>
              </a:ext>
            </a:extLst>
          </p:cNvPr>
          <p:cNvSpPr/>
          <p:nvPr/>
        </p:nvSpPr>
        <p:spPr>
          <a:xfrm>
            <a:off x="5287067" y="587762"/>
            <a:ext cx="1463862" cy="369332"/>
          </a:xfrm>
          <a:prstGeom prst="rect">
            <a:avLst/>
          </a:prstGeom>
        </p:spPr>
        <p:txBody>
          <a:bodyPr wrap="none">
            <a:spAutoFit/>
          </a:bodyPr>
          <a:lstStyle/>
          <a:p>
            <a:r>
              <a:rPr lang="en-US" dirty="0"/>
              <a:t>Al-</a:t>
            </a:r>
            <a:r>
              <a:rPr lang="en-US" dirty="0" err="1"/>
              <a:t>Qasas</a:t>
            </a:r>
            <a:r>
              <a:rPr lang="en-US" dirty="0"/>
              <a:t> 28:4</a:t>
            </a:r>
          </a:p>
        </p:txBody>
      </p:sp>
      <p:sp>
        <p:nvSpPr>
          <p:cNvPr id="3" name="Rectangle 2">
            <a:extLst>
              <a:ext uri="{FF2B5EF4-FFF2-40B4-BE49-F238E27FC236}">
                <a16:creationId xmlns:a16="http://schemas.microsoft.com/office/drawing/2014/main" id="{278564B8-D34C-4A39-8AC7-F8CBBC9AF8A9}"/>
              </a:ext>
            </a:extLst>
          </p:cNvPr>
          <p:cNvSpPr/>
          <p:nvPr/>
        </p:nvSpPr>
        <p:spPr>
          <a:xfrm>
            <a:off x="1395663" y="1440665"/>
            <a:ext cx="9625263" cy="954107"/>
          </a:xfrm>
          <a:prstGeom prst="rect">
            <a:avLst/>
          </a:prstGeom>
        </p:spPr>
        <p:txBody>
          <a:bodyPr wrap="square">
            <a:spAutoFit/>
          </a:bodyPr>
          <a:lstStyle/>
          <a:p>
            <a:r>
              <a:rPr lang="en-US" sz="2800" dirty="0" err="1"/>
              <a:t>اِنَّ</a:t>
            </a:r>
            <a:r>
              <a:rPr lang="en-US" sz="2800" dirty="0"/>
              <a:t> </a:t>
            </a:r>
            <a:r>
              <a:rPr lang="en-US" sz="2800" dirty="0" err="1"/>
              <a:t>فِرْعَوْنَ</a:t>
            </a:r>
            <a:r>
              <a:rPr lang="en-US" sz="2800" dirty="0"/>
              <a:t> </a:t>
            </a:r>
            <a:r>
              <a:rPr lang="en-US" sz="2800" dirty="0" err="1"/>
              <a:t>عَلَا</a:t>
            </a:r>
            <a:r>
              <a:rPr lang="en-US" sz="2800" dirty="0"/>
              <a:t> </a:t>
            </a:r>
            <a:r>
              <a:rPr lang="en-US" sz="2800" dirty="0" err="1"/>
              <a:t>فِي</a:t>
            </a:r>
            <a:r>
              <a:rPr lang="en-US" sz="2800" dirty="0"/>
              <a:t> </a:t>
            </a:r>
            <a:r>
              <a:rPr lang="en-US" sz="2800" dirty="0" err="1"/>
              <a:t>الْاَرْضِ</a:t>
            </a:r>
            <a:r>
              <a:rPr lang="en-US" sz="2800" dirty="0"/>
              <a:t> </a:t>
            </a:r>
            <a:r>
              <a:rPr lang="en-US" sz="2800" dirty="0" err="1"/>
              <a:t>وَجَعَلَ</a:t>
            </a:r>
            <a:r>
              <a:rPr lang="en-US" sz="2800" dirty="0"/>
              <a:t> </a:t>
            </a:r>
            <a:r>
              <a:rPr lang="en-US" sz="2800" dirty="0" err="1"/>
              <a:t>اَهْلَهَا</a:t>
            </a:r>
            <a:r>
              <a:rPr lang="en-US" sz="2800" dirty="0"/>
              <a:t> </a:t>
            </a:r>
            <a:r>
              <a:rPr lang="en-US" sz="2800" dirty="0" err="1"/>
              <a:t>شِيَعًا</a:t>
            </a:r>
            <a:r>
              <a:rPr lang="en-US" sz="2800" dirty="0"/>
              <a:t> </a:t>
            </a:r>
            <a:r>
              <a:rPr lang="en-US" sz="2800" dirty="0" err="1"/>
              <a:t>يَّسْتَضْعِفُ</a:t>
            </a:r>
            <a:r>
              <a:rPr lang="en-US" sz="2800" dirty="0"/>
              <a:t> </a:t>
            </a:r>
            <a:r>
              <a:rPr lang="en-US" sz="2800" dirty="0" err="1"/>
              <a:t>طَآئِفَةً</a:t>
            </a:r>
            <a:r>
              <a:rPr lang="en-US" sz="2800" dirty="0"/>
              <a:t> </a:t>
            </a:r>
            <a:r>
              <a:rPr lang="en-US" sz="2800" dirty="0" err="1"/>
              <a:t>مِّنْهُمْ</a:t>
            </a:r>
            <a:r>
              <a:rPr lang="en-US" sz="2800" dirty="0"/>
              <a:t> </a:t>
            </a:r>
            <a:r>
              <a:rPr lang="en-US" sz="2800" dirty="0" err="1"/>
              <a:t>يُذَبِّحُ</a:t>
            </a:r>
            <a:r>
              <a:rPr lang="en-US" sz="2800" dirty="0"/>
              <a:t> </a:t>
            </a:r>
            <a:r>
              <a:rPr lang="en-US" sz="2800" dirty="0" err="1"/>
              <a:t>اَبْنَآءَهُمْ</a:t>
            </a:r>
            <a:r>
              <a:rPr lang="en-US" sz="2800" dirty="0"/>
              <a:t> </a:t>
            </a:r>
            <a:r>
              <a:rPr lang="en-US" sz="2800" dirty="0" err="1"/>
              <a:t>وَيَسْتَحْي</a:t>
            </a:r>
            <a:r>
              <a:rPr lang="en-US" sz="2800" dirty="0"/>
              <a:t>ٖ </a:t>
            </a:r>
            <a:r>
              <a:rPr lang="en-US" sz="2800" dirty="0" err="1"/>
              <a:t>نِسَآءَهُمْ</a:t>
            </a:r>
            <a:r>
              <a:rPr lang="en-US" sz="2800" dirty="0"/>
              <a:t> ؕ </a:t>
            </a:r>
            <a:r>
              <a:rPr lang="en-US" sz="2800" dirty="0" err="1"/>
              <a:t>اِنَّه</a:t>
            </a:r>
            <a:r>
              <a:rPr lang="en-US" sz="2800" dirty="0"/>
              <a:t>ٗ </a:t>
            </a:r>
            <a:r>
              <a:rPr lang="en-US" sz="2800" dirty="0" err="1"/>
              <a:t>كَانَ</a:t>
            </a:r>
            <a:r>
              <a:rPr lang="en-US" sz="2800" dirty="0"/>
              <a:t> </a:t>
            </a:r>
            <a:r>
              <a:rPr lang="en-US" sz="2800" dirty="0" err="1"/>
              <a:t>مِنَ</a:t>
            </a:r>
            <a:r>
              <a:rPr lang="en-US" sz="2800" dirty="0"/>
              <a:t> </a:t>
            </a:r>
            <a:r>
              <a:rPr lang="en-US" sz="2800" dirty="0" err="1"/>
              <a:t>الْمُفْسِدِيْنَ</a:t>
            </a:r>
            <a:r>
              <a:rPr lang="en-US" sz="2800" dirty="0"/>
              <a:t> </a:t>
            </a:r>
          </a:p>
        </p:txBody>
      </p:sp>
      <p:sp>
        <p:nvSpPr>
          <p:cNvPr id="4" name="Rectangle 3">
            <a:extLst>
              <a:ext uri="{FF2B5EF4-FFF2-40B4-BE49-F238E27FC236}">
                <a16:creationId xmlns:a16="http://schemas.microsoft.com/office/drawing/2014/main" id="{D098DDB8-3626-482F-AF8E-0C6347CB1924}"/>
              </a:ext>
            </a:extLst>
          </p:cNvPr>
          <p:cNvSpPr/>
          <p:nvPr/>
        </p:nvSpPr>
        <p:spPr>
          <a:xfrm>
            <a:off x="1145405" y="3219725"/>
            <a:ext cx="10366409" cy="1508105"/>
          </a:xfrm>
          <a:prstGeom prst="rect">
            <a:avLst/>
          </a:prstGeom>
        </p:spPr>
        <p:txBody>
          <a:bodyPr wrap="square">
            <a:spAutoFit/>
          </a:bodyPr>
          <a:lstStyle/>
          <a:p>
            <a:r>
              <a:rPr lang="en-US" sz="2800" dirty="0" err="1"/>
              <a:t>নিশ্চয়</a:t>
            </a:r>
            <a:r>
              <a:rPr lang="en-US" sz="2800" dirty="0"/>
              <a:t> </a:t>
            </a:r>
            <a:r>
              <a:rPr lang="en-US" sz="2800" dirty="0" err="1"/>
              <a:t>ফির‘আউন</a:t>
            </a:r>
            <a:r>
              <a:rPr lang="en-US" sz="2800" dirty="0"/>
              <a:t> (</a:t>
            </a:r>
            <a:r>
              <a:rPr lang="en-US" sz="2800" dirty="0" err="1"/>
              <a:t>মিশর</a:t>
            </a:r>
            <a:r>
              <a:rPr lang="en-US" sz="2800" dirty="0"/>
              <a:t>) </a:t>
            </a:r>
            <a:r>
              <a:rPr lang="en-US" sz="2800" dirty="0" err="1"/>
              <a:t>দেশে</a:t>
            </a:r>
            <a:r>
              <a:rPr lang="en-US" sz="2800" dirty="0"/>
              <a:t> </a:t>
            </a:r>
            <a:r>
              <a:rPr lang="en-US" sz="2800" dirty="0" err="1"/>
              <a:t>উদ্ধত</a:t>
            </a:r>
            <a:r>
              <a:rPr lang="en-US" sz="2800" dirty="0"/>
              <a:t> </a:t>
            </a:r>
            <a:r>
              <a:rPr lang="en-US" sz="2800" dirty="0" err="1"/>
              <a:t>হয়েছিল</a:t>
            </a:r>
            <a:r>
              <a:rPr lang="en-US" sz="2800" dirty="0"/>
              <a:t> </a:t>
            </a:r>
            <a:r>
              <a:rPr lang="en-US" sz="2800" dirty="0" err="1"/>
              <a:t>এবং</a:t>
            </a:r>
            <a:r>
              <a:rPr lang="en-US" sz="2800" dirty="0"/>
              <a:t> </a:t>
            </a:r>
            <a:r>
              <a:rPr lang="en-US" sz="2800" dirty="0" err="1"/>
              <a:t>তার</a:t>
            </a:r>
            <a:r>
              <a:rPr lang="en-US" sz="2800" dirty="0"/>
              <a:t> </a:t>
            </a:r>
            <a:r>
              <a:rPr lang="en-US" sz="2800" dirty="0" err="1"/>
              <a:t>অধিবাসীকে</a:t>
            </a:r>
            <a:r>
              <a:rPr lang="en-US" sz="2800" dirty="0"/>
              <a:t> </a:t>
            </a:r>
            <a:r>
              <a:rPr lang="en-US" sz="2800" dirty="0" err="1"/>
              <a:t>নানা</a:t>
            </a:r>
            <a:r>
              <a:rPr lang="en-US" sz="2800" dirty="0"/>
              <a:t> </a:t>
            </a:r>
            <a:r>
              <a:rPr lang="en-US" sz="2800" dirty="0" err="1"/>
              <a:t>দলে</a:t>
            </a:r>
            <a:r>
              <a:rPr lang="en-US" sz="2800" dirty="0"/>
              <a:t> </a:t>
            </a:r>
            <a:r>
              <a:rPr lang="en-US" sz="2800" dirty="0" err="1"/>
              <a:t>বিভক্ত</a:t>
            </a:r>
            <a:r>
              <a:rPr lang="en-US" sz="2800" dirty="0"/>
              <a:t> </a:t>
            </a:r>
            <a:r>
              <a:rPr lang="en-US" sz="2800" dirty="0" err="1"/>
              <a:t>করেছিল</a:t>
            </a:r>
            <a:r>
              <a:rPr lang="en-US" sz="2800" dirty="0"/>
              <a:t>। </a:t>
            </a:r>
            <a:r>
              <a:rPr lang="en-US" sz="2800" dirty="0" err="1"/>
              <a:t>তাদের</a:t>
            </a:r>
            <a:r>
              <a:rPr lang="en-US" sz="2800" dirty="0"/>
              <a:t> </a:t>
            </a:r>
            <a:r>
              <a:rPr lang="en-US" sz="2800" dirty="0" err="1"/>
              <a:t>একদলকে</a:t>
            </a:r>
            <a:r>
              <a:rPr lang="en-US" sz="2800" dirty="0"/>
              <a:t> </a:t>
            </a:r>
            <a:r>
              <a:rPr lang="en-US" sz="2800" dirty="0" err="1"/>
              <a:t>সে</a:t>
            </a:r>
            <a:r>
              <a:rPr lang="en-US" sz="2800" dirty="0"/>
              <a:t> </a:t>
            </a:r>
            <a:r>
              <a:rPr lang="en-US" sz="2800" dirty="0" err="1"/>
              <a:t>দুর্বল</a:t>
            </a:r>
            <a:r>
              <a:rPr lang="en-US" sz="2800" dirty="0"/>
              <a:t> </a:t>
            </a:r>
            <a:r>
              <a:rPr lang="en-US" sz="2800" dirty="0" err="1"/>
              <a:t>করে</a:t>
            </a:r>
            <a:r>
              <a:rPr lang="en-US" sz="2800" dirty="0"/>
              <a:t> </a:t>
            </a:r>
            <a:r>
              <a:rPr lang="en-US" sz="2800" dirty="0" err="1"/>
              <a:t>রেখেছিল</a:t>
            </a:r>
            <a:r>
              <a:rPr lang="en-US" sz="2800" dirty="0"/>
              <a:t>, </a:t>
            </a:r>
            <a:r>
              <a:rPr lang="en-US" dirty="0" err="1"/>
              <a:t>যাদের</a:t>
            </a:r>
            <a:r>
              <a:rPr lang="en-US" dirty="0"/>
              <a:t> </a:t>
            </a:r>
            <a:r>
              <a:rPr lang="en-US" dirty="0" err="1"/>
              <a:t>পুত্রদেরকে</a:t>
            </a:r>
            <a:r>
              <a:rPr lang="en-US" dirty="0"/>
              <a:t> </a:t>
            </a:r>
            <a:r>
              <a:rPr lang="en-US" dirty="0" err="1"/>
              <a:t>সে</a:t>
            </a:r>
            <a:r>
              <a:rPr lang="en-US" dirty="0"/>
              <a:t> </a:t>
            </a:r>
            <a:r>
              <a:rPr lang="en-US" dirty="0" err="1"/>
              <a:t>হত্যা</a:t>
            </a:r>
            <a:r>
              <a:rPr lang="en-US" dirty="0"/>
              <a:t> </a:t>
            </a:r>
            <a:r>
              <a:rPr lang="en-US" dirty="0" err="1"/>
              <a:t>করত</a:t>
            </a:r>
            <a:r>
              <a:rPr lang="en-US" dirty="0"/>
              <a:t> </a:t>
            </a:r>
            <a:r>
              <a:rPr lang="en-US" dirty="0" err="1"/>
              <a:t>আর</a:t>
            </a:r>
            <a:r>
              <a:rPr lang="en-US" dirty="0"/>
              <a:t> </a:t>
            </a:r>
            <a:r>
              <a:rPr lang="en-US" dirty="0" err="1"/>
              <a:t>কন্যাদেরকে</a:t>
            </a:r>
            <a:r>
              <a:rPr lang="en-US" dirty="0"/>
              <a:t> </a:t>
            </a:r>
            <a:r>
              <a:rPr lang="en-US" dirty="0" err="1"/>
              <a:t>বাঁচিয়ে</a:t>
            </a:r>
            <a:r>
              <a:rPr lang="en-US" dirty="0"/>
              <a:t> </a:t>
            </a:r>
            <a:r>
              <a:rPr lang="en-US" dirty="0" err="1"/>
              <a:t>রাখত</a:t>
            </a:r>
            <a:r>
              <a:rPr lang="en-US" dirty="0"/>
              <a:t>। </a:t>
            </a:r>
            <a:r>
              <a:rPr lang="en-US" dirty="0" err="1"/>
              <a:t>নিশ্চয়</a:t>
            </a:r>
            <a:r>
              <a:rPr lang="en-US" dirty="0"/>
              <a:t> </a:t>
            </a:r>
            <a:r>
              <a:rPr lang="en-US" dirty="0" err="1"/>
              <a:t>সে</a:t>
            </a:r>
            <a:r>
              <a:rPr lang="en-US" dirty="0"/>
              <a:t> </a:t>
            </a:r>
            <a:r>
              <a:rPr lang="en-US" dirty="0" err="1"/>
              <a:t>ছিল</a:t>
            </a:r>
            <a:r>
              <a:rPr lang="en-US" dirty="0"/>
              <a:t> </a:t>
            </a:r>
            <a:r>
              <a:rPr lang="en-US" dirty="0" err="1"/>
              <a:t>বিপর্যয়</a:t>
            </a:r>
            <a:r>
              <a:rPr lang="en-US" dirty="0"/>
              <a:t> </a:t>
            </a:r>
            <a:r>
              <a:rPr lang="en-US" dirty="0" err="1"/>
              <a:t>সৃষ্টিকারীদের</a:t>
            </a:r>
            <a:r>
              <a:rPr lang="en-US" dirty="0"/>
              <a:t> </a:t>
            </a:r>
            <a:r>
              <a:rPr lang="en-US" dirty="0" err="1"/>
              <a:t>অন্যতম</a:t>
            </a:r>
            <a:r>
              <a:rPr lang="en-US" dirty="0"/>
              <a:t>।</a:t>
            </a:r>
          </a:p>
        </p:txBody>
      </p:sp>
    </p:spTree>
    <p:extLst>
      <p:ext uri="{BB962C8B-B14F-4D97-AF65-F5344CB8AC3E}">
        <p14:creationId xmlns:p14="http://schemas.microsoft.com/office/powerpoint/2010/main" val="5144552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F0B08A-5BA0-44BC-8229-BD4F145B0380}"/>
              </a:ext>
            </a:extLst>
          </p:cNvPr>
          <p:cNvSpPr/>
          <p:nvPr/>
        </p:nvSpPr>
        <p:spPr>
          <a:xfrm>
            <a:off x="5171563" y="674389"/>
            <a:ext cx="1463862" cy="369332"/>
          </a:xfrm>
          <a:prstGeom prst="rect">
            <a:avLst/>
          </a:prstGeom>
        </p:spPr>
        <p:txBody>
          <a:bodyPr wrap="none">
            <a:spAutoFit/>
          </a:bodyPr>
          <a:lstStyle/>
          <a:p>
            <a:r>
              <a:rPr lang="en-US" dirty="0"/>
              <a:t>Al-</a:t>
            </a:r>
            <a:r>
              <a:rPr lang="en-US" dirty="0" err="1"/>
              <a:t>Qasas</a:t>
            </a:r>
            <a:r>
              <a:rPr lang="en-US" dirty="0"/>
              <a:t> 28:6</a:t>
            </a:r>
          </a:p>
        </p:txBody>
      </p:sp>
      <p:sp>
        <p:nvSpPr>
          <p:cNvPr id="3" name="Rectangle 2">
            <a:extLst>
              <a:ext uri="{FF2B5EF4-FFF2-40B4-BE49-F238E27FC236}">
                <a16:creationId xmlns:a16="http://schemas.microsoft.com/office/drawing/2014/main" id="{E38E1C39-015E-4A1A-AEA0-24A6AA862956}"/>
              </a:ext>
            </a:extLst>
          </p:cNvPr>
          <p:cNvSpPr/>
          <p:nvPr/>
        </p:nvSpPr>
        <p:spPr>
          <a:xfrm>
            <a:off x="2003254" y="1598414"/>
            <a:ext cx="9361858" cy="646331"/>
          </a:xfrm>
          <a:prstGeom prst="rect">
            <a:avLst/>
          </a:prstGeom>
        </p:spPr>
        <p:txBody>
          <a:bodyPr wrap="none">
            <a:spAutoFit/>
          </a:bodyPr>
          <a:lstStyle/>
          <a:p>
            <a:r>
              <a:rPr lang="en-US" sz="2800" dirty="0" err="1"/>
              <a:t>وَنُمَكِّنَ</a:t>
            </a:r>
            <a:r>
              <a:rPr lang="en-US" sz="2800" dirty="0"/>
              <a:t> </a:t>
            </a:r>
            <a:r>
              <a:rPr lang="en-US" sz="2800" dirty="0" err="1"/>
              <a:t>لَهُمْ</a:t>
            </a:r>
            <a:r>
              <a:rPr lang="en-US" sz="2800" dirty="0"/>
              <a:t> </a:t>
            </a:r>
            <a:r>
              <a:rPr lang="en-US" sz="2800" dirty="0" err="1"/>
              <a:t>فِي</a:t>
            </a:r>
            <a:r>
              <a:rPr lang="en-US" sz="2800" dirty="0"/>
              <a:t> </a:t>
            </a:r>
            <a:r>
              <a:rPr lang="en-US" sz="2800" dirty="0" err="1"/>
              <a:t>الْاَرْضِ</a:t>
            </a:r>
            <a:r>
              <a:rPr lang="en-US" sz="2800" dirty="0"/>
              <a:t> </a:t>
            </a:r>
            <a:r>
              <a:rPr lang="en-US" sz="2800" dirty="0" err="1"/>
              <a:t>وَنُرِيَ</a:t>
            </a:r>
            <a:r>
              <a:rPr lang="en-US" sz="2800" dirty="0"/>
              <a:t> </a:t>
            </a:r>
            <a:r>
              <a:rPr lang="en-US" sz="2800" dirty="0" err="1"/>
              <a:t>فِرْعَوْنَ</a:t>
            </a:r>
            <a:r>
              <a:rPr lang="en-US" sz="2800" dirty="0"/>
              <a:t> </a:t>
            </a:r>
            <a:r>
              <a:rPr lang="en-US" sz="2800" dirty="0" err="1"/>
              <a:t>وَهَامٰنَ</a:t>
            </a:r>
            <a:r>
              <a:rPr lang="en-US" sz="2800" dirty="0"/>
              <a:t> </a:t>
            </a:r>
            <a:r>
              <a:rPr lang="en-US" sz="2800" dirty="0" err="1"/>
              <a:t>وَجُنُوْدَهُمَا</a:t>
            </a:r>
            <a:r>
              <a:rPr lang="en-US" sz="2800" dirty="0"/>
              <a:t> </a:t>
            </a:r>
            <a:r>
              <a:rPr lang="en-US" sz="2800" dirty="0" err="1"/>
              <a:t>مِنْهُمْ</a:t>
            </a:r>
            <a:r>
              <a:rPr lang="en-US" sz="2800" dirty="0"/>
              <a:t> </a:t>
            </a:r>
            <a:r>
              <a:rPr lang="en-US" sz="3600" dirty="0" err="1">
                <a:solidFill>
                  <a:srgbClr val="FF0000"/>
                </a:solidFill>
              </a:rPr>
              <a:t>مَّا</a:t>
            </a:r>
            <a:r>
              <a:rPr lang="en-US" sz="3600" dirty="0">
                <a:solidFill>
                  <a:srgbClr val="FF0000"/>
                </a:solidFill>
              </a:rPr>
              <a:t> </a:t>
            </a:r>
            <a:r>
              <a:rPr lang="en-US" sz="3600" dirty="0" err="1">
                <a:solidFill>
                  <a:srgbClr val="FF0000"/>
                </a:solidFill>
              </a:rPr>
              <a:t>كَانُوْا</a:t>
            </a:r>
            <a:r>
              <a:rPr lang="en-US" sz="3600" dirty="0">
                <a:solidFill>
                  <a:srgbClr val="FF0000"/>
                </a:solidFill>
              </a:rPr>
              <a:t> </a:t>
            </a:r>
            <a:r>
              <a:rPr lang="en-US" sz="3600" dirty="0" err="1">
                <a:solidFill>
                  <a:srgbClr val="FF0000"/>
                </a:solidFill>
              </a:rPr>
              <a:t>يَحْذَرُوْنَ</a:t>
            </a:r>
            <a:r>
              <a:rPr lang="en-US" sz="3600" dirty="0">
                <a:solidFill>
                  <a:srgbClr val="FF0000"/>
                </a:solidFill>
              </a:rPr>
              <a:t> </a:t>
            </a:r>
            <a:endParaRPr lang="en-US" sz="2800" dirty="0">
              <a:solidFill>
                <a:srgbClr val="FF0000"/>
              </a:solidFill>
            </a:endParaRPr>
          </a:p>
        </p:txBody>
      </p:sp>
      <p:sp>
        <p:nvSpPr>
          <p:cNvPr id="4" name="Rectangle 3">
            <a:extLst>
              <a:ext uri="{FF2B5EF4-FFF2-40B4-BE49-F238E27FC236}">
                <a16:creationId xmlns:a16="http://schemas.microsoft.com/office/drawing/2014/main" id="{7DED4643-FEEE-40E3-BC36-9CE521A9E395}"/>
              </a:ext>
            </a:extLst>
          </p:cNvPr>
          <p:cNvSpPr/>
          <p:nvPr/>
        </p:nvSpPr>
        <p:spPr>
          <a:xfrm>
            <a:off x="1395663" y="3176337"/>
            <a:ext cx="9182501" cy="800219"/>
          </a:xfrm>
          <a:prstGeom prst="rect">
            <a:avLst/>
          </a:prstGeom>
        </p:spPr>
        <p:txBody>
          <a:bodyPr wrap="square">
            <a:spAutoFit/>
          </a:bodyPr>
          <a:lstStyle/>
          <a:p>
            <a:r>
              <a:rPr lang="en-US" dirty="0" err="1"/>
              <a:t>আর</a:t>
            </a:r>
            <a:r>
              <a:rPr lang="en-US" dirty="0"/>
              <a:t> </a:t>
            </a:r>
            <a:r>
              <a:rPr lang="en-US" dirty="0" err="1"/>
              <a:t>যমীনে</a:t>
            </a:r>
            <a:r>
              <a:rPr lang="en-US" dirty="0"/>
              <a:t> </a:t>
            </a:r>
            <a:r>
              <a:rPr lang="en-US" dirty="0" err="1"/>
              <a:t>তাদেরকে</a:t>
            </a:r>
            <a:r>
              <a:rPr lang="en-US" dirty="0"/>
              <a:t> </a:t>
            </a:r>
            <a:r>
              <a:rPr lang="en-US" dirty="0" err="1"/>
              <a:t>ক্ষমতায়</a:t>
            </a:r>
            <a:r>
              <a:rPr lang="en-US" dirty="0"/>
              <a:t> </a:t>
            </a:r>
            <a:r>
              <a:rPr lang="en-US" dirty="0" err="1"/>
              <a:t>অধিষ্ঠিত</a:t>
            </a:r>
            <a:r>
              <a:rPr lang="en-US" dirty="0"/>
              <a:t> </a:t>
            </a:r>
            <a:r>
              <a:rPr lang="en-US" dirty="0" err="1"/>
              <a:t>করতে</a:t>
            </a:r>
            <a:r>
              <a:rPr lang="en-US" dirty="0"/>
              <a:t> </a:t>
            </a:r>
            <a:r>
              <a:rPr lang="en-US" dirty="0" err="1"/>
              <a:t>এবং</a:t>
            </a:r>
            <a:r>
              <a:rPr lang="en-US" dirty="0"/>
              <a:t> </a:t>
            </a:r>
            <a:r>
              <a:rPr lang="en-US" dirty="0" err="1"/>
              <a:t>ফির‘আউন</a:t>
            </a:r>
            <a:r>
              <a:rPr lang="en-US" dirty="0"/>
              <a:t>, </a:t>
            </a:r>
            <a:r>
              <a:rPr lang="en-US" dirty="0" err="1"/>
              <a:t>হামান</a:t>
            </a:r>
            <a:r>
              <a:rPr lang="en-US" dirty="0"/>
              <a:t> ও </a:t>
            </a:r>
            <a:r>
              <a:rPr lang="en-US" dirty="0" err="1"/>
              <a:t>তাদের</a:t>
            </a:r>
            <a:r>
              <a:rPr lang="en-US" dirty="0"/>
              <a:t> </a:t>
            </a:r>
            <a:r>
              <a:rPr lang="en-US" dirty="0" err="1"/>
              <a:t>সৈন্যদেরকে</a:t>
            </a:r>
            <a:r>
              <a:rPr lang="en-US" dirty="0"/>
              <a:t> </a:t>
            </a:r>
            <a:r>
              <a:rPr lang="en-US" dirty="0" err="1"/>
              <a:t>দেখিয়ে</a:t>
            </a:r>
            <a:r>
              <a:rPr lang="en-US" dirty="0"/>
              <a:t> </a:t>
            </a:r>
            <a:r>
              <a:rPr lang="en-US" dirty="0" err="1"/>
              <a:t>দিতে</a:t>
            </a:r>
            <a:r>
              <a:rPr lang="en-US" dirty="0"/>
              <a:t>, </a:t>
            </a:r>
            <a:r>
              <a:rPr lang="en-US" sz="2800" dirty="0" err="1">
                <a:solidFill>
                  <a:srgbClr val="FF0000"/>
                </a:solidFill>
              </a:rPr>
              <a:t>যা</a:t>
            </a:r>
            <a:r>
              <a:rPr lang="en-US" sz="2800" dirty="0">
                <a:solidFill>
                  <a:srgbClr val="FF0000"/>
                </a:solidFill>
              </a:rPr>
              <a:t> </a:t>
            </a:r>
            <a:r>
              <a:rPr lang="en-US" sz="2800" dirty="0" err="1">
                <a:solidFill>
                  <a:srgbClr val="FF0000"/>
                </a:solidFill>
              </a:rPr>
              <a:t>তারা</a:t>
            </a:r>
            <a:r>
              <a:rPr lang="en-US" sz="2800" dirty="0">
                <a:solidFill>
                  <a:srgbClr val="FF0000"/>
                </a:solidFill>
              </a:rPr>
              <a:t> </a:t>
            </a:r>
            <a:r>
              <a:rPr lang="en-US" sz="2800" dirty="0" err="1">
                <a:solidFill>
                  <a:srgbClr val="FF0000"/>
                </a:solidFill>
              </a:rPr>
              <a:t>তাদের</a:t>
            </a:r>
            <a:r>
              <a:rPr lang="en-US" sz="2800" dirty="0">
                <a:solidFill>
                  <a:srgbClr val="FF0000"/>
                </a:solidFill>
              </a:rPr>
              <a:t> </a:t>
            </a:r>
            <a:r>
              <a:rPr lang="en-US" sz="2800" dirty="0" err="1">
                <a:solidFill>
                  <a:srgbClr val="FF0000"/>
                </a:solidFill>
              </a:rPr>
              <a:t>কাছ</a:t>
            </a:r>
            <a:r>
              <a:rPr lang="en-US" sz="2800" dirty="0">
                <a:solidFill>
                  <a:srgbClr val="FF0000"/>
                </a:solidFill>
              </a:rPr>
              <a:t> </a:t>
            </a:r>
            <a:r>
              <a:rPr lang="en-US" sz="2800" dirty="0" err="1">
                <a:solidFill>
                  <a:srgbClr val="FF0000"/>
                </a:solidFill>
              </a:rPr>
              <a:t>থেকে</a:t>
            </a:r>
            <a:r>
              <a:rPr lang="en-US" sz="2800" dirty="0">
                <a:solidFill>
                  <a:srgbClr val="FF0000"/>
                </a:solidFill>
              </a:rPr>
              <a:t> </a:t>
            </a:r>
            <a:r>
              <a:rPr lang="en-US" sz="2800" dirty="0" err="1">
                <a:solidFill>
                  <a:srgbClr val="FF0000"/>
                </a:solidFill>
              </a:rPr>
              <a:t>আশঙ্কা</a:t>
            </a:r>
            <a:r>
              <a:rPr lang="en-US" sz="2800" dirty="0">
                <a:solidFill>
                  <a:srgbClr val="FF0000"/>
                </a:solidFill>
              </a:rPr>
              <a:t> </a:t>
            </a:r>
            <a:r>
              <a:rPr lang="en-US" sz="2800" dirty="0" err="1">
                <a:solidFill>
                  <a:srgbClr val="FF0000"/>
                </a:solidFill>
              </a:rPr>
              <a:t>করছিল</a:t>
            </a:r>
            <a:r>
              <a:rPr lang="en-US" sz="2800" dirty="0">
                <a:solidFill>
                  <a:srgbClr val="FF0000"/>
                </a:solidFill>
              </a:rPr>
              <a:t>।</a:t>
            </a:r>
            <a:endParaRPr lang="en-US" dirty="0">
              <a:solidFill>
                <a:srgbClr val="FF0000"/>
              </a:solidFill>
            </a:endParaRPr>
          </a:p>
        </p:txBody>
      </p:sp>
      <p:sp>
        <p:nvSpPr>
          <p:cNvPr id="6" name="TextBox 5">
            <a:extLst>
              <a:ext uri="{FF2B5EF4-FFF2-40B4-BE49-F238E27FC236}">
                <a16:creationId xmlns:a16="http://schemas.microsoft.com/office/drawing/2014/main" id="{4529CABD-336B-B859-65ED-3A4826490B3C}"/>
              </a:ext>
            </a:extLst>
          </p:cNvPr>
          <p:cNvSpPr txBox="1"/>
          <p:nvPr/>
        </p:nvSpPr>
        <p:spPr>
          <a:xfrm>
            <a:off x="3048000" y="4659421"/>
            <a:ext cx="6096000" cy="1200329"/>
          </a:xfrm>
          <a:prstGeom prst="rect">
            <a:avLst/>
          </a:prstGeom>
          <a:noFill/>
        </p:spPr>
        <p:txBody>
          <a:bodyPr wrap="square">
            <a:spAutoFit/>
          </a:bodyPr>
          <a:lstStyle/>
          <a:p>
            <a:r>
              <a:rPr lang="en-US" dirty="0" err="1"/>
              <a:t>তোমাদের</a:t>
            </a:r>
            <a:r>
              <a:rPr lang="en-US" dirty="0"/>
              <a:t> </a:t>
            </a:r>
            <a:r>
              <a:rPr lang="en-US" dirty="0" err="1"/>
              <a:t>জন্য</a:t>
            </a:r>
            <a:r>
              <a:rPr lang="en-US" dirty="0"/>
              <a:t> </a:t>
            </a:r>
            <a:r>
              <a:rPr lang="en-US" dirty="0" err="1"/>
              <a:t>উপদেশ</a:t>
            </a:r>
            <a:endParaRPr lang="en-US" dirty="0"/>
          </a:p>
          <a:p>
            <a:endParaRPr lang="en-US" dirty="0"/>
          </a:p>
          <a:p>
            <a:r>
              <a:rPr lang="en-US" dirty="0" err="1"/>
              <a:t>ذِكْرُكُمْ</a:t>
            </a:r>
            <a:endParaRPr lang="en-US" dirty="0"/>
          </a:p>
          <a:p>
            <a:r>
              <a:rPr lang="en-US" dirty="0"/>
              <a:t>Al-</a:t>
            </a:r>
            <a:r>
              <a:rPr lang="en-US" dirty="0" err="1"/>
              <a:t>Anbiya</a:t>
            </a:r>
            <a:r>
              <a:rPr lang="en-US" dirty="0"/>
              <a:t> 21:10</a:t>
            </a:r>
          </a:p>
        </p:txBody>
      </p:sp>
    </p:spTree>
    <p:extLst>
      <p:ext uri="{BB962C8B-B14F-4D97-AF65-F5344CB8AC3E}">
        <p14:creationId xmlns:p14="http://schemas.microsoft.com/office/powerpoint/2010/main" val="9879999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8B0D02-ACF8-45CA-9921-1AD663438850}"/>
              </a:ext>
            </a:extLst>
          </p:cNvPr>
          <p:cNvSpPr/>
          <p:nvPr/>
        </p:nvSpPr>
        <p:spPr>
          <a:xfrm>
            <a:off x="5431285" y="587761"/>
            <a:ext cx="1464183" cy="369332"/>
          </a:xfrm>
          <a:prstGeom prst="rect">
            <a:avLst/>
          </a:prstGeom>
        </p:spPr>
        <p:txBody>
          <a:bodyPr wrap="none">
            <a:spAutoFit/>
          </a:bodyPr>
          <a:lstStyle/>
          <a:p>
            <a:r>
              <a:rPr lang="en-US" dirty="0"/>
              <a:t>Al-</a:t>
            </a:r>
            <a:r>
              <a:rPr lang="en-US" dirty="0" err="1"/>
              <a:t>A'raf</a:t>
            </a:r>
            <a:r>
              <a:rPr lang="en-US" dirty="0"/>
              <a:t> 7:105</a:t>
            </a:r>
          </a:p>
        </p:txBody>
      </p:sp>
      <p:sp>
        <p:nvSpPr>
          <p:cNvPr id="3" name="Rectangle 2">
            <a:extLst>
              <a:ext uri="{FF2B5EF4-FFF2-40B4-BE49-F238E27FC236}">
                <a16:creationId xmlns:a16="http://schemas.microsoft.com/office/drawing/2014/main" id="{50F51FAC-9E60-4343-904A-C594199DCD90}"/>
              </a:ext>
            </a:extLst>
          </p:cNvPr>
          <p:cNvSpPr/>
          <p:nvPr/>
        </p:nvSpPr>
        <p:spPr>
          <a:xfrm>
            <a:off x="3869356" y="1103781"/>
            <a:ext cx="5601903" cy="1200329"/>
          </a:xfrm>
          <a:prstGeom prst="rect">
            <a:avLst/>
          </a:prstGeom>
        </p:spPr>
        <p:txBody>
          <a:bodyPr wrap="square">
            <a:spAutoFit/>
          </a:bodyPr>
          <a:lstStyle/>
          <a:p>
            <a:r>
              <a:rPr lang="en-US" dirty="0" err="1"/>
              <a:t>حَقِيْقٌ</a:t>
            </a:r>
            <a:r>
              <a:rPr lang="en-US" dirty="0"/>
              <a:t> </a:t>
            </a:r>
            <a:r>
              <a:rPr lang="en-US" dirty="0" err="1"/>
              <a:t>عَلٰۤي</a:t>
            </a:r>
            <a:r>
              <a:rPr lang="en-US" dirty="0"/>
              <a:t> </a:t>
            </a:r>
            <a:r>
              <a:rPr lang="en-US" dirty="0" err="1"/>
              <a:t>اَنْ</a:t>
            </a:r>
            <a:r>
              <a:rPr lang="en-US" dirty="0"/>
              <a:t> </a:t>
            </a:r>
            <a:r>
              <a:rPr lang="en-US" dirty="0" err="1"/>
              <a:t>لَّاۤ</a:t>
            </a:r>
            <a:r>
              <a:rPr lang="en-US" dirty="0"/>
              <a:t> </a:t>
            </a:r>
            <a:r>
              <a:rPr lang="en-US" dirty="0" err="1"/>
              <a:t>اَقُوْلَ</a:t>
            </a:r>
            <a:r>
              <a:rPr lang="en-US" dirty="0"/>
              <a:t> </a:t>
            </a:r>
            <a:r>
              <a:rPr lang="en-US" dirty="0" err="1"/>
              <a:t>عَلَي</a:t>
            </a:r>
            <a:r>
              <a:rPr lang="en-US" dirty="0"/>
              <a:t> </a:t>
            </a:r>
            <a:r>
              <a:rPr lang="en-US" dirty="0" err="1"/>
              <a:t>اللّٰهِ</a:t>
            </a:r>
            <a:r>
              <a:rPr lang="en-US" dirty="0"/>
              <a:t> </a:t>
            </a:r>
            <a:r>
              <a:rPr lang="en-US" dirty="0" err="1"/>
              <a:t>اِلَّا</a:t>
            </a:r>
            <a:r>
              <a:rPr lang="en-US" dirty="0"/>
              <a:t> </a:t>
            </a:r>
            <a:r>
              <a:rPr lang="en-US" dirty="0" err="1"/>
              <a:t>الْحَقَّ</a:t>
            </a:r>
            <a:r>
              <a:rPr lang="en-US" dirty="0"/>
              <a:t> ؕ  </a:t>
            </a:r>
            <a:r>
              <a:rPr lang="en-US" dirty="0" err="1"/>
              <a:t>قَدْ</a:t>
            </a:r>
            <a:r>
              <a:rPr lang="en-US" dirty="0"/>
              <a:t> </a:t>
            </a:r>
            <a:r>
              <a:rPr lang="en-US" dirty="0" err="1"/>
              <a:t>جِئْتُكُمْ</a:t>
            </a:r>
            <a:r>
              <a:rPr lang="en-US" dirty="0"/>
              <a:t> </a:t>
            </a:r>
            <a:r>
              <a:rPr lang="en-US" dirty="0" err="1"/>
              <a:t>بِبَيِّنَةٍ</a:t>
            </a:r>
            <a:r>
              <a:rPr lang="en-US" dirty="0"/>
              <a:t> </a:t>
            </a:r>
            <a:r>
              <a:rPr lang="en-US" dirty="0" err="1"/>
              <a:t>مِّنْ</a:t>
            </a:r>
            <a:r>
              <a:rPr lang="en-US" dirty="0"/>
              <a:t> </a:t>
            </a:r>
            <a:r>
              <a:rPr lang="en-US" sz="3200" dirty="0" err="1"/>
              <a:t>رَّبِّكُمْ</a:t>
            </a:r>
            <a:r>
              <a:rPr lang="en-US" sz="3200" dirty="0"/>
              <a:t> </a:t>
            </a:r>
            <a:r>
              <a:rPr lang="en-US" sz="4000" dirty="0" err="1">
                <a:solidFill>
                  <a:srgbClr val="FF0000"/>
                </a:solidFill>
              </a:rPr>
              <a:t>فَاَرْسِلْ</a:t>
            </a:r>
            <a:r>
              <a:rPr lang="en-US" sz="4000" dirty="0">
                <a:solidFill>
                  <a:srgbClr val="FF0000"/>
                </a:solidFill>
              </a:rPr>
              <a:t> </a:t>
            </a:r>
            <a:r>
              <a:rPr lang="en-US" sz="4000" dirty="0" err="1">
                <a:solidFill>
                  <a:srgbClr val="FF0000"/>
                </a:solidFill>
              </a:rPr>
              <a:t>مَعِيَ</a:t>
            </a:r>
            <a:r>
              <a:rPr lang="en-US" sz="4000" dirty="0">
                <a:solidFill>
                  <a:srgbClr val="FF0000"/>
                </a:solidFill>
              </a:rPr>
              <a:t> </a:t>
            </a:r>
            <a:r>
              <a:rPr lang="en-US" sz="4000" dirty="0" err="1">
                <a:solidFill>
                  <a:srgbClr val="FF0000"/>
                </a:solidFill>
              </a:rPr>
              <a:t>بَنِيْۤ</a:t>
            </a:r>
            <a:r>
              <a:rPr lang="en-US" sz="4000" dirty="0">
                <a:solidFill>
                  <a:srgbClr val="FF0000"/>
                </a:solidFill>
              </a:rPr>
              <a:t> </a:t>
            </a:r>
            <a:r>
              <a:rPr lang="en-US" sz="4000" dirty="0" err="1">
                <a:solidFill>
                  <a:srgbClr val="FF0000"/>
                </a:solidFill>
              </a:rPr>
              <a:t>اِسْرَآءِيْلَ</a:t>
            </a:r>
            <a:r>
              <a:rPr lang="en-US" sz="4000" dirty="0">
                <a:solidFill>
                  <a:srgbClr val="FF0000"/>
                </a:solidFill>
              </a:rPr>
              <a:t> </a:t>
            </a:r>
            <a:r>
              <a:rPr lang="en-US" sz="2400" dirty="0">
                <a:solidFill>
                  <a:srgbClr val="FF0000"/>
                </a:solidFill>
              </a:rPr>
              <a:t>ؕ </a:t>
            </a:r>
            <a:endParaRPr lang="en-US" dirty="0">
              <a:solidFill>
                <a:srgbClr val="FF0000"/>
              </a:solidFill>
            </a:endParaRPr>
          </a:p>
        </p:txBody>
      </p:sp>
      <p:sp>
        <p:nvSpPr>
          <p:cNvPr id="4" name="Rectangle 3">
            <a:extLst>
              <a:ext uri="{FF2B5EF4-FFF2-40B4-BE49-F238E27FC236}">
                <a16:creationId xmlns:a16="http://schemas.microsoft.com/office/drawing/2014/main" id="{3A8E534B-16BB-4C93-AF79-C3B8B1A464FC}"/>
              </a:ext>
            </a:extLst>
          </p:cNvPr>
          <p:cNvSpPr/>
          <p:nvPr/>
        </p:nvSpPr>
        <p:spPr>
          <a:xfrm>
            <a:off x="3048000" y="2828836"/>
            <a:ext cx="6096000" cy="1508105"/>
          </a:xfrm>
          <a:prstGeom prst="rect">
            <a:avLst/>
          </a:prstGeom>
        </p:spPr>
        <p:txBody>
          <a:bodyPr>
            <a:spAutoFit/>
          </a:bodyPr>
          <a:lstStyle/>
          <a:p>
            <a:r>
              <a:rPr lang="en-US" dirty="0" err="1"/>
              <a:t>সমীচীন</a:t>
            </a:r>
            <a:r>
              <a:rPr lang="en-US" dirty="0"/>
              <a:t> </a:t>
            </a:r>
            <a:r>
              <a:rPr lang="en-US" dirty="0" err="1"/>
              <a:t>যে</a:t>
            </a:r>
            <a:r>
              <a:rPr lang="en-US" dirty="0"/>
              <a:t>, আমি </a:t>
            </a:r>
            <a:r>
              <a:rPr lang="en-US" dirty="0" err="1"/>
              <a:t>আল্লাহ</a:t>
            </a:r>
            <a:r>
              <a:rPr lang="en-US" dirty="0"/>
              <a:t> </a:t>
            </a:r>
            <a:r>
              <a:rPr lang="en-US" dirty="0" err="1"/>
              <a:t>সম্পর্কে</a:t>
            </a:r>
            <a:r>
              <a:rPr lang="en-US" dirty="0"/>
              <a:t> </a:t>
            </a:r>
            <a:r>
              <a:rPr lang="en-US" dirty="0" err="1"/>
              <a:t>সত্য</a:t>
            </a:r>
            <a:r>
              <a:rPr lang="en-US" dirty="0"/>
              <a:t> </a:t>
            </a:r>
            <a:r>
              <a:rPr lang="en-US" dirty="0" err="1"/>
              <a:t>ছাড়া</a:t>
            </a:r>
            <a:r>
              <a:rPr lang="en-US" dirty="0"/>
              <a:t> </a:t>
            </a:r>
            <a:r>
              <a:rPr lang="en-US" dirty="0" err="1"/>
              <a:t>বলব</a:t>
            </a:r>
            <a:r>
              <a:rPr lang="en-US" dirty="0"/>
              <a:t> </a:t>
            </a:r>
            <a:r>
              <a:rPr lang="en-US" dirty="0" err="1"/>
              <a:t>না</a:t>
            </a:r>
            <a:r>
              <a:rPr lang="en-US" dirty="0"/>
              <a:t>। আমি </a:t>
            </a:r>
            <a:r>
              <a:rPr lang="en-US" dirty="0" err="1"/>
              <a:t>তোমাদের</a:t>
            </a:r>
            <a:r>
              <a:rPr lang="en-US" dirty="0"/>
              <a:t> </a:t>
            </a:r>
            <a:r>
              <a:rPr lang="en-US" dirty="0" err="1"/>
              <a:t>রবের</a:t>
            </a:r>
            <a:r>
              <a:rPr lang="en-US" dirty="0"/>
              <a:t> </a:t>
            </a:r>
            <a:r>
              <a:rPr lang="en-US" dirty="0" err="1"/>
              <a:t>নিকট</a:t>
            </a:r>
            <a:r>
              <a:rPr lang="en-US" dirty="0"/>
              <a:t> </a:t>
            </a:r>
            <a:r>
              <a:rPr lang="en-US" dirty="0" err="1"/>
              <a:t>থেকে</a:t>
            </a:r>
            <a:r>
              <a:rPr lang="en-US" dirty="0"/>
              <a:t> </a:t>
            </a:r>
            <a:r>
              <a:rPr lang="en-US" dirty="0" err="1"/>
              <a:t>স্পষ্ট</a:t>
            </a:r>
            <a:r>
              <a:rPr lang="en-US" dirty="0"/>
              <a:t> </a:t>
            </a:r>
            <a:r>
              <a:rPr lang="en-US" dirty="0" err="1"/>
              <a:t>প্রমাণ</a:t>
            </a:r>
            <a:r>
              <a:rPr lang="en-US" dirty="0"/>
              <a:t> </a:t>
            </a:r>
            <a:r>
              <a:rPr lang="en-US" dirty="0" err="1"/>
              <a:t>নিয়ে</a:t>
            </a:r>
            <a:r>
              <a:rPr lang="en-US" dirty="0"/>
              <a:t> </a:t>
            </a:r>
            <a:r>
              <a:rPr lang="en-US" dirty="0" err="1"/>
              <a:t>তোমাদের</a:t>
            </a:r>
            <a:r>
              <a:rPr lang="en-US" dirty="0"/>
              <a:t> </a:t>
            </a:r>
            <a:r>
              <a:rPr lang="en-US" dirty="0" err="1"/>
              <a:t>কাছে</a:t>
            </a:r>
            <a:r>
              <a:rPr lang="en-US" dirty="0"/>
              <a:t> </a:t>
            </a:r>
            <a:r>
              <a:rPr lang="en-US" dirty="0" err="1"/>
              <a:t>এসেছি</a:t>
            </a:r>
            <a:r>
              <a:rPr lang="en-US" dirty="0"/>
              <a:t>। </a:t>
            </a:r>
            <a:r>
              <a:rPr lang="en-US" dirty="0" err="1"/>
              <a:t>সুতরাং</a:t>
            </a:r>
            <a:r>
              <a:rPr lang="en-US" dirty="0"/>
              <a:t> </a:t>
            </a:r>
            <a:r>
              <a:rPr lang="en-US" sz="2800" dirty="0" err="1">
                <a:solidFill>
                  <a:srgbClr val="FF0000"/>
                </a:solidFill>
              </a:rPr>
              <a:t>তুমি</a:t>
            </a:r>
            <a:r>
              <a:rPr lang="en-US" sz="2800" dirty="0">
                <a:solidFill>
                  <a:srgbClr val="FF0000"/>
                </a:solidFill>
              </a:rPr>
              <a:t> </a:t>
            </a:r>
            <a:r>
              <a:rPr lang="en-US" sz="2800" dirty="0" err="1">
                <a:solidFill>
                  <a:srgbClr val="FF0000"/>
                </a:solidFill>
              </a:rPr>
              <a:t>বনী</a:t>
            </a:r>
            <a:r>
              <a:rPr lang="en-US" sz="2800" dirty="0">
                <a:solidFill>
                  <a:srgbClr val="FF0000"/>
                </a:solidFill>
              </a:rPr>
              <a:t> </a:t>
            </a:r>
            <a:r>
              <a:rPr lang="en-US" sz="2800" dirty="0" err="1">
                <a:solidFill>
                  <a:srgbClr val="FF0000"/>
                </a:solidFill>
              </a:rPr>
              <a:t>ইসরাঈলকে</a:t>
            </a:r>
            <a:r>
              <a:rPr lang="en-US" sz="2800" dirty="0">
                <a:solidFill>
                  <a:srgbClr val="FF0000"/>
                </a:solidFill>
              </a:rPr>
              <a:t> </a:t>
            </a:r>
            <a:r>
              <a:rPr lang="en-US" sz="2800" dirty="0" err="1">
                <a:solidFill>
                  <a:srgbClr val="FF0000"/>
                </a:solidFill>
              </a:rPr>
              <a:t>আমার</a:t>
            </a:r>
            <a:r>
              <a:rPr lang="en-US" sz="2800" dirty="0">
                <a:solidFill>
                  <a:srgbClr val="FF0000"/>
                </a:solidFill>
              </a:rPr>
              <a:t> </a:t>
            </a:r>
            <a:r>
              <a:rPr lang="en-US" sz="2800" dirty="0" err="1">
                <a:solidFill>
                  <a:srgbClr val="FF0000"/>
                </a:solidFill>
              </a:rPr>
              <a:t>সাথে</a:t>
            </a:r>
            <a:r>
              <a:rPr lang="en-US" sz="2800" dirty="0">
                <a:solidFill>
                  <a:srgbClr val="FF0000"/>
                </a:solidFill>
              </a:rPr>
              <a:t> </a:t>
            </a:r>
            <a:r>
              <a:rPr lang="en-US" sz="2800" dirty="0" err="1">
                <a:solidFill>
                  <a:srgbClr val="FF0000"/>
                </a:solidFill>
              </a:rPr>
              <a:t>পাঠিয়ে</a:t>
            </a:r>
            <a:r>
              <a:rPr lang="en-US" sz="2800" dirty="0">
                <a:solidFill>
                  <a:srgbClr val="FF0000"/>
                </a:solidFill>
              </a:rPr>
              <a:t> </a:t>
            </a:r>
            <a:r>
              <a:rPr lang="en-US" sz="2800" dirty="0" err="1">
                <a:solidFill>
                  <a:srgbClr val="FF0000"/>
                </a:solidFill>
              </a:rPr>
              <a:t>দাও</a:t>
            </a:r>
            <a:r>
              <a:rPr lang="en-US" sz="2800" dirty="0">
                <a:solidFill>
                  <a:srgbClr val="FF0000"/>
                </a:solidFill>
              </a:rPr>
              <a:t>।’</a:t>
            </a:r>
            <a:endParaRPr lang="en-US" dirty="0">
              <a:solidFill>
                <a:srgbClr val="FF0000"/>
              </a:solidFill>
            </a:endParaRPr>
          </a:p>
        </p:txBody>
      </p:sp>
      <p:sp>
        <p:nvSpPr>
          <p:cNvPr id="5" name="TextBox 4">
            <a:extLst>
              <a:ext uri="{FF2B5EF4-FFF2-40B4-BE49-F238E27FC236}">
                <a16:creationId xmlns:a16="http://schemas.microsoft.com/office/drawing/2014/main" id="{93C73BDF-DD5E-44ED-9FC7-168806FA368E}"/>
              </a:ext>
            </a:extLst>
          </p:cNvPr>
          <p:cNvSpPr txBox="1"/>
          <p:nvPr/>
        </p:nvSpPr>
        <p:spPr>
          <a:xfrm>
            <a:off x="1049154" y="1103781"/>
            <a:ext cx="991402" cy="369332"/>
          </a:xfrm>
          <a:prstGeom prst="rect">
            <a:avLst/>
          </a:prstGeom>
          <a:noFill/>
        </p:spPr>
        <p:txBody>
          <a:bodyPr wrap="square" rtlCol="0">
            <a:spAutoFit/>
          </a:bodyPr>
          <a:lstStyle/>
          <a:p>
            <a:r>
              <a:rPr lang="en-US" dirty="0"/>
              <a:t>Demand</a:t>
            </a:r>
          </a:p>
        </p:txBody>
      </p:sp>
    </p:spTree>
    <p:extLst>
      <p:ext uri="{BB962C8B-B14F-4D97-AF65-F5344CB8AC3E}">
        <p14:creationId xmlns:p14="http://schemas.microsoft.com/office/powerpoint/2010/main" val="14839191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4D3431-2AA7-4EC1-842C-EAC247324618}"/>
              </a:ext>
            </a:extLst>
          </p:cNvPr>
          <p:cNvSpPr/>
          <p:nvPr/>
        </p:nvSpPr>
        <p:spPr>
          <a:xfrm>
            <a:off x="5171391" y="1040149"/>
            <a:ext cx="1348703" cy="369332"/>
          </a:xfrm>
          <a:prstGeom prst="rect">
            <a:avLst/>
          </a:prstGeom>
        </p:spPr>
        <p:txBody>
          <a:bodyPr wrap="none">
            <a:spAutoFit/>
          </a:bodyPr>
          <a:lstStyle/>
          <a:p>
            <a:r>
              <a:rPr lang="en-US" dirty="0" err="1"/>
              <a:t>Ghafir</a:t>
            </a:r>
            <a:r>
              <a:rPr lang="en-US" dirty="0"/>
              <a:t> 40:25</a:t>
            </a:r>
          </a:p>
        </p:txBody>
      </p:sp>
      <p:sp>
        <p:nvSpPr>
          <p:cNvPr id="3" name="Rectangle 2">
            <a:extLst>
              <a:ext uri="{FF2B5EF4-FFF2-40B4-BE49-F238E27FC236}">
                <a16:creationId xmlns:a16="http://schemas.microsoft.com/office/drawing/2014/main" id="{C30205A1-7C2F-487F-81DF-38641F196879}"/>
              </a:ext>
            </a:extLst>
          </p:cNvPr>
          <p:cNvSpPr/>
          <p:nvPr/>
        </p:nvSpPr>
        <p:spPr>
          <a:xfrm>
            <a:off x="808522" y="2229937"/>
            <a:ext cx="9865895" cy="1323439"/>
          </a:xfrm>
          <a:prstGeom prst="rect">
            <a:avLst/>
          </a:prstGeom>
        </p:spPr>
        <p:txBody>
          <a:bodyPr wrap="square">
            <a:spAutoFit/>
          </a:bodyPr>
          <a:lstStyle/>
          <a:p>
            <a:r>
              <a:rPr lang="en-US" sz="3600" dirty="0" err="1"/>
              <a:t>فَلَمَّا</a:t>
            </a:r>
            <a:r>
              <a:rPr lang="en-US" sz="3600" dirty="0"/>
              <a:t> </a:t>
            </a:r>
            <a:r>
              <a:rPr lang="en-US" sz="3600" dirty="0" err="1"/>
              <a:t>جَآءَهُمْ</a:t>
            </a:r>
            <a:r>
              <a:rPr lang="en-US" sz="3600" dirty="0"/>
              <a:t> </a:t>
            </a:r>
            <a:r>
              <a:rPr lang="en-US" sz="3600" dirty="0" err="1"/>
              <a:t>بِالْحَقِّ</a:t>
            </a:r>
            <a:r>
              <a:rPr lang="en-US" sz="3600" dirty="0"/>
              <a:t> </a:t>
            </a:r>
            <a:r>
              <a:rPr lang="en-US" sz="3600" dirty="0" err="1"/>
              <a:t>مِنْ</a:t>
            </a:r>
            <a:r>
              <a:rPr lang="en-US" sz="3600" dirty="0"/>
              <a:t> </a:t>
            </a:r>
            <a:r>
              <a:rPr lang="en-US" sz="3600" dirty="0" err="1"/>
              <a:t>عِنْدِنَا</a:t>
            </a:r>
            <a:r>
              <a:rPr lang="en-US" sz="3600" dirty="0"/>
              <a:t> </a:t>
            </a:r>
            <a:r>
              <a:rPr lang="en-US" sz="3600" dirty="0" err="1"/>
              <a:t>قَالُوا</a:t>
            </a:r>
            <a:r>
              <a:rPr lang="en-US" sz="3600" dirty="0"/>
              <a:t> </a:t>
            </a:r>
            <a:r>
              <a:rPr lang="en-US" sz="3600" dirty="0" err="1"/>
              <a:t>اقْتُلُوْۤا</a:t>
            </a:r>
            <a:r>
              <a:rPr lang="en-US" sz="3600" dirty="0"/>
              <a:t> </a:t>
            </a:r>
            <a:r>
              <a:rPr lang="en-US" sz="3600" dirty="0" err="1"/>
              <a:t>اَبْنَآءَ</a:t>
            </a:r>
            <a:r>
              <a:rPr lang="en-US" sz="3600" dirty="0"/>
              <a:t> </a:t>
            </a:r>
            <a:r>
              <a:rPr lang="en-US" sz="3600" dirty="0" err="1">
                <a:solidFill>
                  <a:srgbClr val="FF0000"/>
                </a:solidFill>
              </a:rPr>
              <a:t>الَّذِيْنَ</a:t>
            </a:r>
            <a:r>
              <a:rPr lang="en-US" sz="3600" dirty="0">
                <a:solidFill>
                  <a:srgbClr val="FF0000"/>
                </a:solidFill>
              </a:rPr>
              <a:t> </a:t>
            </a:r>
            <a:r>
              <a:rPr lang="en-US" sz="3600" dirty="0" err="1">
                <a:solidFill>
                  <a:srgbClr val="FF0000"/>
                </a:solidFill>
              </a:rPr>
              <a:t>اٰمَنُوْا</a:t>
            </a:r>
            <a:r>
              <a:rPr lang="en-US" sz="3600" dirty="0">
                <a:solidFill>
                  <a:srgbClr val="FF0000"/>
                </a:solidFill>
              </a:rPr>
              <a:t> </a:t>
            </a:r>
            <a:r>
              <a:rPr lang="en-US" sz="3600" dirty="0" err="1">
                <a:solidFill>
                  <a:srgbClr val="FF0000"/>
                </a:solidFill>
              </a:rPr>
              <a:t>مَعَه</a:t>
            </a:r>
            <a:r>
              <a:rPr lang="en-US" sz="3600" dirty="0">
                <a:solidFill>
                  <a:srgbClr val="FF0000"/>
                </a:solidFill>
              </a:rPr>
              <a:t>ٗ </a:t>
            </a:r>
            <a:r>
              <a:rPr lang="en-US" sz="3600" dirty="0" err="1">
                <a:solidFill>
                  <a:srgbClr val="FF0000"/>
                </a:solidFill>
              </a:rPr>
              <a:t>وَاسْتَحْيُوْا</a:t>
            </a:r>
            <a:r>
              <a:rPr lang="en-US" sz="3600" dirty="0">
                <a:solidFill>
                  <a:srgbClr val="FF0000"/>
                </a:solidFill>
              </a:rPr>
              <a:t> </a:t>
            </a:r>
            <a:r>
              <a:rPr lang="en-US" sz="3600" dirty="0" err="1">
                <a:solidFill>
                  <a:srgbClr val="FF0000"/>
                </a:solidFill>
              </a:rPr>
              <a:t>نِسَآءَهُمْ</a:t>
            </a:r>
            <a:r>
              <a:rPr lang="en-US" sz="3600" dirty="0">
                <a:solidFill>
                  <a:srgbClr val="FF0000"/>
                </a:solidFill>
              </a:rPr>
              <a:t> </a:t>
            </a:r>
            <a:r>
              <a:rPr lang="en-US" sz="4400" dirty="0"/>
              <a:t>ؕ </a:t>
            </a:r>
            <a:r>
              <a:rPr lang="en-US" sz="4400" dirty="0" err="1">
                <a:solidFill>
                  <a:srgbClr val="C00000"/>
                </a:solidFill>
              </a:rPr>
              <a:t>وَمَا</a:t>
            </a:r>
            <a:r>
              <a:rPr lang="en-US" sz="4400" dirty="0">
                <a:solidFill>
                  <a:srgbClr val="C00000"/>
                </a:solidFill>
              </a:rPr>
              <a:t> </a:t>
            </a:r>
            <a:r>
              <a:rPr lang="en-US" sz="4400" dirty="0" err="1">
                <a:solidFill>
                  <a:srgbClr val="C00000"/>
                </a:solidFill>
              </a:rPr>
              <a:t>كَيْدُ</a:t>
            </a:r>
            <a:r>
              <a:rPr lang="en-US" sz="4400" dirty="0">
                <a:solidFill>
                  <a:srgbClr val="C00000"/>
                </a:solidFill>
              </a:rPr>
              <a:t> </a:t>
            </a:r>
            <a:r>
              <a:rPr lang="en-US" sz="4400" dirty="0" err="1">
                <a:solidFill>
                  <a:srgbClr val="C00000"/>
                </a:solidFill>
              </a:rPr>
              <a:t>الْكٰفِرِيْنَ</a:t>
            </a:r>
            <a:r>
              <a:rPr lang="en-US" sz="4400" dirty="0">
                <a:solidFill>
                  <a:srgbClr val="C00000"/>
                </a:solidFill>
              </a:rPr>
              <a:t> </a:t>
            </a:r>
            <a:r>
              <a:rPr lang="en-US" sz="4400" dirty="0" err="1">
                <a:solidFill>
                  <a:srgbClr val="C00000"/>
                </a:solidFill>
              </a:rPr>
              <a:t>اِلَّا</a:t>
            </a:r>
            <a:r>
              <a:rPr lang="en-US" sz="4400" dirty="0">
                <a:solidFill>
                  <a:srgbClr val="C00000"/>
                </a:solidFill>
              </a:rPr>
              <a:t> </a:t>
            </a:r>
            <a:r>
              <a:rPr lang="en-US" sz="4400" dirty="0" err="1">
                <a:solidFill>
                  <a:srgbClr val="C00000"/>
                </a:solidFill>
              </a:rPr>
              <a:t>فِيْ</a:t>
            </a:r>
            <a:r>
              <a:rPr lang="en-US" sz="4400" dirty="0">
                <a:solidFill>
                  <a:srgbClr val="C00000"/>
                </a:solidFill>
              </a:rPr>
              <a:t> </a:t>
            </a:r>
            <a:r>
              <a:rPr lang="en-US" sz="4400" dirty="0" err="1">
                <a:solidFill>
                  <a:srgbClr val="C00000"/>
                </a:solidFill>
              </a:rPr>
              <a:t>ضَلٰلٍ</a:t>
            </a:r>
            <a:r>
              <a:rPr lang="en-US" sz="4400" dirty="0">
                <a:solidFill>
                  <a:srgbClr val="C00000"/>
                </a:solidFill>
              </a:rPr>
              <a:t> </a:t>
            </a:r>
            <a:endParaRPr lang="en-US" sz="3600" dirty="0">
              <a:solidFill>
                <a:srgbClr val="C00000"/>
              </a:solidFill>
            </a:endParaRPr>
          </a:p>
        </p:txBody>
      </p:sp>
      <p:sp>
        <p:nvSpPr>
          <p:cNvPr id="4" name="Rectangle 3">
            <a:extLst>
              <a:ext uri="{FF2B5EF4-FFF2-40B4-BE49-F238E27FC236}">
                <a16:creationId xmlns:a16="http://schemas.microsoft.com/office/drawing/2014/main" id="{2ACA9DEA-41F0-45DB-8AFF-50081104516E}"/>
              </a:ext>
            </a:extLst>
          </p:cNvPr>
          <p:cNvSpPr/>
          <p:nvPr/>
        </p:nvSpPr>
        <p:spPr>
          <a:xfrm>
            <a:off x="1220803" y="3798954"/>
            <a:ext cx="9249877" cy="1969770"/>
          </a:xfrm>
          <a:prstGeom prst="rect">
            <a:avLst/>
          </a:prstGeom>
        </p:spPr>
        <p:txBody>
          <a:bodyPr wrap="square">
            <a:spAutoFit/>
          </a:bodyPr>
          <a:lstStyle/>
          <a:p>
            <a:r>
              <a:rPr lang="en-US" dirty="0" err="1"/>
              <a:t>অতঃপর</a:t>
            </a:r>
            <a:r>
              <a:rPr lang="en-US" dirty="0"/>
              <a:t> </a:t>
            </a:r>
            <a:r>
              <a:rPr lang="en-US" dirty="0" err="1"/>
              <a:t>যখন</a:t>
            </a:r>
            <a:r>
              <a:rPr lang="en-US" dirty="0"/>
              <a:t> </a:t>
            </a:r>
            <a:r>
              <a:rPr lang="en-US" dirty="0" err="1"/>
              <a:t>মূসা</a:t>
            </a:r>
            <a:r>
              <a:rPr lang="en-US" dirty="0"/>
              <a:t> </a:t>
            </a:r>
            <a:r>
              <a:rPr lang="en-US" dirty="0" err="1"/>
              <a:t>আমার</a:t>
            </a:r>
            <a:r>
              <a:rPr lang="en-US" dirty="0"/>
              <a:t> </a:t>
            </a:r>
            <a:r>
              <a:rPr lang="en-US" dirty="0" err="1"/>
              <a:t>কাছ</a:t>
            </a:r>
            <a:r>
              <a:rPr lang="en-US" dirty="0"/>
              <a:t> </a:t>
            </a:r>
            <a:r>
              <a:rPr lang="en-US" dirty="0" err="1"/>
              <a:t>থেকে</a:t>
            </a:r>
            <a:r>
              <a:rPr lang="en-US" dirty="0"/>
              <a:t> </a:t>
            </a:r>
            <a:r>
              <a:rPr lang="en-US" dirty="0" err="1"/>
              <a:t>সত্য</a:t>
            </a:r>
            <a:r>
              <a:rPr lang="en-US" dirty="0"/>
              <a:t> </a:t>
            </a:r>
            <a:r>
              <a:rPr lang="en-US" dirty="0" err="1"/>
              <a:t>নিয়ে</a:t>
            </a:r>
            <a:r>
              <a:rPr lang="en-US" dirty="0"/>
              <a:t> </a:t>
            </a:r>
            <a:r>
              <a:rPr lang="en-US" dirty="0" err="1"/>
              <a:t>তাদের</a:t>
            </a:r>
            <a:r>
              <a:rPr lang="en-US" dirty="0"/>
              <a:t> </a:t>
            </a:r>
            <a:r>
              <a:rPr lang="en-US" dirty="0" err="1"/>
              <a:t>কাছে</a:t>
            </a:r>
            <a:r>
              <a:rPr lang="en-US" dirty="0"/>
              <a:t> </a:t>
            </a:r>
            <a:r>
              <a:rPr lang="en-US" dirty="0" err="1"/>
              <a:t>উপস্থিত</a:t>
            </a:r>
            <a:r>
              <a:rPr lang="en-US" dirty="0"/>
              <a:t> </a:t>
            </a:r>
            <a:r>
              <a:rPr lang="en-US" dirty="0" err="1"/>
              <a:t>হয়েছিল</a:t>
            </a:r>
            <a:r>
              <a:rPr lang="en-US" dirty="0"/>
              <a:t>, </a:t>
            </a:r>
            <a:r>
              <a:rPr lang="en-US" dirty="0" err="1"/>
              <a:t>তখন</a:t>
            </a:r>
            <a:r>
              <a:rPr lang="en-US" dirty="0"/>
              <a:t> </a:t>
            </a:r>
            <a:r>
              <a:rPr lang="en-US" dirty="0" err="1"/>
              <a:t>তারা</a:t>
            </a:r>
            <a:r>
              <a:rPr lang="en-US" dirty="0"/>
              <a:t> </a:t>
            </a:r>
            <a:r>
              <a:rPr lang="en-US" dirty="0" err="1"/>
              <a:t>বলল</a:t>
            </a:r>
            <a:r>
              <a:rPr lang="en-US" dirty="0"/>
              <a:t>, </a:t>
            </a:r>
            <a:r>
              <a:rPr lang="en-US" sz="2800" dirty="0">
                <a:solidFill>
                  <a:srgbClr val="FF0000"/>
                </a:solidFill>
              </a:rPr>
              <a:t>‘</a:t>
            </a:r>
            <a:r>
              <a:rPr lang="en-US" sz="2800" dirty="0" err="1">
                <a:solidFill>
                  <a:srgbClr val="FF0000"/>
                </a:solidFill>
              </a:rPr>
              <a:t>যারা</a:t>
            </a:r>
            <a:r>
              <a:rPr lang="en-US" sz="2800" dirty="0">
                <a:solidFill>
                  <a:srgbClr val="FF0000"/>
                </a:solidFill>
              </a:rPr>
              <a:t> </a:t>
            </a:r>
            <a:r>
              <a:rPr lang="en-US" sz="2800" dirty="0" err="1">
                <a:solidFill>
                  <a:srgbClr val="FF0000"/>
                </a:solidFill>
              </a:rPr>
              <a:t>তার</a:t>
            </a:r>
            <a:r>
              <a:rPr lang="en-US" sz="2800" dirty="0">
                <a:solidFill>
                  <a:srgbClr val="FF0000"/>
                </a:solidFill>
              </a:rPr>
              <a:t> </a:t>
            </a:r>
            <a:r>
              <a:rPr lang="en-US" sz="2800" dirty="0" err="1">
                <a:solidFill>
                  <a:srgbClr val="FF0000"/>
                </a:solidFill>
              </a:rPr>
              <a:t>সাথে</a:t>
            </a:r>
            <a:r>
              <a:rPr lang="en-US" sz="2800" dirty="0">
                <a:solidFill>
                  <a:srgbClr val="FF0000"/>
                </a:solidFill>
              </a:rPr>
              <a:t> </a:t>
            </a:r>
            <a:r>
              <a:rPr lang="en-US" sz="2800" dirty="0" err="1">
                <a:solidFill>
                  <a:srgbClr val="FF0000"/>
                </a:solidFill>
              </a:rPr>
              <a:t>ঈমান</a:t>
            </a:r>
            <a:r>
              <a:rPr lang="en-US" sz="2800" dirty="0">
                <a:solidFill>
                  <a:srgbClr val="FF0000"/>
                </a:solidFill>
              </a:rPr>
              <a:t> </a:t>
            </a:r>
            <a:r>
              <a:rPr lang="en-US" sz="2800" dirty="0" err="1">
                <a:solidFill>
                  <a:srgbClr val="FF0000"/>
                </a:solidFill>
              </a:rPr>
              <a:t>এনেছে</a:t>
            </a:r>
            <a:r>
              <a:rPr lang="en-US" sz="2800" dirty="0">
                <a:solidFill>
                  <a:srgbClr val="FF0000"/>
                </a:solidFill>
              </a:rPr>
              <a:t> </a:t>
            </a:r>
            <a:r>
              <a:rPr lang="en-US" sz="2800" dirty="0" err="1">
                <a:solidFill>
                  <a:srgbClr val="FF0000"/>
                </a:solidFill>
              </a:rPr>
              <a:t>তোমরা</a:t>
            </a:r>
            <a:r>
              <a:rPr lang="en-US" sz="2800" dirty="0">
                <a:solidFill>
                  <a:srgbClr val="FF0000"/>
                </a:solidFill>
              </a:rPr>
              <a:t> </a:t>
            </a:r>
            <a:r>
              <a:rPr lang="en-US" sz="2800" dirty="0" err="1">
                <a:solidFill>
                  <a:srgbClr val="FF0000"/>
                </a:solidFill>
              </a:rPr>
              <a:t>তাদের</a:t>
            </a:r>
            <a:r>
              <a:rPr lang="en-US" sz="2800" dirty="0">
                <a:solidFill>
                  <a:srgbClr val="FF0000"/>
                </a:solidFill>
              </a:rPr>
              <a:t> </a:t>
            </a:r>
            <a:r>
              <a:rPr lang="en-US" sz="2800" dirty="0" err="1">
                <a:solidFill>
                  <a:srgbClr val="FF0000"/>
                </a:solidFill>
              </a:rPr>
              <a:t>ছেলে-সন্তানদেরকে</a:t>
            </a:r>
            <a:r>
              <a:rPr lang="en-US" sz="2800" dirty="0">
                <a:solidFill>
                  <a:srgbClr val="FF0000"/>
                </a:solidFill>
              </a:rPr>
              <a:t> </a:t>
            </a:r>
            <a:r>
              <a:rPr lang="en-US" sz="2800" dirty="0" err="1">
                <a:solidFill>
                  <a:srgbClr val="FF0000"/>
                </a:solidFill>
              </a:rPr>
              <a:t>হত্যা</a:t>
            </a:r>
            <a:r>
              <a:rPr lang="en-US" sz="2800" dirty="0">
                <a:solidFill>
                  <a:srgbClr val="FF0000"/>
                </a:solidFill>
              </a:rPr>
              <a:t> </a:t>
            </a:r>
            <a:r>
              <a:rPr lang="en-US" sz="2800" dirty="0" err="1">
                <a:solidFill>
                  <a:srgbClr val="FF0000"/>
                </a:solidFill>
              </a:rPr>
              <a:t>কর</a:t>
            </a:r>
            <a:r>
              <a:rPr lang="en-US" sz="2800" dirty="0">
                <a:solidFill>
                  <a:srgbClr val="FF0000"/>
                </a:solidFill>
              </a:rPr>
              <a:t> </a:t>
            </a:r>
            <a:r>
              <a:rPr lang="en-US" dirty="0" err="1"/>
              <a:t>এবং</a:t>
            </a:r>
            <a:r>
              <a:rPr lang="en-US" dirty="0"/>
              <a:t> </a:t>
            </a:r>
            <a:r>
              <a:rPr lang="en-US" dirty="0" err="1"/>
              <a:t>তাদের</a:t>
            </a:r>
            <a:r>
              <a:rPr lang="en-US" dirty="0"/>
              <a:t> </a:t>
            </a:r>
            <a:r>
              <a:rPr lang="en-US" dirty="0" err="1"/>
              <a:t>মেয়ে-সন্তানদেরকে</a:t>
            </a:r>
            <a:r>
              <a:rPr lang="en-US" dirty="0"/>
              <a:t> </a:t>
            </a:r>
            <a:r>
              <a:rPr lang="en-US" dirty="0" err="1"/>
              <a:t>জীবিত</a:t>
            </a:r>
            <a:r>
              <a:rPr lang="en-US" dirty="0"/>
              <a:t> </a:t>
            </a:r>
            <a:r>
              <a:rPr lang="en-US" dirty="0" err="1"/>
              <a:t>রাখ</a:t>
            </a:r>
            <a:r>
              <a:rPr lang="en-US" dirty="0"/>
              <a:t>’। </a:t>
            </a:r>
            <a:endParaRPr lang="bn-IN" dirty="0"/>
          </a:p>
          <a:p>
            <a:endParaRPr lang="bn-IN" sz="2400" b="1" dirty="0">
              <a:solidFill>
                <a:srgbClr val="C00000"/>
              </a:solidFill>
            </a:endParaRPr>
          </a:p>
          <a:p>
            <a:pPr algn="ctr"/>
            <a:r>
              <a:rPr lang="en-US" sz="2400" b="1" dirty="0" err="1">
                <a:solidFill>
                  <a:srgbClr val="C00000"/>
                </a:solidFill>
              </a:rPr>
              <a:t>আর</a:t>
            </a:r>
            <a:r>
              <a:rPr lang="en-US" sz="2400" b="1" dirty="0">
                <a:solidFill>
                  <a:srgbClr val="C00000"/>
                </a:solidFill>
              </a:rPr>
              <a:t> </a:t>
            </a:r>
            <a:r>
              <a:rPr lang="en-US" sz="2400" b="1" dirty="0" err="1">
                <a:solidFill>
                  <a:srgbClr val="C00000"/>
                </a:solidFill>
              </a:rPr>
              <a:t>কাফিরদের</a:t>
            </a:r>
            <a:r>
              <a:rPr lang="en-US" sz="2400" b="1" dirty="0">
                <a:solidFill>
                  <a:srgbClr val="C00000"/>
                </a:solidFill>
              </a:rPr>
              <a:t> </a:t>
            </a:r>
            <a:r>
              <a:rPr lang="en-US" sz="2400" b="1" dirty="0" err="1">
                <a:solidFill>
                  <a:srgbClr val="C00000"/>
                </a:solidFill>
              </a:rPr>
              <a:t>ষড়যন্ত্র</a:t>
            </a:r>
            <a:r>
              <a:rPr lang="en-US" sz="2400" b="1" dirty="0">
                <a:solidFill>
                  <a:srgbClr val="C00000"/>
                </a:solidFill>
              </a:rPr>
              <a:t>  </a:t>
            </a:r>
            <a:r>
              <a:rPr lang="as-IN" sz="2400" b="1" dirty="0">
                <a:solidFill>
                  <a:srgbClr val="C00000"/>
                </a:solidFill>
              </a:rPr>
              <a:t>ভ</a:t>
            </a:r>
            <a:r>
              <a:rPr lang="en-US" sz="2400" b="1" dirty="0">
                <a:solidFill>
                  <a:srgbClr val="C00000"/>
                </a:solidFill>
              </a:rPr>
              <a:t>ু</a:t>
            </a:r>
            <a:r>
              <a:rPr lang="as-IN" sz="2400" b="1" dirty="0">
                <a:solidFill>
                  <a:srgbClr val="C00000"/>
                </a:solidFill>
              </a:rPr>
              <a:t>ল</a:t>
            </a:r>
            <a:r>
              <a:rPr lang="en-US" sz="2400" b="1" dirty="0">
                <a:solidFill>
                  <a:srgbClr val="C00000"/>
                </a:solidFill>
              </a:rPr>
              <a:t>  </a:t>
            </a:r>
            <a:r>
              <a:rPr lang="en-US" sz="2400" b="1" dirty="0" err="1">
                <a:solidFill>
                  <a:srgbClr val="C00000"/>
                </a:solidFill>
              </a:rPr>
              <a:t>আছে</a:t>
            </a:r>
            <a:r>
              <a:rPr lang="en-US" sz="2400" b="1" dirty="0">
                <a:solidFill>
                  <a:srgbClr val="C00000"/>
                </a:solidFill>
              </a:rPr>
              <a:t>।</a:t>
            </a:r>
            <a:endParaRPr lang="en-US" b="1" dirty="0">
              <a:solidFill>
                <a:srgbClr val="C00000"/>
              </a:solidFill>
            </a:endParaRPr>
          </a:p>
        </p:txBody>
      </p:sp>
      <p:sp>
        <p:nvSpPr>
          <p:cNvPr id="5" name="TextBox 4">
            <a:extLst>
              <a:ext uri="{FF2B5EF4-FFF2-40B4-BE49-F238E27FC236}">
                <a16:creationId xmlns:a16="http://schemas.microsoft.com/office/drawing/2014/main" id="{17E32C61-0947-491A-B08D-992F6C556D00}"/>
              </a:ext>
            </a:extLst>
          </p:cNvPr>
          <p:cNvSpPr txBox="1"/>
          <p:nvPr/>
        </p:nvSpPr>
        <p:spPr>
          <a:xfrm>
            <a:off x="298383" y="1484698"/>
            <a:ext cx="1636295" cy="369332"/>
          </a:xfrm>
          <a:prstGeom prst="rect">
            <a:avLst/>
          </a:prstGeom>
          <a:noFill/>
        </p:spPr>
        <p:txBody>
          <a:bodyPr wrap="square" rtlCol="0">
            <a:spAutoFit/>
          </a:bodyPr>
          <a:lstStyle/>
          <a:p>
            <a:r>
              <a:rPr lang="en-US" dirty="0"/>
              <a:t>Response</a:t>
            </a:r>
          </a:p>
        </p:txBody>
      </p:sp>
    </p:spTree>
    <p:extLst>
      <p:ext uri="{BB962C8B-B14F-4D97-AF65-F5344CB8AC3E}">
        <p14:creationId xmlns:p14="http://schemas.microsoft.com/office/powerpoint/2010/main" val="237818026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1C1AF2-BC47-4E4C-BC79-091CFBB574CA}"/>
              </a:ext>
            </a:extLst>
          </p:cNvPr>
          <p:cNvSpPr/>
          <p:nvPr/>
        </p:nvSpPr>
        <p:spPr>
          <a:xfrm>
            <a:off x="5335021" y="761016"/>
            <a:ext cx="1348703" cy="369332"/>
          </a:xfrm>
          <a:prstGeom prst="rect">
            <a:avLst/>
          </a:prstGeom>
        </p:spPr>
        <p:txBody>
          <a:bodyPr wrap="none">
            <a:spAutoFit/>
          </a:bodyPr>
          <a:lstStyle/>
          <a:p>
            <a:r>
              <a:rPr lang="en-US" dirty="0" err="1"/>
              <a:t>Ghafir</a:t>
            </a:r>
            <a:r>
              <a:rPr lang="en-US" dirty="0"/>
              <a:t> 40:26</a:t>
            </a:r>
          </a:p>
        </p:txBody>
      </p:sp>
      <p:sp>
        <p:nvSpPr>
          <p:cNvPr id="3" name="Rectangle 2">
            <a:extLst>
              <a:ext uri="{FF2B5EF4-FFF2-40B4-BE49-F238E27FC236}">
                <a16:creationId xmlns:a16="http://schemas.microsoft.com/office/drawing/2014/main" id="{01F44862-56A0-4D95-9AD7-026498CA2AD3}"/>
              </a:ext>
            </a:extLst>
          </p:cNvPr>
          <p:cNvSpPr/>
          <p:nvPr/>
        </p:nvSpPr>
        <p:spPr>
          <a:xfrm>
            <a:off x="1241659" y="1950802"/>
            <a:ext cx="9933272" cy="1200329"/>
          </a:xfrm>
          <a:prstGeom prst="rect">
            <a:avLst/>
          </a:prstGeom>
        </p:spPr>
        <p:txBody>
          <a:bodyPr wrap="square">
            <a:spAutoFit/>
          </a:bodyPr>
          <a:lstStyle/>
          <a:p>
            <a:pPr algn="ctr"/>
            <a:r>
              <a:rPr lang="en-US" sz="2400" dirty="0" err="1"/>
              <a:t>وَقَالَ</a:t>
            </a:r>
            <a:r>
              <a:rPr lang="en-US" sz="2400" dirty="0"/>
              <a:t> </a:t>
            </a:r>
            <a:r>
              <a:rPr lang="en-US" sz="2400" dirty="0" err="1"/>
              <a:t>فِرْعَوْنُ</a:t>
            </a:r>
            <a:r>
              <a:rPr lang="en-US" sz="2400" dirty="0"/>
              <a:t> </a:t>
            </a:r>
            <a:r>
              <a:rPr lang="en-US" sz="4800" dirty="0" err="1">
                <a:solidFill>
                  <a:srgbClr val="C00000"/>
                </a:solidFill>
              </a:rPr>
              <a:t>ذَرُوْنِيْۤ</a:t>
            </a:r>
            <a:r>
              <a:rPr lang="en-US" sz="4800" dirty="0">
                <a:solidFill>
                  <a:srgbClr val="C00000"/>
                </a:solidFill>
              </a:rPr>
              <a:t> </a:t>
            </a:r>
            <a:r>
              <a:rPr lang="en-US" sz="4800" dirty="0" err="1">
                <a:solidFill>
                  <a:srgbClr val="C00000"/>
                </a:solidFill>
              </a:rPr>
              <a:t>اَقْتُلْ</a:t>
            </a:r>
            <a:r>
              <a:rPr lang="en-US" sz="4800" dirty="0">
                <a:solidFill>
                  <a:srgbClr val="C00000"/>
                </a:solidFill>
              </a:rPr>
              <a:t> </a:t>
            </a:r>
            <a:r>
              <a:rPr lang="en-US" sz="4800" dirty="0" err="1">
                <a:solidFill>
                  <a:srgbClr val="C00000"/>
                </a:solidFill>
              </a:rPr>
              <a:t>مُوْسٰي</a:t>
            </a:r>
            <a:r>
              <a:rPr lang="en-US" sz="4800" dirty="0">
                <a:solidFill>
                  <a:srgbClr val="C00000"/>
                </a:solidFill>
              </a:rPr>
              <a:t> </a:t>
            </a:r>
            <a:r>
              <a:rPr lang="en-US" sz="2400" dirty="0" err="1"/>
              <a:t>وَلْيَدْعُ</a:t>
            </a:r>
            <a:r>
              <a:rPr lang="en-US" sz="2400" dirty="0"/>
              <a:t> </a:t>
            </a:r>
            <a:r>
              <a:rPr lang="en-US" sz="2400" dirty="0" err="1"/>
              <a:t>رَبَّه</a:t>
            </a:r>
            <a:r>
              <a:rPr lang="en-US" sz="2400" dirty="0"/>
              <a:t>ٗ ۚ </a:t>
            </a:r>
            <a:r>
              <a:rPr lang="en-US" sz="2400" dirty="0" err="1"/>
              <a:t>اِنِّيْۤ</a:t>
            </a:r>
            <a:r>
              <a:rPr lang="en-US" sz="2400" dirty="0"/>
              <a:t> </a:t>
            </a:r>
            <a:r>
              <a:rPr lang="en-US" sz="2400" dirty="0" err="1"/>
              <a:t>اَخَافُ</a:t>
            </a:r>
            <a:r>
              <a:rPr lang="en-US" sz="2400" dirty="0"/>
              <a:t> </a:t>
            </a:r>
            <a:r>
              <a:rPr lang="en-US" sz="2400" dirty="0" err="1"/>
              <a:t>اَنْ</a:t>
            </a:r>
            <a:r>
              <a:rPr lang="en-US" sz="2400" dirty="0"/>
              <a:t> </a:t>
            </a:r>
            <a:r>
              <a:rPr lang="en-US" sz="2400" dirty="0" err="1"/>
              <a:t>يُّبَدِّلَ</a:t>
            </a:r>
            <a:r>
              <a:rPr lang="en-US" sz="2400" dirty="0"/>
              <a:t> </a:t>
            </a:r>
            <a:r>
              <a:rPr lang="en-US" sz="2400" dirty="0" err="1"/>
              <a:t>دِيْنَكُمْ</a:t>
            </a:r>
            <a:r>
              <a:rPr lang="en-US" sz="2400" dirty="0"/>
              <a:t> </a:t>
            </a:r>
            <a:r>
              <a:rPr lang="en-US" sz="2400" dirty="0" err="1"/>
              <a:t>اَوْ</a:t>
            </a:r>
            <a:r>
              <a:rPr lang="en-US" sz="2400" dirty="0"/>
              <a:t> </a:t>
            </a:r>
            <a:r>
              <a:rPr lang="en-US" sz="2400" dirty="0" err="1"/>
              <a:t>اَنْ</a:t>
            </a:r>
            <a:r>
              <a:rPr lang="en-US" sz="2400" dirty="0"/>
              <a:t> </a:t>
            </a:r>
            <a:r>
              <a:rPr lang="en-US" sz="2400" dirty="0" err="1"/>
              <a:t>يُّظْهِرَ</a:t>
            </a:r>
            <a:r>
              <a:rPr lang="en-US" sz="2400" dirty="0"/>
              <a:t> </a:t>
            </a:r>
            <a:r>
              <a:rPr lang="en-US" sz="2400" dirty="0" err="1"/>
              <a:t>فِي</a:t>
            </a:r>
            <a:r>
              <a:rPr lang="en-US" sz="2400" dirty="0"/>
              <a:t> </a:t>
            </a:r>
            <a:r>
              <a:rPr lang="en-US" sz="2400" dirty="0" err="1"/>
              <a:t>الْاَرْضِ</a:t>
            </a:r>
            <a:r>
              <a:rPr lang="en-US" sz="2400" dirty="0"/>
              <a:t> </a:t>
            </a:r>
            <a:r>
              <a:rPr lang="en-US" sz="2400" dirty="0" err="1"/>
              <a:t>الْفَسَادَ</a:t>
            </a:r>
            <a:r>
              <a:rPr lang="en-US" sz="2400" dirty="0"/>
              <a:t> </a:t>
            </a:r>
          </a:p>
        </p:txBody>
      </p:sp>
      <p:sp>
        <p:nvSpPr>
          <p:cNvPr id="4" name="Rectangle 3">
            <a:extLst>
              <a:ext uri="{FF2B5EF4-FFF2-40B4-BE49-F238E27FC236}">
                <a16:creationId xmlns:a16="http://schemas.microsoft.com/office/drawing/2014/main" id="{54CB73DF-296B-46FC-B3B2-239B85614D05}"/>
              </a:ext>
            </a:extLst>
          </p:cNvPr>
          <p:cNvSpPr/>
          <p:nvPr/>
        </p:nvSpPr>
        <p:spPr>
          <a:xfrm>
            <a:off x="1241659" y="3429000"/>
            <a:ext cx="9933272" cy="1138773"/>
          </a:xfrm>
          <a:prstGeom prst="rect">
            <a:avLst/>
          </a:prstGeom>
        </p:spPr>
        <p:txBody>
          <a:bodyPr wrap="square">
            <a:spAutoFit/>
          </a:bodyPr>
          <a:lstStyle/>
          <a:p>
            <a:r>
              <a:rPr lang="en-US" dirty="0" err="1"/>
              <a:t>আর</a:t>
            </a:r>
            <a:r>
              <a:rPr lang="en-US" dirty="0"/>
              <a:t> </a:t>
            </a:r>
            <a:r>
              <a:rPr lang="en-US" dirty="0" err="1"/>
              <a:t>ফির‘আউন</a:t>
            </a:r>
            <a:r>
              <a:rPr lang="en-US" dirty="0"/>
              <a:t> </a:t>
            </a:r>
            <a:r>
              <a:rPr lang="en-US" dirty="0" err="1"/>
              <a:t>বলল</a:t>
            </a:r>
            <a:r>
              <a:rPr lang="en-US" dirty="0"/>
              <a:t>, ‘</a:t>
            </a:r>
            <a:r>
              <a:rPr lang="en-US" dirty="0" err="1"/>
              <a:t>আমাকে</a:t>
            </a:r>
            <a:r>
              <a:rPr lang="en-US" dirty="0"/>
              <a:t> </a:t>
            </a:r>
            <a:r>
              <a:rPr lang="en-US" dirty="0" err="1"/>
              <a:t>ছেড়ে</a:t>
            </a:r>
            <a:r>
              <a:rPr lang="en-US" dirty="0"/>
              <a:t> </a:t>
            </a:r>
            <a:r>
              <a:rPr lang="en-US" dirty="0" err="1"/>
              <a:t>দাও</a:t>
            </a:r>
            <a:r>
              <a:rPr lang="en-US" dirty="0"/>
              <a:t>, </a:t>
            </a:r>
            <a:r>
              <a:rPr lang="en-US" sz="3200" dirty="0">
                <a:solidFill>
                  <a:srgbClr val="C00000"/>
                </a:solidFill>
              </a:rPr>
              <a:t>আমি </a:t>
            </a:r>
            <a:r>
              <a:rPr lang="en-US" sz="3200" dirty="0" err="1">
                <a:solidFill>
                  <a:srgbClr val="C00000"/>
                </a:solidFill>
              </a:rPr>
              <a:t>মূসাকে</a:t>
            </a:r>
            <a:r>
              <a:rPr lang="en-US" sz="3200" dirty="0">
                <a:solidFill>
                  <a:srgbClr val="C00000"/>
                </a:solidFill>
              </a:rPr>
              <a:t> </a:t>
            </a:r>
            <a:r>
              <a:rPr lang="en-US" sz="3200" dirty="0" err="1">
                <a:solidFill>
                  <a:srgbClr val="C00000"/>
                </a:solidFill>
              </a:rPr>
              <a:t>হত্যা</a:t>
            </a:r>
            <a:r>
              <a:rPr lang="en-US" sz="3200" dirty="0">
                <a:solidFill>
                  <a:srgbClr val="C00000"/>
                </a:solidFill>
              </a:rPr>
              <a:t> </a:t>
            </a:r>
            <a:r>
              <a:rPr lang="en-US" sz="3200" dirty="0" err="1">
                <a:solidFill>
                  <a:srgbClr val="C00000"/>
                </a:solidFill>
              </a:rPr>
              <a:t>করি</a:t>
            </a:r>
            <a:r>
              <a:rPr lang="en-US" sz="3200" dirty="0">
                <a:solidFill>
                  <a:srgbClr val="C00000"/>
                </a:solidFill>
              </a:rPr>
              <a:t> </a:t>
            </a:r>
            <a:r>
              <a:rPr lang="en-US" dirty="0" err="1"/>
              <a:t>এবং</a:t>
            </a:r>
            <a:r>
              <a:rPr lang="en-US" dirty="0"/>
              <a:t> </a:t>
            </a:r>
            <a:r>
              <a:rPr lang="en-US" dirty="0" err="1"/>
              <a:t>সে</a:t>
            </a:r>
            <a:r>
              <a:rPr lang="en-US" dirty="0"/>
              <a:t> </a:t>
            </a:r>
            <a:r>
              <a:rPr lang="en-US" dirty="0" err="1"/>
              <a:t>তার</a:t>
            </a:r>
            <a:r>
              <a:rPr lang="en-US" dirty="0"/>
              <a:t> </a:t>
            </a:r>
            <a:r>
              <a:rPr lang="en-US" dirty="0" err="1"/>
              <a:t>রবকে</a:t>
            </a:r>
            <a:r>
              <a:rPr lang="en-US" dirty="0"/>
              <a:t> </a:t>
            </a:r>
            <a:r>
              <a:rPr lang="en-US" dirty="0" err="1"/>
              <a:t>ডাকুক</a:t>
            </a:r>
            <a:r>
              <a:rPr lang="en-US" dirty="0"/>
              <a:t>; </a:t>
            </a:r>
            <a:r>
              <a:rPr lang="en-US" dirty="0" err="1"/>
              <a:t>নিশ্চয়</a:t>
            </a:r>
            <a:r>
              <a:rPr lang="en-US" dirty="0"/>
              <a:t> আমি </a:t>
            </a:r>
            <a:r>
              <a:rPr lang="en-US" dirty="0" err="1"/>
              <a:t>আশঙ্কা</a:t>
            </a:r>
            <a:r>
              <a:rPr lang="en-US" dirty="0"/>
              <a:t> </a:t>
            </a:r>
            <a:r>
              <a:rPr lang="en-US" dirty="0" err="1"/>
              <a:t>করি</a:t>
            </a:r>
            <a:r>
              <a:rPr lang="en-US" dirty="0"/>
              <a:t>, </a:t>
            </a:r>
            <a:r>
              <a:rPr lang="en-US" dirty="0" err="1"/>
              <a:t>সে</a:t>
            </a:r>
            <a:r>
              <a:rPr lang="en-US" dirty="0"/>
              <a:t> </a:t>
            </a:r>
            <a:r>
              <a:rPr lang="en-US" dirty="0" err="1"/>
              <a:t>তোমাদের</a:t>
            </a:r>
            <a:r>
              <a:rPr lang="en-US" dirty="0"/>
              <a:t> </a:t>
            </a:r>
            <a:r>
              <a:rPr lang="en-US" dirty="0" err="1"/>
              <a:t>দীন</a:t>
            </a:r>
            <a:r>
              <a:rPr lang="en-US" dirty="0"/>
              <a:t> </a:t>
            </a:r>
            <a:r>
              <a:rPr lang="en-US" dirty="0" err="1"/>
              <a:t>পাল্টে</a:t>
            </a:r>
            <a:r>
              <a:rPr lang="en-US" dirty="0"/>
              <a:t> </a:t>
            </a:r>
            <a:r>
              <a:rPr lang="en-US" dirty="0" err="1"/>
              <a:t>দেবে</a:t>
            </a:r>
            <a:r>
              <a:rPr lang="en-US" dirty="0"/>
              <a:t> </a:t>
            </a:r>
            <a:r>
              <a:rPr lang="en-US" dirty="0" err="1"/>
              <a:t>অথবা</a:t>
            </a:r>
            <a:r>
              <a:rPr lang="en-US" dirty="0"/>
              <a:t> </a:t>
            </a:r>
            <a:r>
              <a:rPr lang="en-US" dirty="0" err="1"/>
              <a:t>সে</a:t>
            </a:r>
            <a:r>
              <a:rPr lang="en-US" dirty="0"/>
              <a:t> </a:t>
            </a:r>
            <a:r>
              <a:rPr lang="en-US" dirty="0" err="1"/>
              <a:t>যমীনে</a:t>
            </a:r>
            <a:r>
              <a:rPr lang="en-US" dirty="0"/>
              <a:t> </a:t>
            </a:r>
            <a:r>
              <a:rPr lang="en-US" dirty="0" err="1"/>
              <a:t>বিপর্যয়</a:t>
            </a:r>
            <a:r>
              <a:rPr lang="en-US" dirty="0"/>
              <a:t> </a:t>
            </a:r>
            <a:r>
              <a:rPr lang="en-US" dirty="0" err="1"/>
              <a:t>ছড়িয়ে</a:t>
            </a:r>
            <a:r>
              <a:rPr lang="en-US" dirty="0"/>
              <a:t> </a:t>
            </a:r>
            <a:r>
              <a:rPr lang="en-US" dirty="0" err="1"/>
              <a:t>দেবে</a:t>
            </a:r>
            <a:r>
              <a:rPr lang="en-US" dirty="0"/>
              <a:t>।</a:t>
            </a:r>
          </a:p>
        </p:txBody>
      </p:sp>
    </p:spTree>
    <p:extLst>
      <p:ext uri="{BB962C8B-B14F-4D97-AF65-F5344CB8AC3E}">
        <p14:creationId xmlns:p14="http://schemas.microsoft.com/office/powerpoint/2010/main" val="13047557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2D747D-FFF5-4569-8CFD-0D992796FB3E}"/>
              </a:ext>
            </a:extLst>
          </p:cNvPr>
          <p:cNvSpPr/>
          <p:nvPr/>
        </p:nvSpPr>
        <p:spPr>
          <a:xfrm>
            <a:off x="5363908" y="520385"/>
            <a:ext cx="1464183" cy="369332"/>
          </a:xfrm>
          <a:prstGeom prst="rect">
            <a:avLst/>
          </a:prstGeom>
        </p:spPr>
        <p:txBody>
          <a:bodyPr wrap="none">
            <a:spAutoFit/>
          </a:bodyPr>
          <a:lstStyle/>
          <a:p>
            <a:r>
              <a:rPr lang="en-US" dirty="0"/>
              <a:t>Al-</a:t>
            </a:r>
            <a:r>
              <a:rPr lang="en-US" dirty="0" err="1"/>
              <a:t>A'raf</a:t>
            </a:r>
            <a:r>
              <a:rPr lang="en-US" dirty="0"/>
              <a:t> 7:127</a:t>
            </a:r>
          </a:p>
        </p:txBody>
      </p:sp>
      <p:sp>
        <p:nvSpPr>
          <p:cNvPr id="3" name="Rectangle 2">
            <a:extLst>
              <a:ext uri="{FF2B5EF4-FFF2-40B4-BE49-F238E27FC236}">
                <a16:creationId xmlns:a16="http://schemas.microsoft.com/office/drawing/2014/main" id="{613B4E96-14E1-4510-B32A-8D2835FD17EE}"/>
              </a:ext>
            </a:extLst>
          </p:cNvPr>
          <p:cNvSpPr/>
          <p:nvPr/>
        </p:nvSpPr>
        <p:spPr>
          <a:xfrm>
            <a:off x="1960344" y="1046029"/>
            <a:ext cx="8800699" cy="1569660"/>
          </a:xfrm>
          <a:prstGeom prst="rect">
            <a:avLst/>
          </a:prstGeom>
        </p:spPr>
        <p:txBody>
          <a:bodyPr wrap="square">
            <a:spAutoFit/>
          </a:bodyPr>
          <a:lstStyle/>
          <a:p>
            <a:r>
              <a:rPr lang="en-US" sz="3200" dirty="0" err="1">
                <a:solidFill>
                  <a:srgbClr val="C00000"/>
                </a:solidFill>
              </a:rPr>
              <a:t>وَقَالَ</a:t>
            </a:r>
            <a:r>
              <a:rPr lang="en-US" sz="3200" dirty="0">
                <a:solidFill>
                  <a:srgbClr val="C00000"/>
                </a:solidFill>
              </a:rPr>
              <a:t> </a:t>
            </a:r>
            <a:r>
              <a:rPr lang="en-US" sz="3200" dirty="0" err="1">
                <a:solidFill>
                  <a:srgbClr val="C00000"/>
                </a:solidFill>
              </a:rPr>
              <a:t>الْمَلَاُ</a:t>
            </a:r>
            <a:r>
              <a:rPr lang="en-US" sz="3200" dirty="0">
                <a:solidFill>
                  <a:srgbClr val="C00000"/>
                </a:solidFill>
              </a:rPr>
              <a:t> </a:t>
            </a:r>
            <a:r>
              <a:rPr lang="en-US" sz="3200" dirty="0" err="1">
                <a:solidFill>
                  <a:srgbClr val="C00000"/>
                </a:solidFill>
              </a:rPr>
              <a:t>مِنْ</a:t>
            </a:r>
            <a:r>
              <a:rPr lang="en-US" sz="3200" dirty="0">
                <a:solidFill>
                  <a:srgbClr val="C00000"/>
                </a:solidFill>
              </a:rPr>
              <a:t> </a:t>
            </a:r>
            <a:r>
              <a:rPr lang="en-US" sz="3200" dirty="0" err="1">
                <a:solidFill>
                  <a:srgbClr val="C00000"/>
                </a:solidFill>
              </a:rPr>
              <a:t>قَوْمِ</a:t>
            </a:r>
            <a:r>
              <a:rPr lang="en-US" sz="3200" dirty="0">
                <a:solidFill>
                  <a:srgbClr val="C00000"/>
                </a:solidFill>
              </a:rPr>
              <a:t> </a:t>
            </a:r>
            <a:r>
              <a:rPr lang="en-US" sz="3200" dirty="0" err="1">
                <a:solidFill>
                  <a:srgbClr val="C00000"/>
                </a:solidFill>
              </a:rPr>
              <a:t>فِرْعَوْنَ</a:t>
            </a:r>
            <a:r>
              <a:rPr lang="en-US" sz="3200" dirty="0">
                <a:solidFill>
                  <a:srgbClr val="C00000"/>
                </a:solidFill>
              </a:rPr>
              <a:t> </a:t>
            </a:r>
            <a:r>
              <a:rPr lang="en-US" sz="3200" dirty="0" err="1">
                <a:solidFill>
                  <a:srgbClr val="C00000"/>
                </a:solidFill>
              </a:rPr>
              <a:t>اَتَذَرُ</a:t>
            </a:r>
            <a:r>
              <a:rPr lang="en-US" sz="3200" dirty="0">
                <a:solidFill>
                  <a:srgbClr val="C00000"/>
                </a:solidFill>
              </a:rPr>
              <a:t> </a:t>
            </a:r>
            <a:r>
              <a:rPr lang="en-US" sz="3200" dirty="0" err="1">
                <a:solidFill>
                  <a:srgbClr val="C00000"/>
                </a:solidFill>
              </a:rPr>
              <a:t>مُوْسٰي</a:t>
            </a:r>
            <a:r>
              <a:rPr lang="en-US" sz="3200" dirty="0">
                <a:solidFill>
                  <a:srgbClr val="C00000"/>
                </a:solidFill>
              </a:rPr>
              <a:t> </a:t>
            </a:r>
            <a:r>
              <a:rPr lang="en-US" sz="3200" dirty="0" err="1">
                <a:solidFill>
                  <a:srgbClr val="C00000"/>
                </a:solidFill>
              </a:rPr>
              <a:t>وَقَوْمَه</a:t>
            </a:r>
            <a:r>
              <a:rPr lang="en-US" sz="3200" dirty="0">
                <a:solidFill>
                  <a:srgbClr val="C00000"/>
                </a:solidFill>
              </a:rPr>
              <a:t>ٗ </a:t>
            </a:r>
            <a:r>
              <a:rPr lang="en-US" sz="3200" dirty="0" err="1">
                <a:solidFill>
                  <a:srgbClr val="C00000"/>
                </a:solidFill>
              </a:rPr>
              <a:t>لِيُفْسِدُوْا</a:t>
            </a:r>
            <a:r>
              <a:rPr lang="en-US" sz="3200" dirty="0">
                <a:solidFill>
                  <a:srgbClr val="C00000"/>
                </a:solidFill>
              </a:rPr>
              <a:t> </a:t>
            </a:r>
            <a:r>
              <a:rPr lang="en-US" sz="3200" dirty="0" err="1">
                <a:solidFill>
                  <a:srgbClr val="C00000"/>
                </a:solidFill>
              </a:rPr>
              <a:t>فِي</a:t>
            </a:r>
            <a:r>
              <a:rPr lang="en-US" sz="3200" dirty="0">
                <a:solidFill>
                  <a:srgbClr val="C00000"/>
                </a:solidFill>
              </a:rPr>
              <a:t> </a:t>
            </a:r>
            <a:r>
              <a:rPr lang="en-US" sz="3200" dirty="0" err="1">
                <a:solidFill>
                  <a:srgbClr val="C00000"/>
                </a:solidFill>
              </a:rPr>
              <a:t>الْاَرْضِ</a:t>
            </a:r>
            <a:r>
              <a:rPr lang="en-US" sz="3200" dirty="0">
                <a:solidFill>
                  <a:srgbClr val="C00000"/>
                </a:solidFill>
              </a:rPr>
              <a:t> </a:t>
            </a:r>
            <a:r>
              <a:rPr lang="en-US" sz="3200" dirty="0" err="1">
                <a:solidFill>
                  <a:srgbClr val="C00000"/>
                </a:solidFill>
              </a:rPr>
              <a:t>وَيَذَرَكَ</a:t>
            </a:r>
            <a:r>
              <a:rPr lang="en-US" sz="3200" dirty="0">
                <a:solidFill>
                  <a:srgbClr val="C00000"/>
                </a:solidFill>
              </a:rPr>
              <a:t> </a:t>
            </a:r>
            <a:r>
              <a:rPr lang="en-US" sz="3200" dirty="0" err="1">
                <a:solidFill>
                  <a:srgbClr val="C00000"/>
                </a:solidFill>
              </a:rPr>
              <a:t>وَاٰلِهَتَكَ</a:t>
            </a:r>
            <a:r>
              <a:rPr lang="en-US" sz="3200" dirty="0">
                <a:solidFill>
                  <a:srgbClr val="C00000"/>
                </a:solidFill>
              </a:rPr>
              <a:t> </a:t>
            </a:r>
            <a:r>
              <a:rPr lang="en-US" sz="3200" dirty="0"/>
              <a:t>ؕ </a:t>
            </a:r>
            <a:r>
              <a:rPr lang="en-US" sz="3200" dirty="0" err="1"/>
              <a:t>قَالَ</a:t>
            </a:r>
            <a:r>
              <a:rPr lang="en-US" sz="3200" dirty="0"/>
              <a:t> </a:t>
            </a:r>
            <a:r>
              <a:rPr lang="en-US" sz="3200" dirty="0" err="1"/>
              <a:t>سَنُقَتِّلُ</a:t>
            </a:r>
            <a:r>
              <a:rPr lang="en-US" sz="3200" dirty="0"/>
              <a:t> </a:t>
            </a:r>
            <a:r>
              <a:rPr lang="en-US" sz="3200" dirty="0" err="1"/>
              <a:t>اَبْنَآءَهُمْ</a:t>
            </a:r>
            <a:r>
              <a:rPr lang="en-US" sz="3200" dirty="0"/>
              <a:t> </a:t>
            </a:r>
            <a:r>
              <a:rPr lang="en-US" sz="3200" dirty="0" err="1"/>
              <a:t>وَنَسْتَحْي</a:t>
            </a:r>
            <a:r>
              <a:rPr lang="en-US" sz="3200" dirty="0"/>
              <a:t>ٖ </a:t>
            </a:r>
            <a:r>
              <a:rPr lang="en-US" sz="3200" dirty="0" err="1"/>
              <a:t>نِسَآءَهُمْ</a:t>
            </a:r>
            <a:r>
              <a:rPr lang="en-US" sz="3200" dirty="0"/>
              <a:t> ۚ </a:t>
            </a:r>
            <a:r>
              <a:rPr lang="en-US" sz="3200" dirty="0" err="1"/>
              <a:t>وَاِنَّا</a:t>
            </a:r>
            <a:r>
              <a:rPr lang="en-US" sz="3200" dirty="0"/>
              <a:t> </a:t>
            </a:r>
            <a:r>
              <a:rPr lang="en-US" sz="3200" dirty="0" err="1"/>
              <a:t>فَوْقَهُمْ</a:t>
            </a:r>
            <a:r>
              <a:rPr lang="en-US" sz="3200" dirty="0"/>
              <a:t> </a:t>
            </a:r>
            <a:r>
              <a:rPr lang="en-US" sz="3200" dirty="0" err="1"/>
              <a:t>قٰهِرُوْنَ</a:t>
            </a:r>
            <a:r>
              <a:rPr lang="en-US" sz="3200" dirty="0"/>
              <a:t> </a:t>
            </a:r>
          </a:p>
        </p:txBody>
      </p:sp>
      <p:sp>
        <p:nvSpPr>
          <p:cNvPr id="4" name="Rectangle 3">
            <a:extLst>
              <a:ext uri="{FF2B5EF4-FFF2-40B4-BE49-F238E27FC236}">
                <a16:creationId xmlns:a16="http://schemas.microsoft.com/office/drawing/2014/main" id="{8A44486C-AD05-40EF-9861-8C439D4C2707}"/>
              </a:ext>
            </a:extLst>
          </p:cNvPr>
          <p:cNvSpPr/>
          <p:nvPr/>
        </p:nvSpPr>
        <p:spPr>
          <a:xfrm>
            <a:off x="1546460" y="3321859"/>
            <a:ext cx="9763224" cy="1477328"/>
          </a:xfrm>
          <a:prstGeom prst="rect">
            <a:avLst/>
          </a:prstGeom>
        </p:spPr>
        <p:txBody>
          <a:bodyPr wrap="square">
            <a:spAutoFit/>
          </a:bodyPr>
          <a:lstStyle/>
          <a:p>
            <a:r>
              <a:rPr lang="en-US" sz="2400" dirty="0" err="1">
                <a:solidFill>
                  <a:srgbClr val="C00000"/>
                </a:solidFill>
              </a:rPr>
              <a:t>আর</a:t>
            </a:r>
            <a:r>
              <a:rPr lang="en-US" sz="2400" dirty="0">
                <a:solidFill>
                  <a:srgbClr val="C00000"/>
                </a:solidFill>
              </a:rPr>
              <a:t> </a:t>
            </a:r>
            <a:r>
              <a:rPr lang="en-US" sz="2400" dirty="0" err="1">
                <a:solidFill>
                  <a:srgbClr val="C00000"/>
                </a:solidFill>
              </a:rPr>
              <a:t>ফির‘আউনের</a:t>
            </a:r>
            <a:r>
              <a:rPr lang="en-US" sz="2400" dirty="0">
                <a:solidFill>
                  <a:srgbClr val="C00000"/>
                </a:solidFill>
              </a:rPr>
              <a:t> </a:t>
            </a:r>
            <a:r>
              <a:rPr lang="en-US" sz="2400" dirty="0" err="1">
                <a:solidFill>
                  <a:srgbClr val="C00000"/>
                </a:solidFill>
              </a:rPr>
              <a:t>কওমের</a:t>
            </a:r>
            <a:r>
              <a:rPr lang="en-US" sz="2400" dirty="0">
                <a:solidFill>
                  <a:srgbClr val="C00000"/>
                </a:solidFill>
              </a:rPr>
              <a:t> </a:t>
            </a:r>
            <a:r>
              <a:rPr lang="en-US" sz="2400" dirty="0" err="1">
                <a:solidFill>
                  <a:srgbClr val="C00000"/>
                </a:solidFill>
              </a:rPr>
              <a:t>সভাসদগণ</a:t>
            </a:r>
            <a:r>
              <a:rPr lang="en-US" sz="2400" dirty="0">
                <a:solidFill>
                  <a:srgbClr val="C00000"/>
                </a:solidFill>
              </a:rPr>
              <a:t> </a:t>
            </a:r>
            <a:r>
              <a:rPr lang="en-US" sz="2400" dirty="0" err="1">
                <a:solidFill>
                  <a:srgbClr val="C00000"/>
                </a:solidFill>
              </a:rPr>
              <a:t>বলল</a:t>
            </a:r>
            <a:r>
              <a:rPr lang="en-US" sz="2400" dirty="0">
                <a:solidFill>
                  <a:srgbClr val="C00000"/>
                </a:solidFill>
              </a:rPr>
              <a:t>, ‘</a:t>
            </a:r>
            <a:r>
              <a:rPr lang="en-US" sz="2400" dirty="0" err="1">
                <a:solidFill>
                  <a:srgbClr val="C00000"/>
                </a:solidFill>
              </a:rPr>
              <a:t>আপনি</a:t>
            </a:r>
            <a:r>
              <a:rPr lang="en-US" sz="2400" dirty="0">
                <a:solidFill>
                  <a:srgbClr val="C00000"/>
                </a:solidFill>
              </a:rPr>
              <a:t> </a:t>
            </a:r>
            <a:r>
              <a:rPr lang="en-US" sz="2400" dirty="0" err="1">
                <a:solidFill>
                  <a:srgbClr val="C00000"/>
                </a:solidFill>
              </a:rPr>
              <a:t>কি</a:t>
            </a:r>
            <a:r>
              <a:rPr lang="en-US" sz="2400" dirty="0">
                <a:solidFill>
                  <a:srgbClr val="C00000"/>
                </a:solidFill>
              </a:rPr>
              <a:t> </a:t>
            </a:r>
            <a:r>
              <a:rPr lang="en-US" sz="2400" dirty="0" err="1">
                <a:solidFill>
                  <a:srgbClr val="C00000"/>
                </a:solidFill>
              </a:rPr>
              <a:t>মূসা</a:t>
            </a:r>
            <a:r>
              <a:rPr lang="en-US" sz="2400" dirty="0">
                <a:solidFill>
                  <a:srgbClr val="C00000"/>
                </a:solidFill>
              </a:rPr>
              <a:t> ও </a:t>
            </a:r>
            <a:r>
              <a:rPr lang="en-US" sz="2400" dirty="0" err="1">
                <a:solidFill>
                  <a:srgbClr val="C00000"/>
                </a:solidFill>
              </a:rPr>
              <a:t>তার</a:t>
            </a:r>
            <a:r>
              <a:rPr lang="en-US" sz="2400" dirty="0">
                <a:solidFill>
                  <a:srgbClr val="C00000"/>
                </a:solidFill>
              </a:rPr>
              <a:t> </a:t>
            </a:r>
            <a:r>
              <a:rPr lang="en-US" sz="2400" dirty="0" err="1">
                <a:solidFill>
                  <a:srgbClr val="C00000"/>
                </a:solidFill>
              </a:rPr>
              <a:t>কওমকে</a:t>
            </a:r>
            <a:r>
              <a:rPr lang="en-US" sz="2400" dirty="0">
                <a:solidFill>
                  <a:srgbClr val="C00000"/>
                </a:solidFill>
              </a:rPr>
              <a:t> </a:t>
            </a:r>
            <a:r>
              <a:rPr lang="en-US" sz="2400" dirty="0" err="1">
                <a:solidFill>
                  <a:srgbClr val="C00000"/>
                </a:solidFill>
              </a:rPr>
              <a:t>ছেড়ে</a:t>
            </a:r>
            <a:r>
              <a:rPr lang="en-US" sz="2400" dirty="0">
                <a:solidFill>
                  <a:srgbClr val="C00000"/>
                </a:solidFill>
              </a:rPr>
              <a:t> </a:t>
            </a:r>
            <a:r>
              <a:rPr lang="en-US" sz="2400" dirty="0" err="1">
                <a:solidFill>
                  <a:srgbClr val="C00000"/>
                </a:solidFill>
              </a:rPr>
              <a:t>দেবেন</a:t>
            </a:r>
            <a:r>
              <a:rPr lang="en-US" sz="2400" dirty="0">
                <a:solidFill>
                  <a:srgbClr val="C00000"/>
                </a:solidFill>
              </a:rPr>
              <a:t> </a:t>
            </a:r>
            <a:r>
              <a:rPr lang="en-US" sz="2400" dirty="0" err="1">
                <a:solidFill>
                  <a:srgbClr val="C00000"/>
                </a:solidFill>
              </a:rPr>
              <a:t>যাতে</a:t>
            </a:r>
            <a:r>
              <a:rPr lang="en-US" sz="2400" dirty="0">
                <a:solidFill>
                  <a:srgbClr val="C00000"/>
                </a:solidFill>
              </a:rPr>
              <a:t> </a:t>
            </a:r>
            <a:r>
              <a:rPr lang="en-US" sz="2400" dirty="0" err="1">
                <a:solidFill>
                  <a:srgbClr val="C00000"/>
                </a:solidFill>
              </a:rPr>
              <a:t>তারা</a:t>
            </a:r>
            <a:r>
              <a:rPr lang="en-US" sz="2400" dirty="0">
                <a:solidFill>
                  <a:srgbClr val="C00000"/>
                </a:solidFill>
              </a:rPr>
              <a:t> </a:t>
            </a:r>
            <a:r>
              <a:rPr lang="en-US" sz="2400" dirty="0" err="1">
                <a:solidFill>
                  <a:srgbClr val="C00000"/>
                </a:solidFill>
              </a:rPr>
              <a:t>যমীনে</a:t>
            </a:r>
            <a:r>
              <a:rPr lang="en-US" sz="2400" dirty="0">
                <a:solidFill>
                  <a:srgbClr val="C00000"/>
                </a:solidFill>
              </a:rPr>
              <a:t> </a:t>
            </a:r>
            <a:r>
              <a:rPr lang="en-US" sz="2400" dirty="0" err="1">
                <a:solidFill>
                  <a:srgbClr val="C00000"/>
                </a:solidFill>
              </a:rPr>
              <a:t>ফাসাদ</a:t>
            </a:r>
            <a:r>
              <a:rPr lang="en-US" sz="2400" dirty="0">
                <a:solidFill>
                  <a:srgbClr val="C00000"/>
                </a:solidFill>
              </a:rPr>
              <a:t> </a:t>
            </a:r>
            <a:r>
              <a:rPr lang="en-US" sz="2400" dirty="0" err="1">
                <a:solidFill>
                  <a:srgbClr val="C00000"/>
                </a:solidFill>
              </a:rPr>
              <a:t>করে</a:t>
            </a:r>
            <a:r>
              <a:rPr lang="en-US" sz="2400" dirty="0">
                <a:solidFill>
                  <a:srgbClr val="C00000"/>
                </a:solidFill>
              </a:rPr>
              <a:t> </a:t>
            </a:r>
            <a:r>
              <a:rPr lang="en-US" sz="2400" dirty="0" err="1">
                <a:solidFill>
                  <a:srgbClr val="C00000"/>
                </a:solidFill>
              </a:rPr>
              <a:t>এবং</a:t>
            </a:r>
            <a:r>
              <a:rPr lang="en-US" sz="2400" dirty="0">
                <a:solidFill>
                  <a:srgbClr val="C00000"/>
                </a:solidFill>
              </a:rPr>
              <a:t> </a:t>
            </a:r>
            <a:r>
              <a:rPr lang="en-US" sz="2400" dirty="0" err="1">
                <a:solidFill>
                  <a:srgbClr val="C00000"/>
                </a:solidFill>
              </a:rPr>
              <a:t>আপনাকে</a:t>
            </a:r>
            <a:r>
              <a:rPr lang="en-US" sz="2400" dirty="0">
                <a:solidFill>
                  <a:srgbClr val="C00000"/>
                </a:solidFill>
              </a:rPr>
              <a:t> ও </a:t>
            </a:r>
            <a:r>
              <a:rPr lang="en-US" sz="2400" dirty="0" err="1">
                <a:solidFill>
                  <a:srgbClr val="C00000"/>
                </a:solidFill>
              </a:rPr>
              <a:t>আপনার</a:t>
            </a:r>
            <a:r>
              <a:rPr lang="en-US" sz="2400" dirty="0">
                <a:solidFill>
                  <a:srgbClr val="C00000"/>
                </a:solidFill>
              </a:rPr>
              <a:t> </a:t>
            </a:r>
            <a:r>
              <a:rPr lang="en-US" sz="2400" dirty="0" err="1">
                <a:solidFill>
                  <a:srgbClr val="C00000"/>
                </a:solidFill>
              </a:rPr>
              <a:t>উপাস্যগুলোকে</a:t>
            </a:r>
            <a:r>
              <a:rPr lang="en-US" sz="2400" dirty="0">
                <a:solidFill>
                  <a:srgbClr val="C00000"/>
                </a:solidFill>
              </a:rPr>
              <a:t> </a:t>
            </a:r>
            <a:r>
              <a:rPr lang="en-US" sz="2400" dirty="0" err="1">
                <a:solidFill>
                  <a:srgbClr val="C00000"/>
                </a:solidFill>
              </a:rPr>
              <a:t>বর্জন</a:t>
            </a:r>
            <a:r>
              <a:rPr lang="en-US" sz="2400" dirty="0">
                <a:solidFill>
                  <a:srgbClr val="C00000"/>
                </a:solidFill>
              </a:rPr>
              <a:t> </a:t>
            </a:r>
            <a:r>
              <a:rPr lang="en-US" sz="2400" dirty="0" err="1">
                <a:solidFill>
                  <a:srgbClr val="C00000"/>
                </a:solidFill>
              </a:rPr>
              <a:t>করে</a:t>
            </a:r>
            <a:r>
              <a:rPr lang="en-US" sz="2400" dirty="0">
                <a:solidFill>
                  <a:srgbClr val="C00000"/>
                </a:solidFill>
              </a:rPr>
              <a:t>?’ </a:t>
            </a:r>
            <a:r>
              <a:rPr lang="en-US" dirty="0" err="1"/>
              <a:t>সে</a:t>
            </a:r>
            <a:r>
              <a:rPr lang="en-US" dirty="0"/>
              <a:t> </a:t>
            </a:r>
            <a:r>
              <a:rPr lang="en-US" dirty="0" err="1"/>
              <a:t>বলল</a:t>
            </a:r>
            <a:r>
              <a:rPr lang="en-US" dirty="0"/>
              <a:t>, ‘</a:t>
            </a:r>
            <a:r>
              <a:rPr lang="en-US" dirty="0" err="1"/>
              <a:t>আমরা</a:t>
            </a:r>
            <a:r>
              <a:rPr lang="en-US" dirty="0"/>
              <a:t> </a:t>
            </a:r>
            <a:r>
              <a:rPr lang="en-US" dirty="0" err="1"/>
              <a:t>অতিসত্বর</a:t>
            </a:r>
            <a:r>
              <a:rPr lang="en-US" dirty="0"/>
              <a:t> </a:t>
            </a:r>
            <a:r>
              <a:rPr lang="en-US" dirty="0" err="1"/>
              <a:t>তাদের</a:t>
            </a:r>
            <a:r>
              <a:rPr lang="en-US" dirty="0"/>
              <a:t> </a:t>
            </a:r>
            <a:r>
              <a:rPr lang="en-US" dirty="0" err="1"/>
              <a:t>ছেলেদেরকে</a:t>
            </a:r>
            <a:r>
              <a:rPr lang="en-US" dirty="0"/>
              <a:t> </a:t>
            </a:r>
            <a:r>
              <a:rPr lang="en-US" dirty="0" err="1"/>
              <a:t>হত্যা</a:t>
            </a:r>
            <a:r>
              <a:rPr lang="en-US" dirty="0"/>
              <a:t> </a:t>
            </a:r>
            <a:r>
              <a:rPr lang="en-US" dirty="0" err="1"/>
              <a:t>করব</a:t>
            </a:r>
            <a:r>
              <a:rPr lang="en-US" dirty="0"/>
              <a:t> </a:t>
            </a:r>
            <a:r>
              <a:rPr lang="en-US" dirty="0" err="1"/>
              <a:t>আর</a:t>
            </a:r>
            <a:r>
              <a:rPr lang="en-US" dirty="0"/>
              <a:t> </a:t>
            </a:r>
            <a:r>
              <a:rPr lang="en-US" dirty="0" err="1"/>
              <a:t>মেয়েদেরকে</a:t>
            </a:r>
            <a:r>
              <a:rPr lang="en-US" dirty="0"/>
              <a:t> </a:t>
            </a:r>
            <a:r>
              <a:rPr lang="en-US" dirty="0" err="1"/>
              <a:t>জীবিত</a:t>
            </a:r>
            <a:r>
              <a:rPr lang="en-US" dirty="0"/>
              <a:t> </a:t>
            </a:r>
            <a:r>
              <a:rPr lang="en-US" dirty="0" err="1"/>
              <a:t>রাখব</a:t>
            </a:r>
            <a:r>
              <a:rPr lang="en-US" dirty="0"/>
              <a:t>। </a:t>
            </a:r>
            <a:r>
              <a:rPr lang="en-US" dirty="0" err="1"/>
              <a:t>আর</a:t>
            </a:r>
            <a:r>
              <a:rPr lang="en-US" dirty="0"/>
              <a:t> </a:t>
            </a:r>
            <a:r>
              <a:rPr lang="en-US" dirty="0" err="1"/>
              <a:t>নিশ্চয়</a:t>
            </a:r>
            <a:r>
              <a:rPr lang="en-US" dirty="0"/>
              <a:t> </a:t>
            </a:r>
            <a:r>
              <a:rPr lang="en-US" dirty="0" err="1"/>
              <a:t>আমরা</a:t>
            </a:r>
            <a:r>
              <a:rPr lang="en-US" dirty="0"/>
              <a:t> </a:t>
            </a:r>
            <a:r>
              <a:rPr lang="en-US" dirty="0" err="1"/>
              <a:t>তাদের</a:t>
            </a:r>
            <a:r>
              <a:rPr lang="en-US" dirty="0"/>
              <a:t> </a:t>
            </a:r>
            <a:r>
              <a:rPr lang="en-US" dirty="0" err="1"/>
              <a:t>উপর</a:t>
            </a:r>
            <a:r>
              <a:rPr lang="en-US" dirty="0"/>
              <a:t> </a:t>
            </a:r>
            <a:r>
              <a:rPr lang="en-US" dirty="0" err="1"/>
              <a:t>ক্ষমতাবান</a:t>
            </a:r>
            <a:r>
              <a:rPr lang="en-US" dirty="0"/>
              <a:t>।’</a:t>
            </a:r>
          </a:p>
        </p:txBody>
      </p:sp>
    </p:spTree>
    <p:extLst>
      <p:ext uri="{BB962C8B-B14F-4D97-AF65-F5344CB8AC3E}">
        <p14:creationId xmlns:p14="http://schemas.microsoft.com/office/powerpoint/2010/main" val="39947475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A32332-5D8E-4A4B-B326-87FEA6FA0A9E}"/>
              </a:ext>
            </a:extLst>
          </p:cNvPr>
          <p:cNvSpPr/>
          <p:nvPr/>
        </p:nvSpPr>
        <p:spPr>
          <a:xfrm>
            <a:off x="5226251" y="193126"/>
            <a:ext cx="1932004" cy="369332"/>
          </a:xfrm>
          <a:prstGeom prst="rect">
            <a:avLst/>
          </a:prstGeom>
        </p:spPr>
        <p:txBody>
          <a:bodyPr wrap="none">
            <a:spAutoFit/>
          </a:bodyPr>
          <a:lstStyle/>
          <a:p>
            <a:r>
              <a:rPr lang="en-US" dirty="0"/>
              <a:t>Ash-</a:t>
            </a:r>
            <a:r>
              <a:rPr lang="en-US" dirty="0" err="1"/>
              <a:t>Shu'ara</a:t>
            </a:r>
            <a:r>
              <a:rPr lang="en-US" dirty="0"/>
              <a:t>' 26:53</a:t>
            </a:r>
          </a:p>
        </p:txBody>
      </p:sp>
      <p:sp>
        <p:nvSpPr>
          <p:cNvPr id="3" name="Rectangle 2">
            <a:extLst>
              <a:ext uri="{FF2B5EF4-FFF2-40B4-BE49-F238E27FC236}">
                <a16:creationId xmlns:a16="http://schemas.microsoft.com/office/drawing/2014/main" id="{913470AC-15A9-469F-B569-CE1773C03A9D}"/>
              </a:ext>
            </a:extLst>
          </p:cNvPr>
          <p:cNvSpPr/>
          <p:nvPr/>
        </p:nvSpPr>
        <p:spPr>
          <a:xfrm>
            <a:off x="3733086" y="1318620"/>
            <a:ext cx="4918334" cy="584775"/>
          </a:xfrm>
          <a:prstGeom prst="rect">
            <a:avLst/>
          </a:prstGeom>
        </p:spPr>
        <p:txBody>
          <a:bodyPr wrap="none">
            <a:spAutoFit/>
          </a:bodyPr>
          <a:lstStyle/>
          <a:p>
            <a:r>
              <a:rPr lang="en-US" sz="3200" dirty="0" err="1"/>
              <a:t>فَاَرْسَلَ</a:t>
            </a:r>
            <a:r>
              <a:rPr lang="en-US" sz="3200" dirty="0"/>
              <a:t> </a:t>
            </a:r>
            <a:r>
              <a:rPr lang="en-US" sz="3200" dirty="0" err="1"/>
              <a:t>فِرْعَوْنُ</a:t>
            </a:r>
            <a:r>
              <a:rPr lang="en-US" sz="3200" dirty="0"/>
              <a:t> </a:t>
            </a:r>
            <a:r>
              <a:rPr lang="en-US" sz="3200" dirty="0" err="1"/>
              <a:t>فِي</a:t>
            </a:r>
            <a:r>
              <a:rPr lang="en-US" sz="3200" dirty="0"/>
              <a:t> </a:t>
            </a:r>
            <a:r>
              <a:rPr lang="en-US" sz="3200" dirty="0" err="1"/>
              <a:t>الْمَدَآئِنِ</a:t>
            </a:r>
            <a:r>
              <a:rPr lang="en-US" sz="3200" dirty="0"/>
              <a:t> </a:t>
            </a:r>
            <a:r>
              <a:rPr lang="en-US" sz="3200" dirty="0" err="1"/>
              <a:t>حٰشِرِيْنَ</a:t>
            </a:r>
            <a:r>
              <a:rPr lang="en-US" sz="3200" dirty="0"/>
              <a:t> ۚ </a:t>
            </a:r>
          </a:p>
        </p:txBody>
      </p:sp>
      <p:sp>
        <p:nvSpPr>
          <p:cNvPr id="4" name="Rectangle 3">
            <a:extLst>
              <a:ext uri="{FF2B5EF4-FFF2-40B4-BE49-F238E27FC236}">
                <a16:creationId xmlns:a16="http://schemas.microsoft.com/office/drawing/2014/main" id="{9E1B281A-BD45-4161-8C93-3A674B30E5EA}"/>
              </a:ext>
            </a:extLst>
          </p:cNvPr>
          <p:cNvSpPr/>
          <p:nvPr/>
        </p:nvSpPr>
        <p:spPr>
          <a:xfrm>
            <a:off x="3103834" y="3244334"/>
            <a:ext cx="5984331" cy="369332"/>
          </a:xfrm>
          <a:prstGeom prst="rect">
            <a:avLst/>
          </a:prstGeom>
        </p:spPr>
        <p:txBody>
          <a:bodyPr wrap="none">
            <a:spAutoFit/>
          </a:bodyPr>
          <a:lstStyle/>
          <a:p>
            <a:r>
              <a:rPr lang="en-US" dirty="0" err="1"/>
              <a:t>অতঃপর</a:t>
            </a:r>
            <a:r>
              <a:rPr lang="en-US" dirty="0"/>
              <a:t> </a:t>
            </a:r>
            <a:r>
              <a:rPr lang="en-US" dirty="0" err="1"/>
              <a:t>ফির‘আউন</a:t>
            </a:r>
            <a:r>
              <a:rPr lang="en-US" dirty="0"/>
              <a:t> </a:t>
            </a:r>
            <a:r>
              <a:rPr lang="en-US" dirty="0" err="1"/>
              <a:t>নগরে</a:t>
            </a:r>
            <a:r>
              <a:rPr lang="en-US" dirty="0"/>
              <a:t>- </a:t>
            </a:r>
            <a:r>
              <a:rPr lang="en-US" dirty="0" err="1"/>
              <a:t>নগরে</a:t>
            </a:r>
            <a:r>
              <a:rPr lang="en-US" dirty="0"/>
              <a:t> </a:t>
            </a:r>
            <a:r>
              <a:rPr lang="en-US" dirty="0" err="1"/>
              <a:t>একত্রকারীদেরকে</a:t>
            </a:r>
            <a:r>
              <a:rPr lang="en-US" dirty="0"/>
              <a:t> </a:t>
            </a:r>
            <a:r>
              <a:rPr lang="en-US" dirty="0" err="1"/>
              <a:t>পাঠাল</a:t>
            </a:r>
            <a:r>
              <a:rPr lang="en-US" dirty="0"/>
              <a:t>।</a:t>
            </a:r>
          </a:p>
        </p:txBody>
      </p:sp>
    </p:spTree>
    <p:extLst>
      <p:ext uri="{BB962C8B-B14F-4D97-AF65-F5344CB8AC3E}">
        <p14:creationId xmlns:p14="http://schemas.microsoft.com/office/powerpoint/2010/main" val="14421882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649E5F-008A-409C-B63C-C58F259FE58C}"/>
              </a:ext>
            </a:extLst>
          </p:cNvPr>
          <p:cNvSpPr/>
          <p:nvPr/>
        </p:nvSpPr>
        <p:spPr>
          <a:xfrm>
            <a:off x="5043370" y="703265"/>
            <a:ext cx="1932004" cy="369332"/>
          </a:xfrm>
          <a:prstGeom prst="rect">
            <a:avLst/>
          </a:prstGeom>
        </p:spPr>
        <p:txBody>
          <a:bodyPr wrap="none">
            <a:spAutoFit/>
          </a:bodyPr>
          <a:lstStyle/>
          <a:p>
            <a:r>
              <a:rPr lang="en-US" dirty="0"/>
              <a:t>Ash-</a:t>
            </a:r>
            <a:r>
              <a:rPr lang="en-US" dirty="0" err="1"/>
              <a:t>Shu'ara</a:t>
            </a:r>
            <a:r>
              <a:rPr lang="en-US" dirty="0"/>
              <a:t>' 26:54</a:t>
            </a:r>
          </a:p>
        </p:txBody>
      </p:sp>
      <p:sp>
        <p:nvSpPr>
          <p:cNvPr id="3" name="Rectangle 2">
            <a:extLst>
              <a:ext uri="{FF2B5EF4-FFF2-40B4-BE49-F238E27FC236}">
                <a16:creationId xmlns:a16="http://schemas.microsoft.com/office/drawing/2014/main" id="{BA3AABBC-716A-466A-9398-C3D8D86B3F54}"/>
              </a:ext>
            </a:extLst>
          </p:cNvPr>
          <p:cNvSpPr/>
          <p:nvPr/>
        </p:nvSpPr>
        <p:spPr>
          <a:xfrm>
            <a:off x="3863589" y="1835300"/>
            <a:ext cx="4905510" cy="769441"/>
          </a:xfrm>
          <a:prstGeom prst="rect">
            <a:avLst/>
          </a:prstGeom>
        </p:spPr>
        <p:txBody>
          <a:bodyPr wrap="none">
            <a:spAutoFit/>
          </a:bodyPr>
          <a:lstStyle/>
          <a:p>
            <a:r>
              <a:rPr lang="en-US" sz="4400" dirty="0" err="1">
                <a:solidFill>
                  <a:srgbClr val="C00000"/>
                </a:solidFill>
              </a:rPr>
              <a:t>اِنَّ</a:t>
            </a:r>
            <a:r>
              <a:rPr lang="en-US" sz="4400" dirty="0">
                <a:solidFill>
                  <a:srgbClr val="C00000"/>
                </a:solidFill>
              </a:rPr>
              <a:t> </a:t>
            </a:r>
            <a:r>
              <a:rPr lang="en-US" sz="4400" dirty="0" err="1">
                <a:solidFill>
                  <a:srgbClr val="C00000"/>
                </a:solidFill>
              </a:rPr>
              <a:t>هٰۤؤُلَآءِ</a:t>
            </a:r>
            <a:r>
              <a:rPr lang="en-US" sz="4400" dirty="0">
                <a:solidFill>
                  <a:srgbClr val="C00000"/>
                </a:solidFill>
              </a:rPr>
              <a:t> </a:t>
            </a:r>
            <a:r>
              <a:rPr lang="en-US" sz="4400" dirty="0" err="1">
                <a:solidFill>
                  <a:srgbClr val="C00000"/>
                </a:solidFill>
              </a:rPr>
              <a:t>لَشِرْذِمَةٌ</a:t>
            </a:r>
            <a:r>
              <a:rPr lang="en-US" sz="4400" dirty="0">
                <a:solidFill>
                  <a:srgbClr val="C00000"/>
                </a:solidFill>
              </a:rPr>
              <a:t> </a:t>
            </a:r>
            <a:r>
              <a:rPr lang="en-US" sz="4400" dirty="0" err="1">
                <a:solidFill>
                  <a:srgbClr val="C00000"/>
                </a:solidFill>
              </a:rPr>
              <a:t>قَلِيْلُوْنَ</a:t>
            </a:r>
            <a:r>
              <a:rPr lang="en-US" sz="4400" dirty="0">
                <a:solidFill>
                  <a:srgbClr val="C00000"/>
                </a:solidFill>
              </a:rPr>
              <a:t> </a:t>
            </a:r>
            <a:r>
              <a:rPr lang="en-US" sz="3600" dirty="0"/>
              <a:t>ۙ </a:t>
            </a:r>
          </a:p>
        </p:txBody>
      </p:sp>
      <p:sp>
        <p:nvSpPr>
          <p:cNvPr id="4" name="Rectangle 3">
            <a:extLst>
              <a:ext uri="{FF2B5EF4-FFF2-40B4-BE49-F238E27FC236}">
                <a16:creationId xmlns:a16="http://schemas.microsoft.com/office/drawing/2014/main" id="{77372C43-C347-4E7B-8CDB-D956415670DE}"/>
              </a:ext>
            </a:extLst>
          </p:cNvPr>
          <p:cNvSpPr/>
          <p:nvPr/>
        </p:nvSpPr>
        <p:spPr>
          <a:xfrm>
            <a:off x="4387038" y="3244334"/>
            <a:ext cx="3417923" cy="369332"/>
          </a:xfrm>
          <a:prstGeom prst="rect">
            <a:avLst/>
          </a:prstGeom>
        </p:spPr>
        <p:txBody>
          <a:bodyPr wrap="none">
            <a:spAutoFit/>
          </a:bodyPr>
          <a:lstStyle/>
          <a:p>
            <a:r>
              <a:rPr lang="en-US" dirty="0"/>
              <a:t>‘</a:t>
            </a:r>
            <a:r>
              <a:rPr lang="en-US" dirty="0" err="1"/>
              <a:t>নিশ্চয়ই</a:t>
            </a:r>
            <a:r>
              <a:rPr lang="en-US" dirty="0"/>
              <a:t> </a:t>
            </a:r>
            <a:r>
              <a:rPr lang="en-US" dirty="0" err="1"/>
              <a:t>এরা</a:t>
            </a:r>
            <a:r>
              <a:rPr lang="en-US" dirty="0"/>
              <a:t> </a:t>
            </a:r>
            <a:r>
              <a:rPr lang="en-US" dirty="0" err="1"/>
              <a:t>তো</a:t>
            </a:r>
            <a:r>
              <a:rPr lang="en-US" dirty="0"/>
              <a:t> </a:t>
            </a:r>
            <a:r>
              <a:rPr lang="en-US" dirty="0" err="1"/>
              <a:t>ক্ষুদ্র</a:t>
            </a:r>
            <a:r>
              <a:rPr lang="en-US" dirty="0"/>
              <a:t> </a:t>
            </a:r>
            <a:r>
              <a:rPr lang="en-US" dirty="0" err="1"/>
              <a:t>একটি</a:t>
            </a:r>
            <a:r>
              <a:rPr lang="en-US" dirty="0"/>
              <a:t> </a:t>
            </a:r>
            <a:r>
              <a:rPr lang="en-US" dirty="0" err="1"/>
              <a:t>দল</a:t>
            </a:r>
            <a:r>
              <a:rPr lang="en-US" dirty="0"/>
              <a:t>।’</a:t>
            </a:r>
          </a:p>
        </p:txBody>
      </p:sp>
    </p:spTree>
    <p:extLst>
      <p:ext uri="{BB962C8B-B14F-4D97-AF65-F5344CB8AC3E}">
        <p14:creationId xmlns:p14="http://schemas.microsoft.com/office/powerpoint/2010/main" val="58246575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C91AB-92F1-4DE7-8AE9-A2C19394BD9A}"/>
              </a:ext>
            </a:extLst>
          </p:cNvPr>
          <p:cNvSpPr/>
          <p:nvPr/>
        </p:nvSpPr>
        <p:spPr>
          <a:xfrm>
            <a:off x="5129998" y="866894"/>
            <a:ext cx="1932004" cy="369332"/>
          </a:xfrm>
          <a:prstGeom prst="rect">
            <a:avLst/>
          </a:prstGeom>
        </p:spPr>
        <p:txBody>
          <a:bodyPr wrap="none">
            <a:spAutoFit/>
          </a:bodyPr>
          <a:lstStyle/>
          <a:p>
            <a:r>
              <a:rPr lang="en-US" dirty="0"/>
              <a:t>Ash-</a:t>
            </a:r>
            <a:r>
              <a:rPr lang="en-US" dirty="0" err="1"/>
              <a:t>Shu'ara</a:t>
            </a:r>
            <a:r>
              <a:rPr lang="en-US" dirty="0"/>
              <a:t>' 26:55</a:t>
            </a:r>
          </a:p>
        </p:txBody>
      </p:sp>
      <p:sp>
        <p:nvSpPr>
          <p:cNvPr id="3" name="Rectangle 2">
            <a:extLst>
              <a:ext uri="{FF2B5EF4-FFF2-40B4-BE49-F238E27FC236}">
                <a16:creationId xmlns:a16="http://schemas.microsoft.com/office/drawing/2014/main" id="{A2BC7D68-338E-464A-BA5C-732AA231AD86}"/>
              </a:ext>
            </a:extLst>
          </p:cNvPr>
          <p:cNvSpPr/>
          <p:nvPr/>
        </p:nvSpPr>
        <p:spPr>
          <a:xfrm>
            <a:off x="3875438" y="2021926"/>
            <a:ext cx="4132863" cy="830997"/>
          </a:xfrm>
          <a:prstGeom prst="rect">
            <a:avLst/>
          </a:prstGeom>
        </p:spPr>
        <p:txBody>
          <a:bodyPr wrap="none">
            <a:spAutoFit/>
          </a:bodyPr>
          <a:lstStyle/>
          <a:p>
            <a:r>
              <a:rPr lang="en-US" sz="4800" dirty="0" err="1">
                <a:solidFill>
                  <a:srgbClr val="C00000"/>
                </a:solidFill>
              </a:rPr>
              <a:t>وَاِنَّهُمْ</a:t>
            </a:r>
            <a:r>
              <a:rPr lang="en-US" sz="4800" dirty="0">
                <a:solidFill>
                  <a:srgbClr val="C00000"/>
                </a:solidFill>
              </a:rPr>
              <a:t> </a:t>
            </a:r>
            <a:r>
              <a:rPr lang="en-US" sz="4800" dirty="0" err="1">
                <a:solidFill>
                  <a:srgbClr val="C00000"/>
                </a:solidFill>
              </a:rPr>
              <a:t>لَنَا</a:t>
            </a:r>
            <a:r>
              <a:rPr lang="en-US" sz="4800" dirty="0">
                <a:solidFill>
                  <a:srgbClr val="C00000"/>
                </a:solidFill>
              </a:rPr>
              <a:t> </a:t>
            </a:r>
            <a:r>
              <a:rPr lang="en-US" sz="4800" dirty="0" err="1">
                <a:solidFill>
                  <a:srgbClr val="C00000"/>
                </a:solidFill>
              </a:rPr>
              <a:t>لَغَآئِظُوْنَ</a:t>
            </a:r>
            <a:r>
              <a:rPr lang="en-US" sz="4800" dirty="0">
                <a:solidFill>
                  <a:srgbClr val="C00000"/>
                </a:solidFill>
              </a:rPr>
              <a:t> ۙ </a:t>
            </a:r>
          </a:p>
        </p:txBody>
      </p:sp>
      <p:sp>
        <p:nvSpPr>
          <p:cNvPr id="4" name="Rectangle 3">
            <a:extLst>
              <a:ext uri="{FF2B5EF4-FFF2-40B4-BE49-F238E27FC236}">
                <a16:creationId xmlns:a16="http://schemas.microsoft.com/office/drawing/2014/main" id="{3DBD201C-D654-4699-9EC9-75558132B428}"/>
              </a:ext>
            </a:extLst>
          </p:cNvPr>
          <p:cNvSpPr/>
          <p:nvPr/>
        </p:nvSpPr>
        <p:spPr>
          <a:xfrm>
            <a:off x="3385963" y="3244334"/>
            <a:ext cx="5420074" cy="369332"/>
          </a:xfrm>
          <a:prstGeom prst="rect">
            <a:avLst/>
          </a:prstGeom>
        </p:spPr>
        <p:txBody>
          <a:bodyPr wrap="none">
            <a:spAutoFit/>
          </a:bodyPr>
          <a:lstStyle/>
          <a:p>
            <a:r>
              <a:rPr lang="en-US" dirty="0"/>
              <a:t>‘</a:t>
            </a:r>
            <a:r>
              <a:rPr lang="en-US" dirty="0" err="1"/>
              <a:t>আর</a:t>
            </a:r>
            <a:r>
              <a:rPr lang="en-US" dirty="0"/>
              <a:t> </a:t>
            </a:r>
            <a:r>
              <a:rPr lang="en-US" dirty="0" err="1"/>
              <a:t>এরা</a:t>
            </a:r>
            <a:r>
              <a:rPr lang="en-US" dirty="0"/>
              <a:t> </a:t>
            </a:r>
            <a:r>
              <a:rPr lang="en-US" dirty="0" err="1"/>
              <a:t>অবশ্যই</a:t>
            </a:r>
            <a:r>
              <a:rPr lang="en-US" dirty="0"/>
              <a:t> </a:t>
            </a:r>
            <a:r>
              <a:rPr lang="en-US" dirty="0" err="1"/>
              <a:t>আমাদের</a:t>
            </a:r>
            <a:r>
              <a:rPr lang="en-US" dirty="0"/>
              <a:t> </a:t>
            </a:r>
            <a:r>
              <a:rPr lang="en-US" dirty="0" err="1"/>
              <a:t>ক্রোধের</a:t>
            </a:r>
            <a:r>
              <a:rPr lang="en-US" dirty="0"/>
              <a:t> </a:t>
            </a:r>
            <a:r>
              <a:rPr lang="en-US" dirty="0" err="1"/>
              <a:t>উদ্রেক</a:t>
            </a:r>
            <a:r>
              <a:rPr lang="en-US" dirty="0"/>
              <a:t> </a:t>
            </a:r>
            <a:r>
              <a:rPr lang="en-US" dirty="0" err="1"/>
              <a:t>ঘটিয়েছে</a:t>
            </a:r>
            <a:r>
              <a:rPr lang="en-US" dirty="0"/>
              <a:t>।’</a:t>
            </a:r>
          </a:p>
        </p:txBody>
      </p:sp>
    </p:spTree>
    <p:extLst>
      <p:ext uri="{BB962C8B-B14F-4D97-AF65-F5344CB8AC3E}">
        <p14:creationId xmlns:p14="http://schemas.microsoft.com/office/powerpoint/2010/main" val="10521534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4FABE8-B3A3-494E-B8A3-16C24BCD44D9}"/>
              </a:ext>
            </a:extLst>
          </p:cNvPr>
          <p:cNvSpPr/>
          <p:nvPr/>
        </p:nvSpPr>
        <p:spPr>
          <a:xfrm>
            <a:off x="5129998" y="1396284"/>
            <a:ext cx="1932004" cy="369332"/>
          </a:xfrm>
          <a:prstGeom prst="rect">
            <a:avLst/>
          </a:prstGeom>
        </p:spPr>
        <p:txBody>
          <a:bodyPr wrap="none">
            <a:spAutoFit/>
          </a:bodyPr>
          <a:lstStyle/>
          <a:p>
            <a:r>
              <a:rPr lang="en-US" dirty="0"/>
              <a:t>Ash-</a:t>
            </a:r>
            <a:r>
              <a:rPr lang="en-US" dirty="0" err="1"/>
              <a:t>Shu'ara</a:t>
            </a:r>
            <a:r>
              <a:rPr lang="en-US" dirty="0"/>
              <a:t>' 26:56</a:t>
            </a:r>
          </a:p>
        </p:txBody>
      </p:sp>
      <p:sp>
        <p:nvSpPr>
          <p:cNvPr id="3" name="Rectangle 2">
            <a:extLst>
              <a:ext uri="{FF2B5EF4-FFF2-40B4-BE49-F238E27FC236}">
                <a16:creationId xmlns:a16="http://schemas.microsoft.com/office/drawing/2014/main" id="{4E8CE82C-BCC3-4937-AA1C-D508D6B5AD2F}"/>
              </a:ext>
            </a:extLst>
          </p:cNvPr>
          <p:cNvSpPr/>
          <p:nvPr/>
        </p:nvSpPr>
        <p:spPr>
          <a:xfrm>
            <a:off x="3811337" y="2089476"/>
            <a:ext cx="4342856" cy="830997"/>
          </a:xfrm>
          <a:prstGeom prst="rect">
            <a:avLst/>
          </a:prstGeom>
        </p:spPr>
        <p:txBody>
          <a:bodyPr wrap="none">
            <a:spAutoFit/>
          </a:bodyPr>
          <a:lstStyle/>
          <a:p>
            <a:r>
              <a:rPr lang="en-US" sz="4800" dirty="0" err="1">
                <a:solidFill>
                  <a:srgbClr val="C00000"/>
                </a:solidFill>
              </a:rPr>
              <a:t>وَاِنَّا</a:t>
            </a:r>
            <a:r>
              <a:rPr lang="en-US" sz="4800" dirty="0">
                <a:solidFill>
                  <a:srgbClr val="C00000"/>
                </a:solidFill>
              </a:rPr>
              <a:t> </a:t>
            </a:r>
            <a:r>
              <a:rPr lang="en-US" sz="4800" dirty="0" err="1">
                <a:solidFill>
                  <a:srgbClr val="C00000"/>
                </a:solidFill>
              </a:rPr>
              <a:t>لَجَمِيْعٌ</a:t>
            </a:r>
            <a:r>
              <a:rPr lang="en-US" sz="4800" dirty="0">
                <a:solidFill>
                  <a:srgbClr val="C00000"/>
                </a:solidFill>
              </a:rPr>
              <a:t> </a:t>
            </a:r>
            <a:r>
              <a:rPr lang="en-US" sz="4800" dirty="0" err="1">
                <a:solidFill>
                  <a:srgbClr val="C00000"/>
                </a:solidFill>
              </a:rPr>
              <a:t>حٰذِرُوْنَ</a:t>
            </a:r>
            <a:r>
              <a:rPr lang="en-US" sz="4800" dirty="0">
                <a:solidFill>
                  <a:srgbClr val="C00000"/>
                </a:solidFill>
              </a:rPr>
              <a:t> ؕ </a:t>
            </a:r>
          </a:p>
        </p:txBody>
      </p:sp>
      <p:sp>
        <p:nvSpPr>
          <p:cNvPr id="4" name="Rectangle 3">
            <a:extLst>
              <a:ext uri="{FF2B5EF4-FFF2-40B4-BE49-F238E27FC236}">
                <a16:creationId xmlns:a16="http://schemas.microsoft.com/office/drawing/2014/main" id="{EFD37FEB-BA5E-4B9A-9869-51B119F9726F}"/>
              </a:ext>
            </a:extLst>
          </p:cNvPr>
          <p:cNvSpPr/>
          <p:nvPr/>
        </p:nvSpPr>
        <p:spPr>
          <a:xfrm>
            <a:off x="4214716" y="3244334"/>
            <a:ext cx="3762568" cy="369332"/>
          </a:xfrm>
          <a:prstGeom prst="rect">
            <a:avLst/>
          </a:prstGeom>
        </p:spPr>
        <p:txBody>
          <a:bodyPr wrap="none">
            <a:spAutoFit/>
          </a:bodyPr>
          <a:lstStyle/>
          <a:p>
            <a:r>
              <a:rPr lang="en-US" dirty="0" err="1"/>
              <a:t>এবং</a:t>
            </a:r>
            <a:r>
              <a:rPr lang="en-US" dirty="0"/>
              <a:t> </a:t>
            </a:r>
            <a:r>
              <a:rPr lang="en-US" dirty="0" err="1"/>
              <a:t>আমরাতো</a:t>
            </a:r>
            <a:r>
              <a:rPr lang="en-US" dirty="0"/>
              <a:t> </a:t>
            </a:r>
            <a:r>
              <a:rPr lang="en-US" dirty="0" err="1"/>
              <a:t>সদা</a:t>
            </a:r>
            <a:r>
              <a:rPr lang="en-US" dirty="0"/>
              <a:t> </a:t>
            </a:r>
            <a:r>
              <a:rPr lang="en-US" dirty="0" err="1"/>
              <a:t>সতর্ক</a:t>
            </a:r>
            <a:r>
              <a:rPr lang="en-US" dirty="0"/>
              <a:t> </a:t>
            </a:r>
            <a:r>
              <a:rPr lang="en-US" dirty="0" err="1"/>
              <a:t>একটি</a:t>
            </a:r>
            <a:r>
              <a:rPr lang="en-US" dirty="0"/>
              <a:t> </a:t>
            </a:r>
            <a:r>
              <a:rPr lang="en-US" dirty="0" err="1"/>
              <a:t>দল</a:t>
            </a:r>
            <a:r>
              <a:rPr lang="en-US" dirty="0"/>
              <a:t>।</a:t>
            </a:r>
          </a:p>
        </p:txBody>
      </p:sp>
    </p:spTree>
    <p:extLst>
      <p:ext uri="{BB962C8B-B14F-4D97-AF65-F5344CB8AC3E}">
        <p14:creationId xmlns:p14="http://schemas.microsoft.com/office/powerpoint/2010/main" val="329250744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CA9C41-4143-48F2-AD62-B086A2DB4A0D}"/>
              </a:ext>
            </a:extLst>
          </p:cNvPr>
          <p:cNvSpPr/>
          <p:nvPr/>
        </p:nvSpPr>
        <p:spPr>
          <a:xfrm>
            <a:off x="5332009" y="1550287"/>
            <a:ext cx="1527982" cy="369332"/>
          </a:xfrm>
          <a:prstGeom prst="rect">
            <a:avLst/>
          </a:prstGeom>
        </p:spPr>
        <p:txBody>
          <a:bodyPr wrap="none">
            <a:spAutoFit/>
          </a:bodyPr>
          <a:lstStyle/>
          <a:p>
            <a:r>
              <a:rPr lang="en-US" dirty="0"/>
              <a:t>An-</a:t>
            </a:r>
            <a:r>
              <a:rPr lang="en-US" dirty="0" err="1"/>
              <a:t>Nahl</a:t>
            </a:r>
            <a:r>
              <a:rPr lang="en-US" dirty="0"/>
              <a:t> 16:63</a:t>
            </a:r>
          </a:p>
        </p:txBody>
      </p:sp>
      <p:sp>
        <p:nvSpPr>
          <p:cNvPr id="3" name="Rectangle 2">
            <a:extLst>
              <a:ext uri="{FF2B5EF4-FFF2-40B4-BE49-F238E27FC236}">
                <a16:creationId xmlns:a16="http://schemas.microsoft.com/office/drawing/2014/main" id="{C7BE65AF-4654-4004-87A8-09220C2BD37E}"/>
              </a:ext>
            </a:extLst>
          </p:cNvPr>
          <p:cNvSpPr/>
          <p:nvPr/>
        </p:nvSpPr>
        <p:spPr>
          <a:xfrm>
            <a:off x="1376413" y="2576445"/>
            <a:ext cx="10058399" cy="769441"/>
          </a:xfrm>
          <a:prstGeom prst="rect">
            <a:avLst/>
          </a:prstGeom>
        </p:spPr>
        <p:txBody>
          <a:bodyPr wrap="square">
            <a:spAutoFit/>
          </a:bodyPr>
          <a:lstStyle/>
          <a:p>
            <a:r>
              <a:rPr lang="en-US" dirty="0" err="1"/>
              <a:t>تَاللّٰهِ</a:t>
            </a:r>
            <a:r>
              <a:rPr lang="en-US" dirty="0"/>
              <a:t> </a:t>
            </a:r>
            <a:r>
              <a:rPr lang="en-US" dirty="0" err="1"/>
              <a:t>لَقَدْ</a:t>
            </a:r>
            <a:r>
              <a:rPr lang="en-US" dirty="0"/>
              <a:t> </a:t>
            </a:r>
            <a:r>
              <a:rPr lang="en-US" dirty="0" err="1"/>
              <a:t>اَرْسَلْنَاۤ</a:t>
            </a:r>
            <a:r>
              <a:rPr lang="en-US" dirty="0"/>
              <a:t> </a:t>
            </a:r>
            <a:r>
              <a:rPr lang="en-US" dirty="0" err="1"/>
              <a:t>اِلٰۤي</a:t>
            </a:r>
            <a:r>
              <a:rPr lang="en-US" dirty="0"/>
              <a:t> </a:t>
            </a:r>
            <a:r>
              <a:rPr lang="en-US" dirty="0" err="1"/>
              <a:t>اُمَمٍ</a:t>
            </a:r>
            <a:r>
              <a:rPr lang="en-US" dirty="0"/>
              <a:t> </a:t>
            </a:r>
            <a:r>
              <a:rPr lang="en-US" dirty="0" err="1"/>
              <a:t>مِّنْ</a:t>
            </a:r>
            <a:r>
              <a:rPr lang="en-US" dirty="0"/>
              <a:t> </a:t>
            </a:r>
            <a:r>
              <a:rPr lang="en-US" dirty="0" err="1"/>
              <a:t>قَبْلِكَ</a:t>
            </a:r>
            <a:r>
              <a:rPr lang="en-US" dirty="0"/>
              <a:t> </a:t>
            </a:r>
            <a:r>
              <a:rPr lang="en-US" sz="4400" dirty="0" err="1">
                <a:solidFill>
                  <a:srgbClr val="C00000"/>
                </a:solidFill>
              </a:rPr>
              <a:t>فَزَيَّنَ</a:t>
            </a:r>
            <a:r>
              <a:rPr lang="en-US" sz="4400" dirty="0">
                <a:solidFill>
                  <a:srgbClr val="C00000"/>
                </a:solidFill>
              </a:rPr>
              <a:t> </a:t>
            </a:r>
            <a:r>
              <a:rPr lang="en-US" sz="4400" dirty="0" err="1">
                <a:solidFill>
                  <a:srgbClr val="C00000"/>
                </a:solidFill>
              </a:rPr>
              <a:t>لَهُمُ</a:t>
            </a:r>
            <a:r>
              <a:rPr lang="en-US" sz="4400" dirty="0">
                <a:solidFill>
                  <a:srgbClr val="C00000"/>
                </a:solidFill>
              </a:rPr>
              <a:t> </a:t>
            </a:r>
            <a:r>
              <a:rPr lang="en-US" sz="4400" dirty="0" err="1">
                <a:solidFill>
                  <a:srgbClr val="C00000"/>
                </a:solidFill>
              </a:rPr>
              <a:t>الشَّيْطٰنُ</a:t>
            </a:r>
            <a:r>
              <a:rPr lang="en-US" sz="4400" dirty="0">
                <a:solidFill>
                  <a:srgbClr val="C00000"/>
                </a:solidFill>
              </a:rPr>
              <a:t> </a:t>
            </a:r>
            <a:r>
              <a:rPr lang="en-US" sz="4400" dirty="0" err="1">
                <a:solidFill>
                  <a:srgbClr val="C00000"/>
                </a:solidFill>
              </a:rPr>
              <a:t>اَعْمَالَهُمْ</a:t>
            </a:r>
            <a:r>
              <a:rPr lang="en-US" sz="4400" dirty="0">
                <a:solidFill>
                  <a:srgbClr val="C00000"/>
                </a:solidFill>
              </a:rPr>
              <a:t> </a:t>
            </a:r>
            <a:r>
              <a:rPr lang="en-US" dirty="0" err="1"/>
              <a:t>فَهُوَ</a:t>
            </a:r>
            <a:r>
              <a:rPr lang="en-US" dirty="0"/>
              <a:t> </a:t>
            </a:r>
            <a:r>
              <a:rPr lang="en-US" dirty="0" err="1"/>
              <a:t>وَلِيُّهُمُ</a:t>
            </a:r>
            <a:r>
              <a:rPr lang="en-US" dirty="0"/>
              <a:t> </a:t>
            </a:r>
            <a:r>
              <a:rPr lang="en-US" dirty="0" err="1"/>
              <a:t>الْيَوْمَ</a:t>
            </a:r>
            <a:r>
              <a:rPr lang="en-US" dirty="0"/>
              <a:t> </a:t>
            </a:r>
            <a:r>
              <a:rPr lang="en-US" dirty="0" err="1"/>
              <a:t>وَلَهُمْ</a:t>
            </a:r>
            <a:r>
              <a:rPr lang="en-US" dirty="0"/>
              <a:t> </a:t>
            </a:r>
            <a:r>
              <a:rPr lang="en-US" dirty="0" err="1"/>
              <a:t>عَذَابٌ</a:t>
            </a:r>
            <a:r>
              <a:rPr lang="en-US" dirty="0"/>
              <a:t> </a:t>
            </a:r>
            <a:r>
              <a:rPr lang="en-US" dirty="0" err="1"/>
              <a:t>اَلِيْمٌ</a:t>
            </a:r>
            <a:r>
              <a:rPr lang="en-US" dirty="0"/>
              <a:t> </a:t>
            </a:r>
          </a:p>
        </p:txBody>
      </p:sp>
      <p:sp>
        <p:nvSpPr>
          <p:cNvPr id="4" name="Rectangle 3">
            <a:extLst>
              <a:ext uri="{FF2B5EF4-FFF2-40B4-BE49-F238E27FC236}">
                <a16:creationId xmlns:a16="http://schemas.microsoft.com/office/drawing/2014/main" id="{FC83E81E-ADA2-4BAB-B14B-1A57C8917472}"/>
              </a:ext>
            </a:extLst>
          </p:cNvPr>
          <p:cNvSpPr/>
          <p:nvPr/>
        </p:nvSpPr>
        <p:spPr>
          <a:xfrm>
            <a:off x="1491916" y="3635225"/>
            <a:ext cx="9172876" cy="1877437"/>
          </a:xfrm>
          <a:prstGeom prst="rect">
            <a:avLst/>
          </a:prstGeom>
        </p:spPr>
        <p:txBody>
          <a:bodyPr wrap="square">
            <a:spAutoFit/>
          </a:bodyPr>
          <a:lstStyle/>
          <a:p>
            <a:r>
              <a:rPr lang="en-US" dirty="0" err="1"/>
              <a:t>আল্লাহর</a:t>
            </a:r>
            <a:r>
              <a:rPr lang="en-US" dirty="0"/>
              <a:t> </a:t>
            </a:r>
            <a:r>
              <a:rPr lang="en-US" dirty="0" err="1"/>
              <a:t>শপথ</a:t>
            </a:r>
            <a:r>
              <a:rPr lang="en-US" dirty="0"/>
              <a:t>, আমি </a:t>
            </a:r>
            <a:r>
              <a:rPr lang="en-US" dirty="0" err="1"/>
              <a:t>তোমার</a:t>
            </a:r>
            <a:r>
              <a:rPr lang="en-US" dirty="0"/>
              <a:t> </a:t>
            </a:r>
            <a:r>
              <a:rPr lang="en-US" dirty="0" err="1"/>
              <a:t>পূর্বে</a:t>
            </a:r>
            <a:r>
              <a:rPr lang="en-US" dirty="0"/>
              <a:t> </a:t>
            </a:r>
            <a:r>
              <a:rPr lang="en-US" dirty="0" err="1"/>
              <a:t>বহু</a:t>
            </a:r>
            <a:r>
              <a:rPr lang="en-US" dirty="0"/>
              <a:t> </a:t>
            </a:r>
            <a:r>
              <a:rPr lang="en-US" dirty="0" err="1"/>
              <a:t>জাতির</a:t>
            </a:r>
            <a:r>
              <a:rPr lang="en-US" dirty="0"/>
              <a:t> </a:t>
            </a:r>
            <a:r>
              <a:rPr lang="en-US" dirty="0" err="1"/>
              <a:t>নিকট</a:t>
            </a:r>
            <a:r>
              <a:rPr lang="en-US" dirty="0"/>
              <a:t> </a:t>
            </a:r>
            <a:r>
              <a:rPr lang="en-US" dirty="0" err="1"/>
              <a:t>রাসূল</a:t>
            </a:r>
            <a:r>
              <a:rPr lang="en-US" dirty="0"/>
              <a:t> </a:t>
            </a:r>
            <a:r>
              <a:rPr lang="en-US" dirty="0" err="1"/>
              <a:t>প্রেরণ</a:t>
            </a:r>
            <a:r>
              <a:rPr lang="en-US" dirty="0"/>
              <a:t> </a:t>
            </a:r>
            <a:r>
              <a:rPr lang="en-US" dirty="0" err="1"/>
              <a:t>করেছি</a:t>
            </a:r>
            <a:r>
              <a:rPr lang="en-US" dirty="0"/>
              <a:t>। </a:t>
            </a:r>
            <a:r>
              <a:rPr lang="en-US" dirty="0" err="1"/>
              <a:t>অতঃপর</a:t>
            </a:r>
            <a:r>
              <a:rPr lang="en-US" dirty="0"/>
              <a:t> </a:t>
            </a:r>
            <a:r>
              <a:rPr lang="en-US" sz="4000" dirty="0" err="1">
                <a:solidFill>
                  <a:srgbClr val="C00000"/>
                </a:solidFill>
              </a:rPr>
              <a:t>শয়তান</a:t>
            </a:r>
            <a:r>
              <a:rPr lang="en-US" sz="4000" dirty="0">
                <a:solidFill>
                  <a:srgbClr val="C00000"/>
                </a:solidFill>
              </a:rPr>
              <a:t> </a:t>
            </a:r>
            <a:r>
              <a:rPr lang="en-US" sz="4000" dirty="0" err="1">
                <a:solidFill>
                  <a:srgbClr val="C00000"/>
                </a:solidFill>
              </a:rPr>
              <a:t>তাদের</a:t>
            </a:r>
            <a:r>
              <a:rPr lang="en-US" sz="4000" dirty="0">
                <a:solidFill>
                  <a:srgbClr val="C00000"/>
                </a:solidFill>
              </a:rPr>
              <a:t> </a:t>
            </a:r>
            <a:r>
              <a:rPr lang="en-US" sz="4000" dirty="0" err="1">
                <a:solidFill>
                  <a:srgbClr val="C00000"/>
                </a:solidFill>
              </a:rPr>
              <a:t>জন্য</a:t>
            </a:r>
            <a:r>
              <a:rPr lang="en-US" sz="4000" dirty="0">
                <a:solidFill>
                  <a:srgbClr val="C00000"/>
                </a:solidFill>
              </a:rPr>
              <a:t> </a:t>
            </a:r>
            <a:r>
              <a:rPr lang="en-US" sz="4000" dirty="0" err="1">
                <a:solidFill>
                  <a:srgbClr val="C00000"/>
                </a:solidFill>
              </a:rPr>
              <a:t>তাদের</a:t>
            </a:r>
            <a:r>
              <a:rPr lang="en-US" sz="4000" dirty="0">
                <a:solidFill>
                  <a:srgbClr val="C00000"/>
                </a:solidFill>
              </a:rPr>
              <a:t> </a:t>
            </a:r>
            <a:r>
              <a:rPr lang="en-US" sz="4000" dirty="0" err="1">
                <a:solidFill>
                  <a:srgbClr val="C00000"/>
                </a:solidFill>
              </a:rPr>
              <a:t>কর্মকে</a:t>
            </a:r>
            <a:r>
              <a:rPr lang="en-US" sz="4000" dirty="0">
                <a:solidFill>
                  <a:srgbClr val="C00000"/>
                </a:solidFill>
              </a:rPr>
              <a:t> </a:t>
            </a:r>
            <a:r>
              <a:rPr lang="en-US" sz="4000" dirty="0" err="1">
                <a:solidFill>
                  <a:srgbClr val="C00000"/>
                </a:solidFill>
              </a:rPr>
              <a:t>শোভিত</a:t>
            </a:r>
            <a:r>
              <a:rPr lang="en-US" sz="4000" dirty="0">
                <a:solidFill>
                  <a:srgbClr val="C00000"/>
                </a:solidFill>
              </a:rPr>
              <a:t> </a:t>
            </a:r>
            <a:r>
              <a:rPr lang="en-US" sz="4000" dirty="0" err="1">
                <a:solidFill>
                  <a:srgbClr val="C00000"/>
                </a:solidFill>
              </a:rPr>
              <a:t>করেছে</a:t>
            </a:r>
            <a:r>
              <a:rPr lang="en-US" sz="4000" dirty="0">
                <a:solidFill>
                  <a:srgbClr val="C00000"/>
                </a:solidFill>
              </a:rPr>
              <a:t>।</a:t>
            </a:r>
            <a:r>
              <a:rPr lang="en-US" dirty="0"/>
              <a:t> </a:t>
            </a:r>
            <a:r>
              <a:rPr lang="en-US" dirty="0" err="1"/>
              <a:t>তাই</a:t>
            </a:r>
            <a:r>
              <a:rPr lang="en-US" dirty="0"/>
              <a:t> </a:t>
            </a:r>
            <a:r>
              <a:rPr lang="en-US" dirty="0" err="1"/>
              <a:t>আজ</a:t>
            </a:r>
            <a:r>
              <a:rPr lang="en-US" dirty="0"/>
              <a:t> </a:t>
            </a:r>
            <a:r>
              <a:rPr lang="en-US" dirty="0" err="1"/>
              <a:t>সে</a:t>
            </a:r>
            <a:r>
              <a:rPr lang="en-US" dirty="0"/>
              <a:t> </a:t>
            </a:r>
            <a:r>
              <a:rPr lang="en-US" dirty="0" err="1"/>
              <a:t>তাদের</a:t>
            </a:r>
            <a:r>
              <a:rPr lang="en-US" dirty="0"/>
              <a:t> </a:t>
            </a:r>
            <a:r>
              <a:rPr lang="en-US" dirty="0" err="1"/>
              <a:t>অভিভাবক</a:t>
            </a:r>
            <a:r>
              <a:rPr lang="en-US" dirty="0"/>
              <a:t>। </a:t>
            </a:r>
            <a:r>
              <a:rPr lang="en-US" dirty="0" err="1"/>
              <a:t>আর</a:t>
            </a:r>
            <a:r>
              <a:rPr lang="en-US" dirty="0"/>
              <a:t> </a:t>
            </a:r>
            <a:r>
              <a:rPr lang="en-US" dirty="0" err="1"/>
              <a:t>তাদের</a:t>
            </a:r>
            <a:r>
              <a:rPr lang="en-US" dirty="0"/>
              <a:t> </a:t>
            </a:r>
            <a:r>
              <a:rPr lang="en-US" dirty="0" err="1"/>
              <a:t>জন্য</a:t>
            </a:r>
            <a:r>
              <a:rPr lang="en-US" dirty="0"/>
              <a:t> </a:t>
            </a:r>
            <a:r>
              <a:rPr lang="en-US" dirty="0" err="1"/>
              <a:t>রয়েছে</a:t>
            </a:r>
            <a:r>
              <a:rPr lang="en-US" dirty="0"/>
              <a:t> </a:t>
            </a:r>
            <a:r>
              <a:rPr lang="en-US" dirty="0" err="1"/>
              <a:t>যন্ত্রনাদায়ক</a:t>
            </a:r>
            <a:r>
              <a:rPr lang="en-US" dirty="0"/>
              <a:t> </a:t>
            </a:r>
            <a:r>
              <a:rPr lang="en-US" dirty="0" err="1"/>
              <a:t>আযাব</a:t>
            </a:r>
            <a:r>
              <a:rPr lang="en-US" dirty="0"/>
              <a:t>।</a:t>
            </a:r>
          </a:p>
        </p:txBody>
      </p:sp>
    </p:spTree>
    <p:extLst>
      <p:ext uri="{BB962C8B-B14F-4D97-AF65-F5344CB8AC3E}">
        <p14:creationId xmlns:p14="http://schemas.microsoft.com/office/powerpoint/2010/main" val="94308854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3F9D31-67A8-4B30-8C81-9DAC09217562}"/>
              </a:ext>
            </a:extLst>
          </p:cNvPr>
          <p:cNvSpPr/>
          <p:nvPr/>
        </p:nvSpPr>
        <p:spPr>
          <a:xfrm>
            <a:off x="5421648" y="982398"/>
            <a:ext cx="1348703" cy="369332"/>
          </a:xfrm>
          <a:prstGeom prst="rect">
            <a:avLst/>
          </a:prstGeom>
        </p:spPr>
        <p:txBody>
          <a:bodyPr wrap="none">
            <a:spAutoFit/>
          </a:bodyPr>
          <a:lstStyle/>
          <a:p>
            <a:r>
              <a:rPr lang="en-US" dirty="0" err="1"/>
              <a:t>Ghafir</a:t>
            </a:r>
            <a:r>
              <a:rPr lang="en-US" dirty="0"/>
              <a:t> 40:27</a:t>
            </a:r>
          </a:p>
        </p:txBody>
      </p:sp>
      <p:sp>
        <p:nvSpPr>
          <p:cNvPr id="3" name="Rectangle 2">
            <a:extLst>
              <a:ext uri="{FF2B5EF4-FFF2-40B4-BE49-F238E27FC236}">
                <a16:creationId xmlns:a16="http://schemas.microsoft.com/office/drawing/2014/main" id="{9C6EF238-31F6-4566-9024-7355AAE7DD88}"/>
              </a:ext>
            </a:extLst>
          </p:cNvPr>
          <p:cNvSpPr/>
          <p:nvPr/>
        </p:nvSpPr>
        <p:spPr>
          <a:xfrm>
            <a:off x="334681" y="1973799"/>
            <a:ext cx="11302261" cy="707886"/>
          </a:xfrm>
          <a:prstGeom prst="rect">
            <a:avLst/>
          </a:prstGeom>
        </p:spPr>
        <p:txBody>
          <a:bodyPr wrap="square">
            <a:spAutoFit/>
          </a:bodyPr>
          <a:lstStyle/>
          <a:p>
            <a:pPr algn="ctr"/>
            <a:r>
              <a:rPr lang="en-US" sz="4000" dirty="0" err="1">
                <a:solidFill>
                  <a:srgbClr val="C00000"/>
                </a:solidFill>
              </a:rPr>
              <a:t>وَقَالَ</a:t>
            </a:r>
            <a:r>
              <a:rPr lang="en-US" sz="4000" dirty="0">
                <a:solidFill>
                  <a:srgbClr val="C00000"/>
                </a:solidFill>
              </a:rPr>
              <a:t> </a:t>
            </a:r>
            <a:r>
              <a:rPr lang="en-US" sz="4000" dirty="0" err="1">
                <a:solidFill>
                  <a:srgbClr val="C00000"/>
                </a:solidFill>
              </a:rPr>
              <a:t>مُوْسٰۤي</a:t>
            </a:r>
            <a:r>
              <a:rPr lang="en-US" sz="4000" dirty="0">
                <a:solidFill>
                  <a:srgbClr val="C00000"/>
                </a:solidFill>
              </a:rPr>
              <a:t> </a:t>
            </a:r>
            <a:r>
              <a:rPr lang="en-US" sz="4000" dirty="0" err="1">
                <a:solidFill>
                  <a:srgbClr val="C00000"/>
                </a:solidFill>
              </a:rPr>
              <a:t>اِنِّيْ</a:t>
            </a:r>
            <a:r>
              <a:rPr lang="en-US" sz="4000" dirty="0">
                <a:solidFill>
                  <a:srgbClr val="C00000"/>
                </a:solidFill>
              </a:rPr>
              <a:t> </a:t>
            </a:r>
            <a:r>
              <a:rPr lang="en-US" sz="4000" dirty="0" err="1">
                <a:solidFill>
                  <a:srgbClr val="C00000"/>
                </a:solidFill>
              </a:rPr>
              <a:t>عُذْتُ</a:t>
            </a:r>
            <a:r>
              <a:rPr lang="en-US" sz="4000" dirty="0">
                <a:solidFill>
                  <a:srgbClr val="C00000"/>
                </a:solidFill>
              </a:rPr>
              <a:t> </a:t>
            </a:r>
            <a:r>
              <a:rPr lang="en-US" sz="4000" dirty="0" err="1">
                <a:solidFill>
                  <a:srgbClr val="C00000"/>
                </a:solidFill>
              </a:rPr>
              <a:t>بِرَبِّيْ</a:t>
            </a:r>
            <a:r>
              <a:rPr lang="en-US" sz="4000" dirty="0">
                <a:solidFill>
                  <a:srgbClr val="C00000"/>
                </a:solidFill>
              </a:rPr>
              <a:t> </a:t>
            </a:r>
            <a:r>
              <a:rPr lang="en-US" sz="4000" dirty="0" err="1">
                <a:solidFill>
                  <a:srgbClr val="C00000"/>
                </a:solidFill>
              </a:rPr>
              <a:t>وَرَبِّكُمْ</a:t>
            </a:r>
            <a:r>
              <a:rPr lang="en-US" sz="4000" dirty="0">
                <a:solidFill>
                  <a:srgbClr val="C00000"/>
                </a:solidFill>
              </a:rPr>
              <a:t> </a:t>
            </a:r>
            <a:r>
              <a:rPr lang="en-US" sz="4000" dirty="0" err="1">
                <a:solidFill>
                  <a:srgbClr val="C00000"/>
                </a:solidFill>
              </a:rPr>
              <a:t>مِّنْ</a:t>
            </a:r>
            <a:r>
              <a:rPr lang="en-US" sz="4000" dirty="0">
                <a:solidFill>
                  <a:srgbClr val="C00000"/>
                </a:solidFill>
              </a:rPr>
              <a:t> </a:t>
            </a:r>
            <a:r>
              <a:rPr lang="en-US" sz="4000" dirty="0" err="1">
                <a:solidFill>
                  <a:srgbClr val="C00000"/>
                </a:solidFill>
              </a:rPr>
              <a:t>كُلِّ</a:t>
            </a:r>
            <a:r>
              <a:rPr lang="en-US" sz="4000" dirty="0">
                <a:solidFill>
                  <a:srgbClr val="C00000"/>
                </a:solidFill>
              </a:rPr>
              <a:t> </a:t>
            </a:r>
            <a:r>
              <a:rPr lang="en-US" sz="4000" dirty="0" err="1">
                <a:solidFill>
                  <a:srgbClr val="C00000"/>
                </a:solidFill>
              </a:rPr>
              <a:t>مُتَكَبِّرٍ</a:t>
            </a:r>
            <a:r>
              <a:rPr lang="en-US" sz="4000" dirty="0">
                <a:solidFill>
                  <a:srgbClr val="C00000"/>
                </a:solidFill>
              </a:rPr>
              <a:t> </a:t>
            </a:r>
            <a:r>
              <a:rPr lang="en-US" sz="4000" dirty="0" err="1">
                <a:solidFill>
                  <a:srgbClr val="C00000"/>
                </a:solidFill>
              </a:rPr>
              <a:t>لَّا</a:t>
            </a:r>
            <a:r>
              <a:rPr lang="en-US" sz="4000" dirty="0">
                <a:solidFill>
                  <a:srgbClr val="C00000"/>
                </a:solidFill>
              </a:rPr>
              <a:t> </a:t>
            </a:r>
            <a:r>
              <a:rPr lang="en-US" sz="4000" dirty="0" err="1">
                <a:solidFill>
                  <a:srgbClr val="C00000"/>
                </a:solidFill>
              </a:rPr>
              <a:t>يُؤْمِنُ</a:t>
            </a:r>
            <a:r>
              <a:rPr lang="en-US" sz="4000" dirty="0">
                <a:solidFill>
                  <a:srgbClr val="C00000"/>
                </a:solidFill>
              </a:rPr>
              <a:t> </a:t>
            </a:r>
            <a:r>
              <a:rPr lang="en-US" sz="4000" dirty="0" err="1">
                <a:solidFill>
                  <a:srgbClr val="C00000"/>
                </a:solidFill>
              </a:rPr>
              <a:t>بِيَوْمِ</a:t>
            </a:r>
            <a:r>
              <a:rPr lang="en-US" sz="4000" dirty="0">
                <a:solidFill>
                  <a:srgbClr val="C00000"/>
                </a:solidFill>
              </a:rPr>
              <a:t> </a:t>
            </a:r>
            <a:r>
              <a:rPr lang="en-US" sz="4000" dirty="0" err="1">
                <a:solidFill>
                  <a:srgbClr val="C00000"/>
                </a:solidFill>
              </a:rPr>
              <a:t>الْحِسَابِ</a:t>
            </a:r>
            <a:r>
              <a:rPr lang="en-US" sz="4000" dirty="0">
                <a:solidFill>
                  <a:srgbClr val="C00000"/>
                </a:solidFill>
              </a:rPr>
              <a:t> </a:t>
            </a:r>
          </a:p>
        </p:txBody>
      </p:sp>
      <p:sp>
        <p:nvSpPr>
          <p:cNvPr id="4" name="Rectangle 3">
            <a:extLst>
              <a:ext uri="{FF2B5EF4-FFF2-40B4-BE49-F238E27FC236}">
                <a16:creationId xmlns:a16="http://schemas.microsoft.com/office/drawing/2014/main" id="{7A1FDB80-55C9-4B0D-AEA5-8EEBCE82B74D}"/>
              </a:ext>
            </a:extLst>
          </p:cNvPr>
          <p:cNvSpPr/>
          <p:nvPr/>
        </p:nvSpPr>
        <p:spPr>
          <a:xfrm>
            <a:off x="1549667" y="2967335"/>
            <a:ext cx="9192127" cy="646331"/>
          </a:xfrm>
          <a:prstGeom prst="rect">
            <a:avLst/>
          </a:prstGeom>
        </p:spPr>
        <p:txBody>
          <a:bodyPr wrap="square">
            <a:spAutoFit/>
          </a:bodyPr>
          <a:lstStyle/>
          <a:p>
            <a:r>
              <a:rPr lang="en-US" dirty="0" err="1"/>
              <a:t>মূসা</a:t>
            </a:r>
            <a:r>
              <a:rPr lang="en-US" dirty="0"/>
              <a:t> </a:t>
            </a:r>
            <a:r>
              <a:rPr lang="en-US" dirty="0" err="1"/>
              <a:t>বলল</a:t>
            </a:r>
            <a:r>
              <a:rPr lang="en-US" dirty="0"/>
              <a:t>, ‘আমি </a:t>
            </a:r>
            <a:r>
              <a:rPr lang="en-US" dirty="0" err="1"/>
              <a:t>আমার</a:t>
            </a:r>
            <a:r>
              <a:rPr lang="en-US" dirty="0"/>
              <a:t> </a:t>
            </a:r>
            <a:r>
              <a:rPr lang="en-US" dirty="0" err="1"/>
              <a:t>রব</a:t>
            </a:r>
            <a:r>
              <a:rPr lang="en-US" dirty="0"/>
              <a:t> ও </a:t>
            </a:r>
            <a:r>
              <a:rPr lang="en-US" dirty="0" err="1"/>
              <a:t>তোমাদের</a:t>
            </a:r>
            <a:r>
              <a:rPr lang="en-US" dirty="0"/>
              <a:t> </a:t>
            </a:r>
            <a:r>
              <a:rPr lang="en-US" dirty="0" err="1"/>
              <a:t>রবের</a:t>
            </a:r>
            <a:r>
              <a:rPr lang="en-US" dirty="0"/>
              <a:t> </a:t>
            </a:r>
            <a:r>
              <a:rPr lang="en-US" dirty="0" err="1"/>
              <a:t>কাছে</a:t>
            </a:r>
            <a:r>
              <a:rPr lang="en-US" dirty="0"/>
              <a:t> </a:t>
            </a:r>
            <a:r>
              <a:rPr lang="en-US" dirty="0" err="1"/>
              <a:t>আশ্রয়</a:t>
            </a:r>
            <a:r>
              <a:rPr lang="en-US" dirty="0"/>
              <a:t> </a:t>
            </a:r>
            <a:r>
              <a:rPr lang="en-US" dirty="0" err="1"/>
              <a:t>প্রার্থনা</a:t>
            </a:r>
            <a:r>
              <a:rPr lang="en-US" dirty="0"/>
              <a:t> </a:t>
            </a:r>
            <a:r>
              <a:rPr lang="en-US" dirty="0" err="1"/>
              <a:t>করছি</a:t>
            </a:r>
            <a:r>
              <a:rPr lang="en-US" dirty="0"/>
              <a:t> </a:t>
            </a:r>
            <a:r>
              <a:rPr lang="en-US" dirty="0" err="1"/>
              <a:t>প্রত্যেক</a:t>
            </a:r>
            <a:r>
              <a:rPr lang="en-US" dirty="0"/>
              <a:t> </a:t>
            </a:r>
            <a:r>
              <a:rPr lang="en-US" dirty="0" err="1"/>
              <a:t>অহঙ্কারী</a:t>
            </a:r>
            <a:r>
              <a:rPr lang="en-US" dirty="0"/>
              <a:t> </a:t>
            </a:r>
            <a:r>
              <a:rPr lang="en-US" dirty="0" err="1"/>
              <a:t>থেকে</a:t>
            </a:r>
            <a:r>
              <a:rPr lang="en-US" dirty="0"/>
              <a:t>, </a:t>
            </a:r>
            <a:r>
              <a:rPr lang="en-US" dirty="0" err="1"/>
              <a:t>যে</a:t>
            </a:r>
            <a:r>
              <a:rPr lang="en-US" dirty="0"/>
              <a:t> </a:t>
            </a:r>
            <a:r>
              <a:rPr lang="en-US" dirty="0" err="1"/>
              <a:t>বিচার</a:t>
            </a:r>
            <a:r>
              <a:rPr lang="en-US" dirty="0"/>
              <a:t> </a:t>
            </a:r>
            <a:r>
              <a:rPr lang="en-US" dirty="0" err="1"/>
              <a:t>দিনের</a:t>
            </a:r>
            <a:r>
              <a:rPr lang="en-US" dirty="0"/>
              <a:t> </a:t>
            </a:r>
            <a:r>
              <a:rPr lang="en-US" dirty="0" err="1"/>
              <a:t>প্রতি</a:t>
            </a:r>
            <a:r>
              <a:rPr lang="en-US" dirty="0"/>
              <a:t> </a:t>
            </a:r>
            <a:r>
              <a:rPr lang="en-US" dirty="0" err="1"/>
              <a:t>ঈমান</a:t>
            </a:r>
            <a:r>
              <a:rPr lang="en-US" dirty="0"/>
              <a:t> </a:t>
            </a:r>
            <a:r>
              <a:rPr lang="en-US" dirty="0" err="1"/>
              <a:t>রাখে</a:t>
            </a:r>
            <a:r>
              <a:rPr lang="en-US" dirty="0"/>
              <a:t> </a:t>
            </a:r>
            <a:r>
              <a:rPr lang="en-US" dirty="0" err="1"/>
              <a:t>না</a:t>
            </a:r>
            <a:r>
              <a:rPr lang="en-US" dirty="0"/>
              <a:t>’।</a:t>
            </a:r>
          </a:p>
        </p:txBody>
      </p:sp>
    </p:spTree>
    <p:extLst>
      <p:ext uri="{BB962C8B-B14F-4D97-AF65-F5344CB8AC3E}">
        <p14:creationId xmlns:p14="http://schemas.microsoft.com/office/powerpoint/2010/main" val="21715074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3F7CCB-8CE7-467F-936A-71A8BCAF285A}"/>
              </a:ext>
            </a:extLst>
          </p:cNvPr>
          <p:cNvSpPr/>
          <p:nvPr/>
        </p:nvSpPr>
        <p:spPr>
          <a:xfrm>
            <a:off x="4988511" y="1165277"/>
            <a:ext cx="1348703" cy="369332"/>
          </a:xfrm>
          <a:prstGeom prst="rect">
            <a:avLst/>
          </a:prstGeom>
        </p:spPr>
        <p:txBody>
          <a:bodyPr wrap="none">
            <a:spAutoFit/>
          </a:bodyPr>
          <a:lstStyle/>
          <a:p>
            <a:r>
              <a:rPr lang="en-US" dirty="0" err="1"/>
              <a:t>Ghafir</a:t>
            </a:r>
            <a:r>
              <a:rPr lang="en-US" dirty="0"/>
              <a:t> 40:28</a:t>
            </a:r>
          </a:p>
        </p:txBody>
      </p:sp>
      <p:sp>
        <p:nvSpPr>
          <p:cNvPr id="3" name="Rectangle 2">
            <a:extLst>
              <a:ext uri="{FF2B5EF4-FFF2-40B4-BE49-F238E27FC236}">
                <a16:creationId xmlns:a16="http://schemas.microsoft.com/office/drawing/2014/main" id="{C156DCEC-6C94-4A3F-B963-583EA8328154}"/>
              </a:ext>
            </a:extLst>
          </p:cNvPr>
          <p:cNvSpPr/>
          <p:nvPr/>
        </p:nvSpPr>
        <p:spPr>
          <a:xfrm>
            <a:off x="798898" y="1706426"/>
            <a:ext cx="10404908" cy="1323439"/>
          </a:xfrm>
          <a:prstGeom prst="rect">
            <a:avLst/>
          </a:prstGeom>
        </p:spPr>
        <p:txBody>
          <a:bodyPr wrap="square">
            <a:spAutoFit/>
          </a:bodyPr>
          <a:lstStyle/>
          <a:p>
            <a:r>
              <a:rPr lang="en-US" dirty="0" err="1"/>
              <a:t>وَقَالَ</a:t>
            </a:r>
            <a:r>
              <a:rPr lang="en-US" dirty="0"/>
              <a:t> </a:t>
            </a:r>
            <a:r>
              <a:rPr lang="en-US" dirty="0" err="1"/>
              <a:t>رَجُلٌ</a:t>
            </a:r>
            <a:r>
              <a:rPr lang="en-US" dirty="0"/>
              <a:t> </a:t>
            </a:r>
            <a:r>
              <a:rPr lang="en-US" dirty="0" err="1"/>
              <a:t>مُّؤْمِنٌ</a:t>
            </a:r>
            <a:r>
              <a:rPr lang="en-US" dirty="0"/>
              <a:t> ۖ </a:t>
            </a:r>
            <a:r>
              <a:rPr lang="en-US" dirty="0" err="1"/>
              <a:t>مِّنْ</a:t>
            </a:r>
            <a:r>
              <a:rPr lang="en-US" dirty="0"/>
              <a:t> </a:t>
            </a:r>
            <a:r>
              <a:rPr lang="en-US" dirty="0" err="1"/>
              <a:t>اٰلِ</a:t>
            </a:r>
            <a:r>
              <a:rPr lang="en-US" dirty="0"/>
              <a:t> </a:t>
            </a:r>
            <a:r>
              <a:rPr lang="en-US" sz="4400" dirty="0" err="1">
                <a:solidFill>
                  <a:srgbClr val="C00000"/>
                </a:solidFill>
              </a:rPr>
              <a:t>فِرْعَوْنَ</a:t>
            </a:r>
            <a:r>
              <a:rPr lang="en-US" sz="4400" dirty="0">
                <a:solidFill>
                  <a:srgbClr val="C00000"/>
                </a:solidFill>
              </a:rPr>
              <a:t> </a:t>
            </a:r>
            <a:r>
              <a:rPr lang="en-US" sz="4400" dirty="0" err="1">
                <a:solidFill>
                  <a:srgbClr val="C00000"/>
                </a:solidFill>
              </a:rPr>
              <a:t>يَكْتُمُ</a:t>
            </a:r>
            <a:r>
              <a:rPr lang="en-US" sz="4400" dirty="0">
                <a:solidFill>
                  <a:srgbClr val="C00000"/>
                </a:solidFill>
              </a:rPr>
              <a:t> </a:t>
            </a:r>
            <a:r>
              <a:rPr lang="en-US" sz="4400" dirty="0" err="1">
                <a:solidFill>
                  <a:srgbClr val="C00000"/>
                </a:solidFill>
              </a:rPr>
              <a:t>اِيْمَانَهٗۤ</a:t>
            </a:r>
            <a:r>
              <a:rPr lang="en-US" sz="4400" dirty="0">
                <a:solidFill>
                  <a:srgbClr val="C00000"/>
                </a:solidFill>
              </a:rPr>
              <a:t> </a:t>
            </a:r>
            <a:r>
              <a:rPr lang="en-US" dirty="0" err="1"/>
              <a:t>اَتَقْتُلُوْنَ</a:t>
            </a:r>
            <a:r>
              <a:rPr lang="en-US" dirty="0"/>
              <a:t> </a:t>
            </a:r>
            <a:r>
              <a:rPr lang="en-US" dirty="0" err="1"/>
              <a:t>رَجُلًا</a:t>
            </a:r>
            <a:r>
              <a:rPr lang="en-US" dirty="0"/>
              <a:t> </a:t>
            </a:r>
            <a:r>
              <a:rPr lang="en-US" dirty="0" err="1"/>
              <a:t>اَنْ</a:t>
            </a:r>
            <a:r>
              <a:rPr lang="en-US" dirty="0"/>
              <a:t> </a:t>
            </a:r>
            <a:r>
              <a:rPr lang="en-US" dirty="0" err="1"/>
              <a:t>يَّقُوْلَ</a:t>
            </a:r>
            <a:r>
              <a:rPr lang="en-US" dirty="0"/>
              <a:t> </a:t>
            </a:r>
            <a:r>
              <a:rPr lang="en-US" dirty="0" err="1"/>
              <a:t>رَبِّيَ</a:t>
            </a:r>
            <a:r>
              <a:rPr lang="en-US" dirty="0"/>
              <a:t> </a:t>
            </a:r>
            <a:r>
              <a:rPr lang="en-US" dirty="0" err="1"/>
              <a:t>اللّٰهُ</a:t>
            </a:r>
            <a:r>
              <a:rPr lang="en-US" dirty="0"/>
              <a:t> </a:t>
            </a:r>
            <a:r>
              <a:rPr lang="en-US" dirty="0" err="1"/>
              <a:t>وَقَدْ</a:t>
            </a:r>
            <a:r>
              <a:rPr lang="en-US" dirty="0"/>
              <a:t> </a:t>
            </a:r>
            <a:r>
              <a:rPr lang="en-US" dirty="0" err="1"/>
              <a:t>جَآءَكُمْ</a:t>
            </a:r>
            <a:r>
              <a:rPr lang="en-US" dirty="0"/>
              <a:t> </a:t>
            </a:r>
            <a:r>
              <a:rPr lang="en-US" dirty="0" err="1"/>
              <a:t>بِالْبَيِّنٰتِ</a:t>
            </a:r>
            <a:r>
              <a:rPr lang="en-US" dirty="0"/>
              <a:t> </a:t>
            </a:r>
            <a:r>
              <a:rPr lang="en-US" dirty="0" err="1"/>
              <a:t>مِنْ</a:t>
            </a:r>
            <a:r>
              <a:rPr lang="en-US" dirty="0"/>
              <a:t> </a:t>
            </a:r>
            <a:r>
              <a:rPr lang="en-US" dirty="0" err="1"/>
              <a:t>رَّبِّكُمْ</a:t>
            </a:r>
            <a:r>
              <a:rPr lang="en-US" dirty="0"/>
              <a:t> ؕ </a:t>
            </a:r>
            <a:r>
              <a:rPr lang="en-US" dirty="0" err="1"/>
              <a:t>وَاِنْ</a:t>
            </a:r>
            <a:r>
              <a:rPr lang="en-US" dirty="0"/>
              <a:t> </a:t>
            </a:r>
            <a:r>
              <a:rPr lang="en-US" dirty="0" err="1"/>
              <a:t>يَّكُ</a:t>
            </a:r>
            <a:r>
              <a:rPr lang="en-US" dirty="0"/>
              <a:t> </a:t>
            </a:r>
            <a:r>
              <a:rPr lang="en-US" dirty="0" err="1"/>
              <a:t>كَاذِبًا</a:t>
            </a:r>
            <a:r>
              <a:rPr lang="en-US" dirty="0"/>
              <a:t> </a:t>
            </a:r>
            <a:r>
              <a:rPr lang="en-US" dirty="0" err="1"/>
              <a:t>فَعَلَيْهِ</a:t>
            </a:r>
            <a:r>
              <a:rPr lang="en-US" dirty="0"/>
              <a:t> </a:t>
            </a:r>
            <a:r>
              <a:rPr lang="en-US" dirty="0" err="1"/>
              <a:t>كَذِبُه</a:t>
            </a:r>
            <a:r>
              <a:rPr lang="en-US" dirty="0"/>
              <a:t>ٗ ۚ </a:t>
            </a:r>
            <a:r>
              <a:rPr lang="en-US" dirty="0" err="1"/>
              <a:t>وَاِنْ</a:t>
            </a:r>
            <a:r>
              <a:rPr lang="en-US" dirty="0"/>
              <a:t> </a:t>
            </a:r>
            <a:r>
              <a:rPr lang="en-US" dirty="0" err="1"/>
              <a:t>يَّكُ</a:t>
            </a:r>
            <a:r>
              <a:rPr lang="en-US" dirty="0"/>
              <a:t> </a:t>
            </a:r>
            <a:r>
              <a:rPr lang="en-US" dirty="0" err="1"/>
              <a:t>صَادِقًا</a:t>
            </a:r>
            <a:r>
              <a:rPr lang="en-US" dirty="0"/>
              <a:t> </a:t>
            </a:r>
            <a:r>
              <a:rPr lang="en-US" dirty="0" err="1"/>
              <a:t>يُّصِبْكُمْ</a:t>
            </a:r>
            <a:r>
              <a:rPr lang="en-US" dirty="0"/>
              <a:t> </a:t>
            </a:r>
            <a:r>
              <a:rPr lang="en-US" dirty="0" err="1"/>
              <a:t>بَعْضُ</a:t>
            </a:r>
            <a:r>
              <a:rPr lang="en-US" dirty="0"/>
              <a:t> </a:t>
            </a:r>
            <a:r>
              <a:rPr lang="en-US" dirty="0" err="1"/>
              <a:t>الَّذِيْ</a:t>
            </a:r>
            <a:r>
              <a:rPr lang="en-US" dirty="0"/>
              <a:t> </a:t>
            </a:r>
            <a:r>
              <a:rPr lang="en-US" dirty="0" err="1"/>
              <a:t>يَعِدُكُمْ</a:t>
            </a:r>
            <a:r>
              <a:rPr lang="en-US" dirty="0"/>
              <a:t> </a:t>
            </a:r>
            <a:r>
              <a:rPr lang="en-US" sz="3600" dirty="0">
                <a:solidFill>
                  <a:srgbClr val="C00000"/>
                </a:solidFill>
              </a:rPr>
              <a:t>ؕ </a:t>
            </a:r>
            <a:r>
              <a:rPr lang="en-US" sz="3600" dirty="0" err="1">
                <a:solidFill>
                  <a:srgbClr val="C00000"/>
                </a:solidFill>
              </a:rPr>
              <a:t>اِنَّ</a:t>
            </a:r>
            <a:r>
              <a:rPr lang="en-US" sz="3600" dirty="0">
                <a:solidFill>
                  <a:srgbClr val="C00000"/>
                </a:solidFill>
              </a:rPr>
              <a:t> </a:t>
            </a:r>
            <a:r>
              <a:rPr lang="en-US" sz="3600" dirty="0" err="1">
                <a:solidFill>
                  <a:srgbClr val="C00000"/>
                </a:solidFill>
              </a:rPr>
              <a:t>اللّٰهَ</a:t>
            </a:r>
            <a:r>
              <a:rPr lang="en-US" sz="3600" dirty="0">
                <a:solidFill>
                  <a:srgbClr val="C00000"/>
                </a:solidFill>
              </a:rPr>
              <a:t> </a:t>
            </a:r>
            <a:r>
              <a:rPr lang="en-US" sz="3600" dirty="0" err="1">
                <a:solidFill>
                  <a:srgbClr val="00B050"/>
                </a:solidFill>
              </a:rPr>
              <a:t>لَا</a:t>
            </a:r>
            <a:r>
              <a:rPr lang="en-US" sz="3600" dirty="0">
                <a:solidFill>
                  <a:srgbClr val="00B050"/>
                </a:solidFill>
              </a:rPr>
              <a:t> </a:t>
            </a:r>
            <a:r>
              <a:rPr lang="en-US" sz="3600" dirty="0" err="1">
                <a:solidFill>
                  <a:srgbClr val="00B050"/>
                </a:solidFill>
              </a:rPr>
              <a:t>يَهْدِيْ</a:t>
            </a:r>
            <a:r>
              <a:rPr lang="en-US" sz="3600" dirty="0">
                <a:solidFill>
                  <a:srgbClr val="00B050"/>
                </a:solidFill>
              </a:rPr>
              <a:t> </a:t>
            </a:r>
            <a:r>
              <a:rPr lang="en-US" sz="3600" dirty="0" err="1">
                <a:solidFill>
                  <a:srgbClr val="C00000"/>
                </a:solidFill>
              </a:rPr>
              <a:t>مَنْ</a:t>
            </a:r>
            <a:r>
              <a:rPr lang="en-US" sz="3600" dirty="0">
                <a:solidFill>
                  <a:srgbClr val="C00000"/>
                </a:solidFill>
              </a:rPr>
              <a:t> </a:t>
            </a:r>
            <a:r>
              <a:rPr lang="en-US" sz="3600" dirty="0" err="1">
                <a:solidFill>
                  <a:srgbClr val="C00000"/>
                </a:solidFill>
              </a:rPr>
              <a:t>هُوَ</a:t>
            </a:r>
            <a:r>
              <a:rPr lang="en-US" sz="3600" dirty="0">
                <a:solidFill>
                  <a:srgbClr val="C00000"/>
                </a:solidFill>
              </a:rPr>
              <a:t> </a:t>
            </a:r>
            <a:r>
              <a:rPr lang="en-US" sz="3600" dirty="0" err="1">
                <a:solidFill>
                  <a:srgbClr val="C00000"/>
                </a:solidFill>
              </a:rPr>
              <a:t>مُسْرِفٌ</a:t>
            </a:r>
            <a:r>
              <a:rPr lang="en-US" sz="3600" dirty="0">
                <a:solidFill>
                  <a:srgbClr val="C00000"/>
                </a:solidFill>
              </a:rPr>
              <a:t> </a:t>
            </a:r>
            <a:r>
              <a:rPr lang="en-US" sz="3600" dirty="0" err="1">
                <a:solidFill>
                  <a:srgbClr val="C00000"/>
                </a:solidFill>
              </a:rPr>
              <a:t>كَذَّابٌ</a:t>
            </a:r>
            <a:r>
              <a:rPr lang="en-US" sz="3600" dirty="0">
                <a:solidFill>
                  <a:srgbClr val="C00000"/>
                </a:solidFill>
              </a:rPr>
              <a:t> </a:t>
            </a:r>
            <a:endParaRPr lang="en-US" dirty="0">
              <a:solidFill>
                <a:srgbClr val="C00000"/>
              </a:solidFill>
            </a:endParaRPr>
          </a:p>
        </p:txBody>
      </p:sp>
      <p:sp>
        <p:nvSpPr>
          <p:cNvPr id="4" name="Rectangle 3">
            <a:extLst>
              <a:ext uri="{FF2B5EF4-FFF2-40B4-BE49-F238E27FC236}">
                <a16:creationId xmlns:a16="http://schemas.microsoft.com/office/drawing/2014/main" id="{C7B727D3-2925-4967-B3B5-60DA423FA495}"/>
              </a:ext>
            </a:extLst>
          </p:cNvPr>
          <p:cNvSpPr/>
          <p:nvPr/>
        </p:nvSpPr>
        <p:spPr>
          <a:xfrm>
            <a:off x="798897" y="3266240"/>
            <a:ext cx="10530037" cy="2277547"/>
          </a:xfrm>
          <a:prstGeom prst="rect">
            <a:avLst/>
          </a:prstGeom>
        </p:spPr>
        <p:txBody>
          <a:bodyPr wrap="square">
            <a:spAutoFit/>
          </a:bodyPr>
          <a:lstStyle/>
          <a:p>
            <a:r>
              <a:rPr lang="en-US" dirty="0" err="1"/>
              <a:t>আর</a:t>
            </a:r>
            <a:r>
              <a:rPr lang="en-US" dirty="0"/>
              <a:t> </a:t>
            </a:r>
            <a:r>
              <a:rPr lang="en-US" dirty="0" err="1"/>
              <a:t>ফির‘আউন</a:t>
            </a:r>
            <a:r>
              <a:rPr lang="en-US" dirty="0"/>
              <a:t> </a:t>
            </a:r>
            <a:r>
              <a:rPr lang="en-US" dirty="0" err="1"/>
              <a:t>বংশের</a:t>
            </a:r>
            <a:r>
              <a:rPr lang="en-US" dirty="0"/>
              <a:t> </a:t>
            </a:r>
            <a:r>
              <a:rPr lang="en-US" sz="2400" b="1" dirty="0" err="1">
                <a:solidFill>
                  <a:srgbClr val="C00000"/>
                </a:solidFill>
              </a:rPr>
              <a:t>এক</a:t>
            </a:r>
            <a:r>
              <a:rPr lang="en-US" sz="2400" b="1" dirty="0">
                <a:solidFill>
                  <a:srgbClr val="C00000"/>
                </a:solidFill>
              </a:rPr>
              <a:t> </a:t>
            </a:r>
            <a:r>
              <a:rPr lang="en-US" sz="2400" b="1" dirty="0" err="1">
                <a:solidFill>
                  <a:srgbClr val="C00000"/>
                </a:solidFill>
              </a:rPr>
              <a:t>মুমিন</a:t>
            </a:r>
            <a:r>
              <a:rPr lang="en-US" sz="2400" b="1" dirty="0">
                <a:solidFill>
                  <a:srgbClr val="C00000"/>
                </a:solidFill>
              </a:rPr>
              <a:t> </a:t>
            </a:r>
            <a:r>
              <a:rPr lang="en-US" sz="2400" b="1" dirty="0" err="1">
                <a:solidFill>
                  <a:srgbClr val="C00000"/>
                </a:solidFill>
              </a:rPr>
              <a:t>ব্যক্তি</a:t>
            </a:r>
            <a:r>
              <a:rPr lang="en-US" sz="2400" b="1" dirty="0">
                <a:solidFill>
                  <a:srgbClr val="C00000"/>
                </a:solidFill>
              </a:rPr>
              <a:t> </a:t>
            </a:r>
            <a:r>
              <a:rPr lang="en-US" sz="2400" b="1" dirty="0" err="1">
                <a:solidFill>
                  <a:srgbClr val="C00000"/>
                </a:solidFill>
              </a:rPr>
              <a:t>যে</a:t>
            </a:r>
            <a:r>
              <a:rPr lang="en-US" sz="2400" b="1" dirty="0">
                <a:solidFill>
                  <a:srgbClr val="C00000"/>
                </a:solidFill>
              </a:rPr>
              <a:t> </a:t>
            </a:r>
            <a:r>
              <a:rPr lang="en-US" sz="2400" b="1" dirty="0" err="1">
                <a:solidFill>
                  <a:srgbClr val="C00000"/>
                </a:solidFill>
              </a:rPr>
              <a:t>তার</a:t>
            </a:r>
            <a:r>
              <a:rPr lang="en-US" sz="2400" b="1" dirty="0">
                <a:solidFill>
                  <a:srgbClr val="C00000"/>
                </a:solidFill>
              </a:rPr>
              <a:t> </a:t>
            </a:r>
            <a:r>
              <a:rPr lang="en-US" sz="2400" b="1" dirty="0" err="1">
                <a:solidFill>
                  <a:srgbClr val="C00000"/>
                </a:solidFill>
              </a:rPr>
              <a:t>ঈমান</a:t>
            </a:r>
            <a:r>
              <a:rPr lang="en-US" sz="2400" b="1" dirty="0">
                <a:solidFill>
                  <a:srgbClr val="C00000"/>
                </a:solidFill>
              </a:rPr>
              <a:t> </a:t>
            </a:r>
            <a:r>
              <a:rPr lang="en-US" sz="2400" b="1" dirty="0" err="1">
                <a:solidFill>
                  <a:srgbClr val="C00000"/>
                </a:solidFill>
              </a:rPr>
              <a:t>গোপন</a:t>
            </a:r>
            <a:r>
              <a:rPr lang="en-US" sz="2400" b="1" dirty="0">
                <a:solidFill>
                  <a:srgbClr val="C00000"/>
                </a:solidFill>
              </a:rPr>
              <a:t> </a:t>
            </a:r>
            <a:r>
              <a:rPr lang="en-US" sz="2400" b="1" dirty="0" err="1">
                <a:solidFill>
                  <a:srgbClr val="C00000"/>
                </a:solidFill>
              </a:rPr>
              <a:t>রাখছিল</a:t>
            </a:r>
            <a:r>
              <a:rPr lang="en-US" sz="2400" b="1" dirty="0">
                <a:solidFill>
                  <a:srgbClr val="C00000"/>
                </a:solidFill>
              </a:rPr>
              <a:t> </a:t>
            </a:r>
            <a:r>
              <a:rPr lang="en-US" dirty="0" err="1"/>
              <a:t>সে</a:t>
            </a:r>
            <a:r>
              <a:rPr lang="en-US" dirty="0"/>
              <a:t> </a:t>
            </a:r>
            <a:r>
              <a:rPr lang="en-US" dirty="0" err="1"/>
              <a:t>বলল</a:t>
            </a:r>
            <a:r>
              <a:rPr lang="en-US" dirty="0"/>
              <a:t>, ‘</a:t>
            </a:r>
            <a:r>
              <a:rPr lang="en-US" dirty="0" err="1"/>
              <a:t>তোমরা</a:t>
            </a:r>
            <a:r>
              <a:rPr lang="en-US" dirty="0"/>
              <a:t> </a:t>
            </a:r>
            <a:r>
              <a:rPr lang="en-US" dirty="0" err="1"/>
              <a:t>কি</a:t>
            </a:r>
            <a:r>
              <a:rPr lang="en-US" dirty="0"/>
              <a:t> </a:t>
            </a:r>
            <a:r>
              <a:rPr lang="en-US" dirty="0" err="1"/>
              <a:t>একটি</a:t>
            </a:r>
            <a:r>
              <a:rPr lang="en-US" dirty="0"/>
              <a:t> </a:t>
            </a:r>
            <a:r>
              <a:rPr lang="en-US" dirty="0" err="1"/>
              <a:t>লোককে</a:t>
            </a:r>
            <a:r>
              <a:rPr lang="en-US" dirty="0"/>
              <a:t> </a:t>
            </a:r>
            <a:r>
              <a:rPr lang="en-US" dirty="0" err="1"/>
              <a:t>কেবল</a:t>
            </a:r>
            <a:r>
              <a:rPr lang="en-US" dirty="0"/>
              <a:t> এ </a:t>
            </a:r>
            <a:r>
              <a:rPr lang="en-US" dirty="0" err="1"/>
              <a:t>কারণে</a:t>
            </a:r>
            <a:r>
              <a:rPr lang="en-US" dirty="0"/>
              <a:t> </a:t>
            </a:r>
            <a:r>
              <a:rPr lang="en-US" dirty="0" err="1"/>
              <a:t>হত্যা</a:t>
            </a:r>
            <a:r>
              <a:rPr lang="en-US" dirty="0"/>
              <a:t> </a:t>
            </a:r>
            <a:r>
              <a:rPr lang="en-US" dirty="0" err="1"/>
              <a:t>করবে</a:t>
            </a:r>
            <a:r>
              <a:rPr lang="en-US" dirty="0"/>
              <a:t> </a:t>
            </a:r>
            <a:r>
              <a:rPr lang="en-US" dirty="0" err="1"/>
              <a:t>যে</a:t>
            </a:r>
            <a:r>
              <a:rPr lang="en-US" dirty="0"/>
              <a:t> </a:t>
            </a:r>
            <a:r>
              <a:rPr lang="en-US" dirty="0" err="1"/>
              <a:t>সে</a:t>
            </a:r>
            <a:r>
              <a:rPr lang="en-US" dirty="0"/>
              <a:t> </a:t>
            </a:r>
            <a:r>
              <a:rPr lang="en-US" dirty="0" err="1"/>
              <a:t>বলে</a:t>
            </a:r>
            <a:r>
              <a:rPr lang="en-US" dirty="0"/>
              <a:t>, ‘</a:t>
            </a:r>
            <a:r>
              <a:rPr lang="en-US" dirty="0" err="1"/>
              <a:t>আমার</a:t>
            </a:r>
            <a:r>
              <a:rPr lang="en-US" dirty="0"/>
              <a:t> </a:t>
            </a:r>
            <a:r>
              <a:rPr lang="en-US" dirty="0" err="1"/>
              <a:t>রব</a:t>
            </a:r>
            <a:r>
              <a:rPr lang="en-US" dirty="0"/>
              <a:t> </a:t>
            </a:r>
            <a:r>
              <a:rPr lang="en-US" dirty="0" err="1"/>
              <a:t>আল্লাহ</a:t>
            </a:r>
            <a:r>
              <a:rPr lang="en-US" dirty="0"/>
              <a:t>’ </a:t>
            </a:r>
            <a:r>
              <a:rPr lang="en-US" dirty="0" err="1"/>
              <a:t>অথচ</a:t>
            </a:r>
            <a:r>
              <a:rPr lang="en-US" dirty="0"/>
              <a:t> </a:t>
            </a:r>
            <a:r>
              <a:rPr lang="en-US" dirty="0" err="1"/>
              <a:t>সে</a:t>
            </a:r>
            <a:r>
              <a:rPr lang="en-US" dirty="0"/>
              <a:t> </a:t>
            </a:r>
            <a:r>
              <a:rPr lang="en-US" dirty="0" err="1"/>
              <a:t>তোমাদের</a:t>
            </a:r>
            <a:r>
              <a:rPr lang="en-US" dirty="0"/>
              <a:t> </a:t>
            </a:r>
            <a:r>
              <a:rPr lang="en-US" dirty="0" err="1"/>
              <a:t>রবের</a:t>
            </a:r>
            <a:r>
              <a:rPr lang="en-US" dirty="0"/>
              <a:t> </a:t>
            </a:r>
            <a:r>
              <a:rPr lang="en-US" dirty="0" err="1"/>
              <a:t>পক্ষ</a:t>
            </a:r>
            <a:r>
              <a:rPr lang="en-US" dirty="0"/>
              <a:t> </a:t>
            </a:r>
            <a:r>
              <a:rPr lang="en-US" dirty="0" err="1"/>
              <a:t>থেকে</a:t>
            </a:r>
            <a:r>
              <a:rPr lang="en-US" dirty="0"/>
              <a:t> </a:t>
            </a:r>
            <a:r>
              <a:rPr lang="en-US" dirty="0" err="1"/>
              <a:t>সুস্পষ্ট</a:t>
            </a:r>
            <a:r>
              <a:rPr lang="en-US" dirty="0"/>
              <a:t> </a:t>
            </a:r>
            <a:r>
              <a:rPr lang="en-US" dirty="0" err="1"/>
              <a:t>প্রমাণ</a:t>
            </a:r>
            <a:r>
              <a:rPr lang="en-US" dirty="0"/>
              <a:t> </a:t>
            </a:r>
            <a:r>
              <a:rPr lang="en-US" dirty="0" err="1"/>
              <a:t>নিয়ে</a:t>
            </a:r>
            <a:r>
              <a:rPr lang="en-US" dirty="0"/>
              <a:t> </a:t>
            </a:r>
            <a:r>
              <a:rPr lang="en-US" dirty="0" err="1"/>
              <a:t>তোমাদের</a:t>
            </a:r>
            <a:r>
              <a:rPr lang="en-US" dirty="0"/>
              <a:t> </a:t>
            </a:r>
            <a:r>
              <a:rPr lang="en-US" dirty="0" err="1"/>
              <a:t>কাছে</a:t>
            </a:r>
            <a:r>
              <a:rPr lang="en-US" dirty="0"/>
              <a:t> </a:t>
            </a:r>
            <a:r>
              <a:rPr lang="en-US" dirty="0" err="1"/>
              <a:t>এসেছে</a:t>
            </a:r>
            <a:r>
              <a:rPr lang="en-US" dirty="0"/>
              <a:t>? </a:t>
            </a:r>
            <a:r>
              <a:rPr lang="en-US" dirty="0" err="1"/>
              <a:t>সে</a:t>
            </a:r>
            <a:r>
              <a:rPr lang="en-US" dirty="0"/>
              <a:t> </a:t>
            </a:r>
            <a:r>
              <a:rPr lang="en-US" dirty="0" err="1"/>
              <a:t>যদি</a:t>
            </a:r>
            <a:r>
              <a:rPr lang="en-US" dirty="0"/>
              <a:t> </a:t>
            </a:r>
            <a:r>
              <a:rPr lang="en-US" dirty="0" err="1"/>
              <a:t>মিথ্যাবাদী</a:t>
            </a:r>
            <a:r>
              <a:rPr lang="en-US" dirty="0"/>
              <a:t> </a:t>
            </a:r>
            <a:r>
              <a:rPr lang="en-US" dirty="0" err="1"/>
              <a:t>হয়</a:t>
            </a:r>
            <a:r>
              <a:rPr lang="en-US" dirty="0"/>
              <a:t> </a:t>
            </a:r>
            <a:r>
              <a:rPr lang="en-US" dirty="0" err="1"/>
              <a:t>তবে</a:t>
            </a:r>
            <a:r>
              <a:rPr lang="en-US" dirty="0"/>
              <a:t> </a:t>
            </a:r>
            <a:r>
              <a:rPr lang="en-US" dirty="0" err="1"/>
              <a:t>তার</a:t>
            </a:r>
            <a:r>
              <a:rPr lang="en-US" dirty="0"/>
              <a:t> </a:t>
            </a:r>
            <a:r>
              <a:rPr lang="en-US" dirty="0" err="1"/>
              <a:t>উপরই</a:t>
            </a:r>
            <a:r>
              <a:rPr lang="en-US" dirty="0"/>
              <a:t> </a:t>
            </a:r>
            <a:r>
              <a:rPr lang="en-US" dirty="0" err="1"/>
              <a:t>বর্তাবে</a:t>
            </a:r>
            <a:r>
              <a:rPr lang="en-US" dirty="0"/>
              <a:t> </a:t>
            </a:r>
            <a:r>
              <a:rPr lang="en-US" dirty="0" err="1"/>
              <a:t>তার</a:t>
            </a:r>
            <a:r>
              <a:rPr lang="en-US" dirty="0"/>
              <a:t> </a:t>
            </a:r>
            <a:r>
              <a:rPr lang="en-US" dirty="0" err="1"/>
              <a:t>মিথ্যা</a:t>
            </a:r>
            <a:r>
              <a:rPr lang="en-US" dirty="0"/>
              <a:t>; </a:t>
            </a:r>
            <a:r>
              <a:rPr lang="en-US" dirty="0" err="1"/>
              <a:t>আর</a:t>
            </a:r>
            <a:r>
              <a:rPr lang="en-US" dirty="0"/>
              <a:t> </a:t>
            </a:r>
            <a:r>
              <a:rPr lang="en-US" dirty="0" err="1"/>
              <a:t>সে</a:t>
            </a:r>
            <a:r>
              <a:rPr lang="en-US" dirty="0"/>
              <a:t> </a:t>
            </a:r>
            <a:r>
              <a:rPr lang="en-US" dirty="0" err="1"/>
              <a:t>যদি</a:t>
            </a:r>
            <a:r>
              <a:rPr lang="en-US" dirty="0"/>
              <a:t> </a:t>
            </a:r>
            <a:r>
              <a:rPr lang="en-US" dirty="0" err="1"/>
              <a:t>সত্যবাদী</a:t>
            </a:r>
            <a:r>
              <a:rPr lang="en-US" dirty="0"/>
              <a:t> </a:t>
            </a:r>
            <a:r>
              <a:rPr lang="en-US" dirty="0" err="1"/>
              <a:t>হয়</a:t>
            </a:r>
            <a:r>
              <a:rPr lang="en-US" dirty="0"/>
              <a:t> </a:t>
            </a:r>
            <a:r>
              <a:rPr lang="en-US" dirty="0" err="1"/>
              <a:t>তবে</a:t>
            </a:r>
            <a:r>
              <a:rPr lang="en-US" dirty="0"/>
              <a:t> </a:t>
            </a:r>
            <a:r>
              <a:rPr lang="en-US" dirty="0" err="1"/>
              <a:t>যে</a:t>
            </a:r>
            <a:r>
              <a:rPr lang="en-US" dirty="0"/>
              <a:t> </a:t>
            </a:r>
            <a:r>
              <a:rPr lang="en-US" dirty="0" err="1"/>
              <a:t>বিষয়ে</a:t>
            </a:r>
            <a:r>
              <a:rPr lang="en-US" dirty="0"/>
              <a:t> </a:t>
            </a:r>
            <a:r>
              <a:rPr lang="en-US" dirty="0" err="1"/>
              <a:t>সে</a:t>
            </a:r>
            <a:r>
              <a:rPr lang="en-US" dirty="0"/>
              <a:t> </a:t>
            </a:r>
            <a:r>
              <a:rPr lang="en-US" dirty="0" err="1"/>
              <a:t>তোমাদেরকে</a:t>
            </a:r>
            <a:r>
              <a:rPr lang="en-US" dirty="0"/>
              <a:t> </a:t>
            </a:r>
            <a:r>
              <a:rPr lang="en-US" dirty="0" err="1"/>
              <a:t>ওয়াদা</a:t>
            </a:r>
            <a:r>
              <a:rPr lang="en-US" dirty="0"/>
              <a:t> </a:t>
            </a:r>
            <a:r>
              <a:rPr lang="en-US" dirty="0" err="1"/>
              <a:t>দিচ্ছে</a:t>
            </a:r>
            <a:r>
              <a:rPr lang="en-US" dirty="0"/>
              <a:t> </a:t>
            </a:r>
            <a:r>
              <a:rPr lang="en-US" dirty="0" err="1"/>
              <a:t>তার</a:t>
            </a:r>
            <a:r>
              <a:rPr lang="en-US" dirty="0"/>
              <a:t> </a:t>
            </a:r>
            <a:r>
              <a:rPr lang="en-US" dirty="0" err="1"/>
              <a:t>কিছু</a:t>
            </a:r>
            <a:r>
              <a:rPr lang="en-US" dirty="0"/>
              <a:t> </a:t>
            </a:r>
            <a:r>
              <a:rPr lang="en-US" dirty="0" err="1"/>
              <a:t>তোমাদের</a:t>
            </a:r>
            <a:r>
              <a:rPr lang="en-US" dirty="0"/>
              <a:t> </a:t>
            </a:r>
            <a:r>
              <a:rPr lang="en-US" dirty="0" err="1"/>
              <a:t>উপর</a:t>
            </a:r>
            <a:r>
              <a:rPr lang="en-US" dirty="0"/>
              <a:t> </a:t>
            </a:r>
            <a:r>
              <a:rPr lang="en-US" dirty="0" err="1"/>
              <a:t>আপতিত</a:t>
            </a:r>
            <a:r>
              <a:rPr lang="en-US" dirty="0"/>
              <a:t> </a:t>
            </a:r>
            <a:r>
              <a:rPr lang="en-US" dirty="0" err="1"/>
              <a:t>হবে</a:t>
            </a:r>
            <a:r>
              <a:rPr lang="en-US" dirty="0"/>
              <a:t>। </a:t>
            </a:r>
            <a:r>
              <a:rPr lang="en-US" sz="3200" dirty="0" err="1">
                <a:solidFill>
                  <a:srgbClr val="C00000"/>
                </a:solidFill>
              </a:rPr>
              <a:t>নিশ্চয়</a:t>
            </a:r>
            <a:r>
              <a:rPr lang="en-US" sz="3200" dirty="0">
                <a:solidFill>
                  <a:srgbClr val="C00000"/>
                </a:solidFill>
              </a:rPr>
              <a:t> </a:t>
            </a:r>
            <a:r>
              <a:rPr lang="en-US" sz="3200" dirty="0" err="1">
                <a:solidFill>
                  <a:srgbClr val="C00000"/>
                </a:solidFill>
              </a:rPr>
              <a:t>আল্লাহ</a:t>
            </a:r>
            <a:r>
              <a:rPr lang="en-US" sz="3200" dirty="0">
                <a:solidFill>
                  <a:srgbClr val="C00000"/>
                </a:solidFill>
              </a:rPr>
              <a:t> </a:t>
            </a:r>
            <a:r>
              <a:rPr lang="en-US" sz="3200" dirty="0" err="1">
                <a:solidFill>
                  <a:srgbClr val="C00000"/>
                </a:solidFill>
              </a:rPr>
              <a:t>তাকে</a:t>
            </a:r>
            <a:r>
              <a:rPr lang="en-US" sz="3200" dirty="0">
                <a:solidFill>
                  <a:srgbClr val="C00000"/>
                </a:solidFill>
              </a:rPr>
              <a:t> </a:t>
            </a:r>
            <a:r>
              <a:rPr lang="en-US" sz="3200" dirty="0" err="1">
                <a:solidFill>
                  <a:srgbClr val="00B050"/>
                </a:solidFill>
              </a:rPr>
              <a:t>হিদায়াত</a:t>
            </a:r>
            <a:r>
              <a:rPr lang="en-US" sz="3200" dirty="0">
                <a:solidFill>
                  <a:srgbClr val="00B050"/>
                </a:solidFill>
              </a:rPr>
              <a:t> (way out)/</a:t>
            </a:r>
            <a:r>
              <a:rPr lang="en-US" sz="3200" dirty="0" err="1">
                <a:solidFill>
                  <a:srgbClr val="00B050"/>
                </a:solidFill>
              </a:rPr>
              <a:t>bijoy</a:t>
            </a:r>
            <a:r>
              <a:rPr lang="en-US" sz="3200" dirty="0">
                <a:solidFill>
                  <a:srgbClr val="00B050"/>
                </a:solidFill>
              </a:rPr>
              <a:t> </a:t>
            </a:r>
            <a:r>
              <a:rPr lang="en-US" sz="3200" dirty="0" err="1">
                <a:solidFill>
                  <a:srgbClr val="C00000"/>
                </a:solidFill>
              </a:rPr>
              <a:t>দেন</a:t>
            </a:r>
            <a:r>
              <a:rPr lang="en-US" sz="3200" dirty="0">
                <a:solidFill>
                  <a:srgbClr val="C00000"/>
                </a:solidFill>
              </a:rPr>
              <a:t> </a:t>
            </a:r>
            <a:r>
              <a:rPr lang="en-US" sz="3200" dirty="0" err="1">
                <a:solidFill>
                  <a:srgbClr val="C00000"/>
                </a:solidFill>
              </a:rPr>
              <a:t>না</a:t>
            </a:r>
            <a:r>
              <a:rPr lang="en-US" sz="3200" dirty="0">
                <a:solidFill>
                  <a:srgbClr val="C00000"/>
                </a:solidFill>
              </a:rPr>
              <a:t>, </a:t>
            </a:r>
            <a:r>
              <a:rPr lang="en-US" sz="3200" dirty="0" err="1">
                <a:solidFill>
                  <a:srgbClr val="C00000"/>
                </a:solidFill>
              </a:rPr>
              <a:t>যে</a:t>
            </a:r>
            <a:r>
              <a:rPr lang="en-US" sz="3200" dirty="0">
                <a:solidFill>
                  <a:srgbClr val="C00000"/>
                </a:solidFill>
              </a:rPr>
              <a:t> </a:t>
            </a:r>
            <a:r>
              <a:rPr lang="en-US" sz="3200" dirty="0" err="1">
                <a:solidFill>
                  <a:srgbClr val="C00000"/>
                </a:solidFill>
              </a:rPr>
              <a:t>সীমালংঘনকারী</a:t>
            </a:r>
            <a:r>
              <a:rPr lang="en-US" sz="3200" dirty="0">
                <a:solidFill>
                  <a:srgbClr val="C00000"/>
                </a:solidFill>
              </a:rPr>
              <a:t>, </a:t>
            </a:r>
            <a:r>
              <a:rPr lang="en-US" sz="3200" dirty="0" err="1">
                <a:solidFill>
                  <a:srgbClr val="C00000"/>
                </a:solidFill>
              </a:rPr>
              <a:t>মিথ্যাবাদী</a:t>
            </a:r>
            <a:r>
              <a:rPr lang="en-US" sz="3200" dirty="0">
                <a:solidFill>
                  <a:srgbClr val="C00000"/>
                </a:solidFill>
              </a:rPr>
              <a:t>’।</a:t>
            </a:r>
            <a:endParaRPr lang="en-US" dirty="0">
              <a:solidFill>
                <a:srgbClr val="C00000"/>
              </a:solidFill>
            </a:endParaRPr>
          </a:p>
        </p:txBody>
      </p:sp>
    </p:spTree>
    <p:extLst>
      <p:ext uri="{BB962C8B-B14F-4D97-AF65-F5344CB8AC3E}">
        <p14:creationId xmlns:p14="http://schemas.microsoft.com/office/powerpoint/2010/main" val="62581180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4D3431-2AA7-4EC1-842C-EAC247324618}"/>
              </a:ext>
            </a:extLst>
          </p:cNvPr>
          <p:cNvSpPr/>
          <p:nvPr/>
        </p:nvSpPr>
        <p:spPr>
          <a:xfrm>
            <a:off x="5286895" y="1088964"/>
            <a:ext cx="1348703" cy="369332"/>
          </a:xfrm>
          <a:prstGeom prst="rect">
            <a:avLst/>
          </a:prstGeom>
        </p:spPr>
        <p:txBody>
          <a:bodyPr wrap="none">
            <a:spAutoFit/>
          </a:bodyPr>
          <a:lstStyle/>
          <a:p>
            <a:r>
              <a:rPr lang="en-US" dirty="0" err="1"/>
              <a:t>Ghafir</a:t>
            </a:r>
            <a:r>
              <a:rPr lang="en-US" dirty="0"/>
              <a:t> 40:25</a:t>
            </a:r>
          </a:p>
        </p:txBody>
      </p:sp>
      <p:sp>
        <p:nvSpPr>
          <p:cNvPr id="3" name="Rectangle 2">
            <a:extLst>
              <a:ext uri="{FF2B5EF4-FFF2-40B4-BE49-F238E27FC236}">
                <a16:creationId xmlns:a16="http://schemas.microsoft.com/office/drawing/2014/main" id="{C30205A1-7C2F-487F-81DF-38641F196879}"/>
              </a:ext>
            </a:extLst>
          </p:cNvPr>
          <p:cNvSpPr/>
          <p:nvPr/>
        </p:nvSpPr>
        <p:spPr>
          <a:xfrm>
            <a:off x="3070460" y="2246092"/>
            <a:ext cx="6304547" cy="769441"/>
          </a:xfrm>
          <a:prstGeom prst="rect">
            <a:avLst/>
          </a:prstGeom>
        </p:spPr>
        <p:txBody>
          <a:bodyPr wrap="square">
            <a:spAutoFit/>
          </a:bodyPr>
          <a:lstStyle/>
          <a:p>
            <a:r>
              <a:rPr lang="en-US" sz="4400" dirty="0"/>
              <a:t> </a:t>
            </a:r>
            <a:r>
              <a:rPr lang="en-US" sz="4400" dirty="0" err="1">
                <a:solidFill>
                  <a:srgbClr val="C00000"/>
                </a:solidFill>
              </a:rPr>
              <a:t>وَمَا</a:t>
            </a:r>
            <a:r>
              <a:rPr lang="en-US" sz="4400" dirty="0">
                <a:solidFill>
                  <a:srgbClr val="C00000"/>
                </a:solidFill>
              </a:rPr>
              <a:t> </a:t>
            </a:r>
            <a:r>
              <a:rPr lang="en-US" sz="4400" dirty="0" err="1">
                <a:solidFill>
                  <a:srgbClr val="C00000"/>
                </a:solidFill>
              </a:rPr>
              <a:t>كَيْدُ</a:t>
            </a:r>
            <a:r>
              <a:rPr lang="en-US" sz="4400" dirty="0">
                <a:solidFill>
                  <a:srgbClr val="C00000"/>
                </a:solidFill>
              </a:rPr>
              <a:t> </a:t>
            </a:r>
            <a:r>
              <a:rPr lang="en-US" sz="4400" dirty="0" err="1">
                <a:solidFill>
                  <a:srgbClr val="C00000"/>
                </a:solidFill>
              </a:rPr>
              <a:t>الْكٰفِرِيْنَ</a:t>
            </a:r>
            <a:r>
              <a:rPr lang="en-US" sz="4400" dirty="0">
                <a:solidFill>
                  <a:srgbClr val="C00000"/>
                </a:solidFill>
              </a:rPr>
              <a:t> </a:t>
            </a:r>
            <a:r>
              <a:rPr lang="en-US" sz="4400" dirty="0" err="1">
                <a:solidFill>
                  <a:srgbClr val="C00000"/>
                </a:solidFill>
              </a:rPr>
              <a:t>اِلَّا</a:t>
            </a:r>
            <a:r>
              <a:rPr lang="en-US" sz="4400" dirty="0">
                <a:solidFill>
                  <a:srgbClr val="C00000"/>
                </a:solidFill>
              </a:rPr>
              <a:t> </a:t>
            </a:r>
            <a:r>
              <a:rPr lang="en-US" sz="4400" dirty="0" err="1">
                <a:solidFill>
                  <a:srgbClr val="C00000"/>
                </a:solidFill>
              </a:rPr>
              <a:t>فِيْ</a:t>
            </a:r>
            <a:r>
              <a:rPr lang="en-US" sz="4400" dirty="0">
                <a:solidFill>
                  <a:srgbClr val="C00000"/>
                </a:solidFill>
              </a:rPr>
              <a:t> </a:t>
            </a:r>
            <a:r>
              <a:rPr lang="en-US" sz="4400" dirty="0" err="1">
                <a:solidFill>
                  <a:srgbClr val="C00000"/>
                </a:solidFill>
              </a:rPr>
              <a:t>ضَلٰلٍ</a:t>
            </a:r>
            <a:r>
              <a:rPr lang="en-US" sz="4400" dirty="0">
                <a:solidFill>
                  <a:srgbClr val="C00000"/>
                </a:solidFill>
              </a:rPr>
              <a:t> </a:t>
            </a:r>
            <a:endParaRPr lang="en-US" sz="3600" dirty="0">
              <a:solidFill>
                <a:srgbClr val="C00000"/>
              </a:solidFill>
            </a:endParaRPr>
          </a:p>
        </p:txBody>
      </p:sp>
      <p:sp>
        <p:nvSpPr>
          <p:cNvPr id="4" name="Rectangle 3">
            <a:extLst>
              <a:ext uri="{FF2B5EF4-FFF2-40B4-BE49-F238E27FC236}">
                <a16:creationId xmlns:a16="http://schemas.microsoft.com/office/drawing/2014/main" id="{2ACA9DEA-41F0-45DB-8AFF-50081104516E}"/>
              </a:ext>
            </a:extLst>
          </p:cNvPr>
          <p:cNvSpPr/>
          <p:nvPr/>
        </p:nvSpPr>
        <p:spPr>
          <a:xfrm>
            <a:off x="1220803" y="3798954"/>
            <a:ext cx="9249877" cy="830997"/>
          </a:xfrm>
          <a:prstGeom prst="rect">
            <a:avLst/>
          </a:prstGeom>
        </p:spPr>
        <p:txBody>
          <a:bodyPr wrap="square">
            <a:spAutoFit/>
          </a:bodyPr>
          <a:lstStyle/>
          <a:p>
            <a:endParaRPr lang="bn-IN" sz="2400" b="1" dirty="0">
              <a:solidFill>
                <a:srgbClr val="C00000"/>
              </a:solidFill>
            </a:endParaRPr>
          </a:p>
          <a:p>
            <a:pPr algn="ctr"/>
            <a:r>
              <a:rPr lang="en-US" sz="2400" b="1" dirty="0" err="1">
                <a:solidFill>
                  <a:srgbClr val="C00000"/>
                </a:solidFill>
              </a:rPr>
              <a:t>আর</a:t>
            </a:r>
            <a:r>
              <a:rPr lang="en-US" sz="2400" b="1" dirty="0">
                <a:solidFill>
                  <a:srgbClr val="C00000"/>
                </a:solidFill>
              </a:rPr>
              <a:t> </a:t>
            </a:r>
            <a:r>
              <a:rPr lang="en-US" sz="2400" b="1" dirty="0" err="1">
                <a:solidFill>
                  <a:srgbClr val="C00000"/>
                </a:solidFill>
              </a:rPr>
              <a:t>কাফিরদের</a:t>
            </a:r>
            <a:r>
              <a:rPr lang="en-US" sz="2400" b="1" dirty="0">
                <a:solidFill>
                  <a:srgbClr val="C00000"/>
                </a:solidFill>
              </a:rPr>
              <a:t> </a:t>
            </a:r>
            <a:r>
              <a:rPr lang="en-US" sz="2400" b="1" dirty="0" err="1">
                <a:solidFill>
                  <a:srgbClr val="C00000"/>
                </a:solidFill>
              </a:rPr>
              <a:t>ষড়যন্ত্র</a:t>
            </a:r>
            <a:r>
              <a:rPr lang="en-US" sz="2400" b="1" dirty="0">
                <a:solidFill>
                  <a:srgbClr val="C00000"/>
                </a:solidFill>
              </a:rPr>
              <a:t>  </a:t>
            </a:r>
            <a:r>
              <a:rPr lang="as-IN" sz="2400" b="1" dirty="0">
                <a:solidFill>
                  <a:srgbClr val="C00000"/>
                </a:solidFill>
              </a:rPr>
              <a:t>ভ</a:t>
            </a:r>
            <a:r>
              <a:rPr lang="en-US" sz="2400" b="1" dirty="0">
                <a:solidFill>
                  <a:srgbClr val="C00000"/>
                </a:solidFill>
              </a:rPr>
              <a:t>ু</a:t>
            </a:r>
            <a:r>
              <a:rPr lang="as-IN" sz="2400" b="1" dirty="0">
                <a:solidFill>
                  <a:srgbClr val="C00000"/>
                </a:solidFill>
              </a:rPr>
              <a:t>ল</a:t>
            </a:r>
            <a:r>
              <a:rPr lang="en-US" sz="2400" b="1" dirty="0">
                <a:solidFill>
                  <a:srgbClr val="C00000"/>
                </a:solidFill>
              </a:rPr>
              <a:t>  </a:t>
            </a:r>
            <a:r>
              <a:rPr lang="en-US" sz="2400" b="1" dirty="0" err="1">
                <a:solidFill>
                  <a:srgbClr val="C00000"/>
                </a:solidFill>
              </a:rPr>
              <a:t>আছে</a:t>
            </a:r>
            <a:r>
              <a:rPr lang="en-US" sz="2400" b="1" dirty="0">
                <a:solidFill>
                  <a:srgbClr val="C00000"/>
                </a:solidFill>
              </a:rPr>
              <a:t>।</a:t>
            </a:r>
            <a:endParaRPr lang="en-US" b="1" dirty="0">
              <a:solidFill>
                <a:srgbClr val="C00000"/>
              </a:solidFill>
            </a:endParaRPr>
          </a:p>
        </p:txBody>
      </p:sp>
      <p:sp>
        <p:nvSpPr>
          <p:cNvPr id="5" name="TextBox 4">
            <a:extLst>
              <a:ext uri="{FF2B5EF4-FFF2-40B4-BE49-F238E27FC236}">
                <a16:creationId xmlns:a16="http://schemas.microsoft.com/office/drawing/2014/main" id="{17E32C61-0947-491A-B08D-992F6C556D00}"/>
              </a:ext>
            </a:extLst>
          </p:cNvPr>
          <p:cNvSpPr txBox="1"/>
          <p:nvPr/>
        </p:nvSpPr>
        <p:spPr>
          <a:xfrm>
            <a:off x="298383" y="1484698"/>
            <a:ext cx="1636295" cy="369332"/>
          </a:xfrm>
          <a:prstGeom prst="rect">
            <a:avLst/>
          </a:prstGeom>
          <a:noFill/>
        </p:spPr>
        <p:txBody>
          <a:bodyPr wrap="square" rtlCol="0">
            <a:spAutoFit/>
          </a:bodyPr>
          <a:lstStyle/>
          <a:p>
            <a:r>
              <a:rPr lang="en-US" dirty="0"/>
              <a:t>Response</a:t>
            </a:r>
          </a:p>
        </p:txBody>
      </p:sp>
    </p:spTree>
    <p:extLst>
      <p:ext uri="{BB962C8B-B14F-4D97-AF65-F5344CB8AC3E}">
        <p14:creationId xmlns:p14="http://schemas.microsoft.com/office/powerpoint/2010/main" val="24180451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1BA5DD-DCE7-4362-BCFE-E82CAAA44105}"/>
              </a:ext>
            </a:extLst>
          </p:cNvPr>
          <p:cNvSpPr/>
          <p:nvPr/>
        </p:nvSpPr>
        <p:spPr>
          <a:xfrm>
            <a:off x="4910199" y="1136401"/>
            <a:ext cx="1871090" cy="369332"/>
          </a:xfrm>
          <a:prstGeom prst="rect">
            <a:avLst/>
          </a:prstGeom>
        </p:spPr>
        <p:txBody>
          <a:bodyPr wrap="none">
            <a:spAutoFit/>
          </a:bodyPr>
          <a:lstStyle/>
          <a:p>
            <a:r>
              <a:rPr lang="en-US" dirty="0" err="1"/>
              <a:t>Aal</a:t>
            </a:r>
            <a:r>
              <a:rPr lang="en-US" dirty="0"/>
              <a:t>-e-Imran 3:173</a:t>
            </a:r>
          </a:p>
        </p:txBody>
      </p:sp>
      <p:sp>
        <p:nvSpPr>
          <p:cNvPr id="3" name="Rectangle 2">
            <a:extLst>
              <a:ext uri="{FF2B5EF4-FFF2-40B4-BE49-F238E27FC236}">
                <a16:creationId xmlns:a16="http://schemas.microsoft.com/office/drawing/2014/main" id="{CCA09E3A-C295-4827-90F4-2C4541F4DF54}"/>
              </a:ext>
            </a:extLst>
          </p:cNvPr>
          <p:cNvSpPr/>
          <p:nvPr/>
        </p:nvSpPr>
        <p:spPr>
          <a:xfrm>
            <a:off x="837398" y="1921928"/>
            <a:ext cx="10318282" cy="369332"/>
          </a:xfrm>
          <a:prstGeom prst="rect">
            <a:avLst/>
          </a:prstGeom>
        </p:spPr>
        <p:txBody>
          <a:bodyPr wrap="square">
            <a:spAutoFit/>
          </a:bodyPr>
          <a:lstStyle/>
          <a:p>
            <a:r>
              <a:rPr lang="en-US" dirty="0" err="1"/>
              <a:t>َلَّذِيْنَ</a:t>
            </a:r>
            <a:r>
              <a:rPr lang="en-US" dirty="0"/>
              <a:t> </a:t>
            </a:r>
            <a:r>
              <a:rPr lang="en-US" dirty="0" err="1"/>
              <a:t>قَالَ</a:t>
            </a:r>
            <a:r>
              <a:rPr lang="en-US" dirty="0"/>
              <a:t> </a:t>
            </a:r>
            <a:r>
              <a:rPr lang="en-US" dirty="0" err="1"/>
              <a:t>لَهُمُ</a:t>
            </a:r>
            <a:r>
              <a:rPr lang="en-US" dirty="0"/>
              <a:t> </a:t>
            </a:r>
            <a:r>
              <a:rPr lang="en-US" dirty="0" err="1"/>
              <a:t>النَّاسُ</a:t>
            </a:r>
            <a:r>
              <a:rPr lang="en-US" dirty="0"/>
              <a:t> </a:t>
            </a:r>
            <a:r>
              <a:rPr lang="en-US" dirty="0" err="1"/>
              <a:t>اِنَّ</a:t>
            </a:r>
            <a:r>
              <a:rPr lang="en-US" dirty="0"/>
              <a:t> </a:t>
            </a:r>
            <a:r>
              <a:rPr lang="en-US" dirty="0" err="1"/>
              <a:t>النَّاسَ</a:t>
            </a:r>
            <a:r>
              <a:rPr lang="en-US" dirty="0"/>
              <a:t> </a:t>
            </a:r>
            <a:r>
              <a:rPr lang="en-US" dirty="0" err="1"/>
              <a:t>قَدْ</a:t>
            </a:r>
            <a:r>
              <a:rPr lang="en-US" dirty="0"/>
              <a:t> </a:t>
            </a:r>
            <a:r>
              <a:rPr lang="en-US" dirty="0" err="1"/>
              <a:t>جَمَعُوْا</a:t>
            </a:r>
            <a:r>
              <a:rPr lang="en-US" dirty="0"/>
              <a:t> </a:t>
            </a:r>
            <a:r>
              <a:rPr lang="en-US" dirty="0" err="1"/>
              <a:t>لَكُمْ</a:t>
            </a:r>
            <a:r>
              <a:rPr lang="en-US" dirty="0"/>
              <a:t> </a:t>
            </a:r>
            <a:r>
              <a:rPr lang="en-US" dirty="0" err="1"/>
              <a:t>فَاخْشَوْهُمْ</a:t>
            </a:r>
            <a:r>
              <a:rPr lang="en-US" dirty="0"/>
              <a:t> </a:t>
            </a:r>
            <a:r>
              <a:rPr lang="en-US" dirty="0" err="1"/>
              <a:t>فَزَادَهُمْ</a:t>
            </a:r>
            <a:r>
              <a:rPr lang="en-US" dirty="0"/>
              <a:t> </a:t>
            </a:r>
            <a:r>
              <a:rPr lang="en-US" dirty="0" err="1"/>
              <a:t>اِيْمَانًا</a:t>
            </a:r>
            <a:r>
              <a:rPr lang="en-US" dirty="0"/>
              <a:t> ۖ </a:t>
            </a:r>
            <a:r>
              <a:rPr lang="en-US" dirty="0" err="1"/>
              <a:t>وَّقَالُوْا</a:t>
            </a:r>
            <a:r>
              <a:rPr lang="en-US" dirty="0"/>
              <a:t> </a:t>
            </a:r>
            <a:r>
              <a:rPr lang="en-US" dirty="0" err="1"/>
              <a:t>حَسْبُنَا</a:t>
            </a:r>
            <a:r>
              <a:rPr lang="en-US" dirty="0"/>
              <a:t> </a:t>
            </a:r>
            <a:r>
              <a:rPr lang="en-US" dirty="0" err="1"/>
              <a:t>اللّٰهُ</a:t>
            </a:r>
            <a:r>
              <a:rPr lang="en-US" dirty="0"/>
              <a:t> </a:t>
            </a:r>
            <a:r>
              <a:rPr lang="en-US" dirty="0" err="1"/>
              <a:t>وَنِعْمَ</a:t>
            </a:r>
            <a:r>
              <a:rPr lang="en-US" dirty="0"/>
              <a:t> </a:t>
            </a:r>
            <a:r>
              <a:rPr lang="en-US" dirty="0" err="1"/>
              <a:t>الْوَكِيْلُ</a:t>
            </a:r>
            <a:endParaRPr lang="en-US" dirty="0"/>
          </a:p>
        </p:txBody>
      </p:sp>
      <p:sp>
        <p:nvSpPr>
          <p:cNvPr id="4" name="Rectangle 3">
            <a:extLst>
              <a:ext uri="{FF2B5EF4-FFF2-40B4-BE49-F238E27FC236}">
                <a16:creationId xmlns:a16="http://schemas.microsoft.com/office/drawing/2014/main" id="{BAB009FF-93CD-482F-9296-3F0DE338C248}"/>
              </a:ext>
            </a:extLst>
          </p:cNvPr>
          <p:cNvSpPr/>
          <p:nvPr/>
        </p:nvSpPr>
        <p:spPr>
          <a:xfrm>
            <a:off x="1318661" y="2828836"/>
            <a:ext cx="9519385" cy="923330"/>
          </a:xfrm>
          <a:prstGeom prst="rect">
            <a:avLst/>
          </a:prstGeom>
        </p:spPr>
        <p:txBody>
          <a:bodyPr wrap="square">
            <a:spAutoFit/>
          </a:bodyPr>
          <a:lstStyle/>
          <a:p>
            <a:r>
              <a:rPr lang="en-US" dirty="0" err="1"/>
              <a:t>যাদেরকে</a:t>
            </a:r>
            <a:r>
              <a:rPr lang="en-US" dirty="0"/>
              <a:t> </a:t>
            </a:r>
            <a:r>
              <a:rPr lang="en-US" dirty="0" err="1"/>
              <a:t>মানুষেরা</a:t>
            </a:r>
            <a:r>
              <a:rPr lang="en-US" dirty="0"/>
              <a:t> </a:t>
            </a:r>
            <a:r>
              <a:rPr lang="en-US" dirty="0" err="1"/>
              <a:t>বলেছিল</a:t>
            </a:r>
            <a:r>
              <a:rPr lang="en-US" dirty="0"/>
              <a:t> </a:t>
            </a:r>
            <a:r>
              <a:rPr lang="en-US" dirty="0" err="1"/>
              <a:t>যে</a:t>
            </a:r>
            <a:r>
              <a:rPr lang="en-US" dirty="0"/>
              <a:t>, ‘</a:t>
            </a:r>
            <a:r>
              <a:rPr lang="en-US" dirty="0" err="1"/>
              <a:t>নিশ্চয়</a:t>
            </a:r>
            <a:r>
              <a:rPr lang="en-US" dirty="0"/>
              <a:t> </a:t>
            </a:r>
            <a:r>
              <a:rPr lang="en-US" dirty="0" err="1"/>
              <a:t>লোকেরা</a:t>
            </a:r>
            <a:r>
              <a:rPr lang="en-US" dirty="0"/>
              <a:t> </a:t>
            </a:r>
            <a:r>
              <a:rPr lang="en-US" dirty="0" err="1"/>
              <a:t>তোমাদের</a:t>
            </a:r>
            <a:r>
              <a:rPr lang="en-US" dirty="0"/>
              <a:t> </a:t>
            </a:r>
            <a:r>
              <a:rPr lang="en-US" dirty="0" err="1"/>
              <a:t>বিরুদ্ধে</a:t>
            </a:r>
            <a:r>
              <a:rPr lang="en-US" dirty="0"/>
              <a:t> </a:t>
            </a:r>
            <a:r>
              <a:rPr lang="en-US" dirty="0" err="1"/>
              <a:t>সমবেত</a:t>
            </a:r>
            <a:r>
              <a:rPr lang="en-US" dirty="0"/>
              <a:t> </a:t>
            </a:r>
            <a:r>
              <a:rPr lang="en-US" dirty="0" err="1"/>
              <a:t>হয়েছে</a:t>
            </a:r>
            <a:r>
              <a:rPr lang="en-US" dirty="0"/>
              <a:t>। </a:t>
            </a:r>
            <a:r>
              <a:rPr lang="en-US" dirty="0" err="1"/>
              <a:t>সুতরাং</a:t>
            </a:r>
            <a:r>
              <a:rPr lang="en-US" dirty="0"/>
              <a:t> </a:t>
            </a:r>
            <a:r>
              <a:rPr lang="en-US" dirty="0" err="1"/>
              <a:t>তাদেরকে</a:t>
            </a:r>
            <a:r>
              <a:rPr lang="en-US" dirty="0"/>
              <a:t> </a:t>
            </a:r>
            <a:r>
              <a:rPr lang="en-US" dirty="0" err="1"/>
              <a:t>ভয়</a:t>
            </a:r>
            <a:r>
              <a:rPr lang="en-US" dirty="0"/>
              <a:t> </a:t>
            </a:r>
            <a:r>
              <a:rPr lang="en-US" dirty="0" err="1"/>
              <a:t>কর</a:t>
            </a:r>
            <a:r>
              <a:rPr lang="en-US" dirty="0"/>
              <a:t>’। </a:t>
            </a:r>
            <a:r>
              <a:rPr lang="en-US" dirty="0" err="1"/>
              <a:t>কিন্তু</a:t>
            </a:r>
            <a:r>
              <a:rPr lang="en-US" dirty="0"/>
              <a:t> </a:t>
            </a:r>
            <a:r>
              <a:rPr lang="en-US" dirty="0" err="1"/>
              <a:t>তা</a:t>
            </a:r>
            <a:r>
              <a:rPr lang="en-US" dirty="0"/>
              <a:t> </a:t>
            </a:r>
            <a:r>
              <a:rPr lang="en-US" dirty="0" err="1"/>
              <a:t>তাদের</a:t>
            </a:r>
            <a:r>
              <a:rPr lang="en-US" dirty="0"/>
              <a:t> </a:t>
            </a:r>
            <a:r>
              <a:rPr lang="en-US" dirty="0" err="1"/>
              <a:t>ঈমান</a:t>
            </a:r>
            <a:r>
              <a:rPr lang="en-US" dirty="0"/>
              <a:t> </a:t>
            </a:r>
            <a:r>
              <a:rPr lang="en-US" dirty="0" err="1"/>
              <a:t>বাড়িয়ে</a:t>
            </a:r>
            <a:r>
              <a:rPr lang="en-US" dirty="0"/>
              <a:t> </a:t>
            </a:r>
            <a:r>
              <a:rPr lang="en-US" dirty="0" err="1"/>
              <a:t>দিয়েছিল</a:t>
            </a:r>
            <a:r>
              <a:rPr lang="en-US" dirty="0"/>
              <a:t> </a:t>
            </a:r>
            <a:r>
              <a:rPr lang="en-US" dirty="0" err="1"/>
              <a:t>এবং</a:t>
            </a:r>
            <a:r>
              <a:rPr lang="en-US" dirty="0"/>
              <a:t> </a:t>
            </a:r>
            <a:r>
              <a:rPr lang="en-US" dirty="0" err="1"/>
              <a:t>তারা</a:t>
            </a:r>
            <a:r>
              <a:rPr lang="en-US" dirty="0"/>
              <a:t> </a:t>
            </a:r>
            <a:r>
              <a:rPr lang="en-US" dirty="0" err="1"/>
              <a:t>বলেছিল</a:t>
            </a:r>
            <a:r>
              <a:rPr lang="en-US" dirty="0"/>
              <a:t>, ‘</a:t>
            </a:r>
            <a:r>
              <a:rPr lang="en-US" dirty="0" err="1"/>
              <a:t>আল্লাহই</a:t>
            </a:r>
            <a:r>
              <a:rPr lang="en-US" dirty="0"/>
              <a:t> </a:t>
            </a:r>
            <a:r>
              <a:rPr lang="en-US" dirty="0" err="1"/>
              <a:t>আমাদের</a:t>
            </a:r>
            <a:r>
              <a:rPr lang="en-US" dirty="0"/>
              <a:t> </a:t>
            </a:r>
            <a:r>
              <a:rPr lang="en-US" dirty="0" err="1"/>
              <a:t>জন্য</a:t>
            </a:r>
            <a:r>
              <a:rPr lang="en-US" dirty="0"/>
              <a:t> </a:t>
            </a:r>
            <a:r>
              <a:rPr lang="en-US" dirty="0" err="1"/>
              <a:t>যথেষ্ট</a:t>
            </a:r>
            <a:r>
              <a:rPr lang="en-US" dirty="0"/>
              <a:t> </a:t>
            </a:r>
            <a:r>
              <a:rPr lang="en-US" dirty="0" err="1"/>
              <a:t>এবং</a:t>
            </a:r>
            <a:r>
              <a:rPr lang="en-US" dirty="0"/>
              <a:t> </a:t>
            </a:r>
            <a:r>
              <a:rPr lang="en-US" dirty="0" err="1"/>
              <a:t>তিনি</a:t>
            </a:r>
            <a:r>
              <a:rPr lang="en-US" dirty="0"/>
              <a:t> </a:t>
            </a:r>
            <a:r>
              <a:rPr lang="en-US" dirty="0" err="1"/>
              <a:t>কতই</a:t>
            </a:r>
            <a:r>
              <a:rPr lang="en-US" dirty="0"/>
              <a:t> </a:t>
            </a:r>
            <a:r>
              <a:rPr lang="en-US" dirty="0" err="1"/>
              <a:t>না</a:t>
            </a:r>
            <a:r>
              <a:rPr lang="en-US" dirty="0"/>
              <a:t> </a:t>
            </a:r>
            <a:r>
              <a:rPr lang="en-US" dirty="0" err="1"/>
              <a:t>উত্তম</a:t>
            </a:r>
            <a:r>
              <a:rPr lang="en-US" dirty="0"/>
              <a:t> </a:t>
            </a:r>
            <a:r>
              <a:rPr lang="en-US" dirty="0" err="1"/>
              <a:t>কর্মবিধায়ক</a:t>
            </a:r>
            <a:r>
              <a:rPr lang="en-US" dirty="0"/>
              <a:t>’!</a:t>
            </a:r>
          </a:p>
        </p:txBody>
      </p:sp>
    </p:spTree>
    <p:extLst>
      <p:ext uri="{BB962C8B-B14F-4D97-AF65-F5344CB8AC3E}">
        <p14:creationId xmlns:p14="http://schemas.microsoft.com/office/powerpoint/2010/main" val="293544266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CF578F-6506-46E9-88D3-4627D0AD1CB4}"/>
              </a:ext>
            </a:extLst>
          </p:cNvPr>
          <p:cNvSpPr/>
          <p:nvPr/>
        </p:nvSpPr>
        <p:spPr>
          <a:xfrm>
            <a:off x="5064202" y="462633"/>
            <a:ext cx="1871090" cy="369332"/>
          </a:xfrm>
          <a:prstGeom prst="rect">
            <a:avLst/>
          </a:prstGeom>
        </p:spPr>
        <p:txBody>
          <a:bodyPr wrap="none">
            <a:spAutoFit/>
          </a:bodyPr>
          <a:lstStyle/>
          <a:p>
            <a:r>
              <a:rPr lang="en-US" dirty="0" err="1"/>
              <a:t>Aal</a:t>
            </a:r>
            <a:r>
              <a:rPr lang="en-US" dirty="0"/>
              <a:t>-e-Imran 3:175</a:t>
            </a:r>
          </a:p>
        </p:txBody>
      </p:sp>
      <p:sp>
        <p:nvSpPr>
          <p:cNvPr id="3" name="Rectangle 2">
            <a:extLst>
              <a:ext uri="{FF2B5EF4-FFF2-40B4-BE49-F238E27FC236}">
                <a16:creationId xmlns:a16="http://schemas.microsoft.com/office/drawing/2014/main" id="{9CB41390-DDA6-4122-AE72-EC3B6437D394}"/>
              </a:ext>
            </a:extLst>
          </p:cNvPr>
          <p:cNvSpPr/>
          <p:nvPr/>
        </p:nvSpPr>
        <p:spPr>
          <a:xfrm>
            <a:off x="3369860" y="2195180"/>
            <a:ext cx="5259773" cy="369332"/>
          </a:xfrm>
          <a:prstGeom prst="rect">
            <a:avLst/>
          </a:prstGeom>
        </p:spPr>
        <p:txBody>
          <a:bodyPr wrap="none">
            <a:spAutoFit/>
          </a:bodyPr>
          <a:lstStyle/>
          <a:p>
            <a:r>
              <a:rPr lang="en-US" dirty="0" err="1"/>
              <a:t>اِنَّمَا</a:t>
            </a:r>
            <a:r>
              <a:rPr lang="en-US" dirty="0"/>
              <a:t> </a:t>
            </a:r>
            <a:r>
              <a:rPr lang="en-US" dirty="0" err="1"/>
              <a:t>ذٰلِكُمُ</a:t>
            </a:r>
            <a:r>
              <a:rPr lang="en-US" dirty="0"/>
              <a:t> </a:t>
            </a:r>
            <a:r>
              <a:rPr lang="en-US" dirty="0" err="1"/>
              <a:t>الشَّيْطٰنُ</a:t>
            </a:r>
            <a:r>
              <a:rPr lang="en-US" dirty="0"/>
              <a:t> </a:t>
            </a:r>
            <a:r>
              <a:rPr lang="en-US" dirty="0" err="1"/>
              <a:t>يُخَوِّفُ</a:t>
            </a:r>
            <a:r>
              <a:rPr lang="en-US" dirty="0"/>
              <a:t> </a:t>
            </a:r>
            <a:r>
              <a:rPr lang="en-US" dirty="0" err="1"/>
              <a:t>اَوْلِيَآءَه</a:t>
            </a:r>
            <a:r>
              <a:rPr lang="en-US" dirty="0"/>
              <a:t>ٗ ۪ </a:t>
            </a:r>
            <a:r>
              <a:rPr lang="en-US" dirty="0" err="1"/>
              <a:t>فَلَا</a:t>
            </a:r>
            <a:r>
              <a:rPr lang="en-US" dirty="0"/>
              <a:t> </a:t>
            </a:r>
            <a:r>
              <a:rPr lang="en-US" dirty="0" err="1"/>
              <a:t>تَخَافُوْهُمْ</a:t>
            </a:r>
            <a:r>
              <a:rPr lang="en-US" dirty="0"/>
              <a:t> </a:t>
            </a:r>
            <a:r>
              <a:rPr lang="en-US" dirty="0" err="1"/>
              <a:t>وَخَافُوْنِ</a:t>
            </a:r>
            <a:r>
              <a:rPr lang="en-US" dirty="0"/>
              <a:t> </a:t>
            </a:r>
            <a:r>
              <a:rPr lang="en-US" dirty="0" err="1"/>
              <a:t>اِنْ</a:t>
            </a:r>
            <a:r>
              <a:rPr lang="en-US" dirty="0"/>
              <a:t> </a:t>
            </a:r>
            <a:r>
              <a:rPr lang="en-US" dirty="0" err="1"/>
              <a:t>كُنْتُمْ</a:t>
            </a:r>
            <a:r>
              <a:rPr lang="en-US" dirty="0"/>
              <a:t> </a:t>
            </a:r>
            <a:r>
              <a:rPr lang="en-US" dirty="0" err="1"/>
              <a:t>مُّؤْمِنِيْنَ</a:t>
            </a:r>
            <a:r>
              <a:rPr lang="en-US" dirty="0"/>
              <a:t> </a:t>
            </a:r>
          </a:p>
        </p:txBody>
      </p:sp>
      <p:sp>
        <p:nvSpPr>
          <p:cNvPr id="4" name="Rectangle 3">
            <a:extLst>
              <a:ext uri="{FF2B5EF4-FFF2-40B4-BE49-F238E27FC236}">
                <a16:creationId xmlns:a16="http://schemas.microsoft.com/office/drawing/2014/main" id="{C7CA9069-42A2-47D0-9233-1A6232C18656}"/>
              </a:ext>
            </a:extLst>
          </p:cNvPr>
          <p:cNvSpPr/>
          <p:nvPr/>
        </p:nvSpPr>
        <p:spPr>
          <a:xfrm>
            <a:off x="3048000" y="2967335"/>
            <a:ext cx="6096000" cy="923330"/>
          </a:xfrm>
          <a:prstGeom prst="rect">
            <a:avLst/>
          </a:prstGeom>
        </p:spPr>
        <p:txBody>
          <a:bodyPr>
            <a:spAutoFit/>
          </a:bodyPr>
          <a:lstStyle/>
          <a:p>
            <a:r>
              <a:rPr lang="en-US" dirty="0" err="1"/>
              <a:t>সে</a:t>
            </a:r>
            <a:r>
              <a:rPr lang="en-US" dirty="0"/>
              <a:t> </a:t>
            </a:r>
            <a:r>
              <a:rPr lang="en-US" dirty="0" err="1"/>
              <a:t>তো</a:t>
            </a:r>
            <a:r>
              <a:rPr lang="en-US" dirty="0"/>
              <a:t> </a:t>
            </a:r>
            <a:r>
              <a:rPr lang="en-US" dirty="0" err="1"/>
              <a:t>শয়তান</a:t>
            </a:r>
            <a:r>
              <a:rPr lang="en-US" dirty="0"/>
              <a:t>। </a:t>
            </a:r>
            <a:r>
              <a:rPr lang="en-US" dirty="0" err="1"/>
              <a:t>সে</a:t>
            </a:r>
            <a:r>
              <a:rPr lang="en-US" dirty="0"/>
              <a:t> </a:t>
            </a:r>
            <a:r>
              <a:rPr lang="en-US" dirty="0" err="1"/>
              <a:t>তোমাদেরকে</a:t>
            </a:r>
            <a:r>
              <a:rPr lang="en-US" dirty="0"/>
              <a:t> </a:t>
            </a:r>
            <a:r>
              <a:rPr lang="en-US" dirty="0" err="1"/>
              <a:t>তার</a:t>
            </a:r>
            <a:r>
              <a:rPr lang="en-US" dirty="0"/>
              <a:t> </a:t>
            </a:r>
            <a:r>
              <a:rPr lang="en-US" dirty="0" err="1"/>
              <a:t>বন্ধুদের</a:t>
            </a:r>
            <a:r>
              <a:rPr lang="en-US" dirty="0"/>
              <a:t> </a:t>
            </a:r>
            <a:r>
              <a:rPr lang="en-US" dirty="0" err="1"/>
              <a:t>ভয়</a:t>
            </a:r>
            <a:r>
              <a:rPr lang="en-US" dirty="0"/>
              <a:t> </a:t>
            </a:r>
            <a:r>
              <a:rPr lang="en-US" dirty="0" err="1"/>
              <a:t>দেখায়</a:t>
            </a:r>
            <a:r>
              <a:rPr lang="en-US" dirty="0"/>
              <a:t>। </a:t>
            </a:r>
            <a:r>
              <a:rPr lang="en-US" dirty="0" err="1"/>
              <a:t>তোমরা</a:t>
            </a:r>
            <a:r>
              <a:rPr lang="en-US" dirty="0"/>
              <a:t> </a:t>
            </a:r>
            <a:r>
              <a:rPr lang="en-US" dirty="0" err="1"/>
              <a:t>তাদেরকে</a:t>
            </a:r>
            <a:r>
              <a:rPr lang="en-US" dirty="0"/>
              <a:t> </a:t>
            </a:r>
            <a:r>
              <a:rPr lang="en-US" dirty="0" err="1"/>
              <a:t>ভয়</a:t>
            </a:r>
            <a:r>
              <a:rPr lang="en-US" dirty="0"/>
              <a:t> </a:t>
            </a:r>
            <a:r>
              <a:rPr lang="en-US" dirty="0" err="1"/>
              <a:t>করো</a:t>
            </a:r>
            <a:r>
              <a:rPr lang="en-US" dirty="0"/>
              <a:t> </a:t>
            </a:r>
            <a:r>
              <a:rPr lang="en-US" dirty="0" err="1"/>
              <a:t>না</a:t>
            </a:r>
            <a:r>
              <a:rPr lang="en-US" dirty="0"/>
              <a:t>, </a:t>
            </a:r>
            <a:r>
              <a:rPr lang="en-US" dirty="0" err="1"/>
              <a:t>বরং</a:t>
            </a:r>
            <a:r>
              <a:rPr lang="en-US" dirty="0"/>
              <a:t> </a:t>
            </a:r>
            <a:r>
              <a:rPr lang="en-US" dirty="0" err="1"/>
              <a:t>আমাকে</a:t>
            </a:r>
            <a:r>
              <a:rPr lang="en-US" dirty="0"/>
              <a:t> </a:t>
            </a:r>
            <a:r>
              <a:rPr lang="en-US" dirty="0" err="1"/>
              <a:t>ভয়</a:t>
            </a:r>
            <a:r>
              <a:rPr lang="en-US" dirty="0"/>
              <a:t> </a:t>
            </a:r>
            <a:r>
              <a:rPr lang="en-US" dirty="0" err="1"/>
              <a:t>কর</a:t>
            </a:r>
            <a:r>
              <a:rPr lang="en-US" dirty="0"/>
              <a:t>, </a:t>
            </a:r>
            <a:r>
              <a:rPr lang="en-US" dirty="0" err="1"/>
              <a:t>যদি</a:t>
            </a:r>
            <a:r>
              <a:rPr lang="en-US" dirty="0"/>
              <a:t> </a:t>
            </a:r>
            <a:r>
              <a:rPr lang="en-US" dirty="0" err="1"/>
              <a:t>তোমরা</a:t>
            </a:r>
            <a:r>
              <a:rPr lang="en-US" dirty="0"/>
              <a:t> </a:t>
            </a:r>
            <a:r>
              <a:rPr lang="en-US" dirty="0" err="1"/>
              <a:t>মুমিন</a:t>
            </a:r>
            <a:r>
              <a:rPr lang="en-US" dirty="0"/>
              <a:t> </a:t>
            </a:r>
            <a:r>
              <a:rPr lang="en-US" dirty="0" err="1"/>
              <a:t>হও</a:t>
            </a:r>
            <a:r>
              <a:rPr lang="en-US" dirty="0"/>
              <a:t>।</a:t>
            </a:r>
          </a:p>
        </p:txBody>
      </p:sp>
    </p:spTree>
    <p:extLst>
      <p:ext uri="{BB962C8B-B14F-4D97-AF65-F5344CB8AC3E}">
        <p14:creationId xmlns:p14="http://schemas.microsoft.com/office/powerpoint/2010/main" val="21918812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ECB7F7-5C58-4BB0-B91D-4160BBE647A2}"/>
              </a:ext>
            </a:extLst>
          </p:cNvPr>
          <p:cNvSpPr/>
          <p:nvPr/>
        </p:nvSpPr>
        <p:spPr>
          <a:xfrm>
            <a:off x="5064203" y="895770"/>
            <a:ext cx="1871090" cy="369332"/>
          </a:xfrm>
          <a:prstGeom prst="rect">
            <a:avLst/>
          </a:prstGeom>
        </p:spPr>
        <p:txBody>
          <a:bodyPr wrap="none">
            <a:spAutoFit/>
          </a:bodyPr>
          <a:lstStyle/>
          <a:p>
            <a:r>
              <a:rPr lang="en-US" dirty="0" err="1"/>
              <a:t>Aal</a:t>
            </a:r>
            <a:r>
              <a:rPr lang="en-US" dirty="0"/>
              <a:t>-e-Imran 3:179</a:t>
            </a:r>
          </a:p>
        </p:txBody>
      </p:sp>
      <p:sp>
        <p:nvSpPr>
          <p:cNvPr id="3" name="Rectangle 2">
            <a:extLst>
              <a:ext uri="{FF2B5EF4-FFF2-40B4-BE49-F238E27FC236}">
                <a16:creationId xmlns:a16="http://schemas.microsoft.com/office/drawing/2014/main" id="{11F7AFAC-F097-4E06-A759-80EACCD795E5}"/>
              </a:ext>
            </a:extLst>
          </p:cNvPr>
          <p:cNvSpPr/>
          <p:nvPr/>
        </p:nvSpPr>
        <p:spPr>
          <a:xfrm>
            <a:off x="3048000" y="2967335"/>
            <a:ext cx="6096000" cy="923330"/>
          </a:xfrm>
          <a:prstGeom prst="rect">
            <a:avLst/>
          </a:prstGeom>
        </p:spPr>
        <p:txBody>
          <a:bodyPr>
            <a:spAutoFit/>
          </a:bodyPr>
          <a:lstStyle/>
          <a:p>
            <a:r>
              <a:rPr lang="en-US" dirty="0" err="1"/>
              <a:t>مَا</a:t>
            </a:r>
            <a:r>
              <a:rPr lang="en-US" dirty="0"/>
              <a:t> </a:t>
            </a:r>
            <a:r>
              <a:rPr lang="en-US" dirty="0" err="1"/>
              <a:t>كَانَ</a:t>
            </a:r>
            <a:r>
              <a:rPr lang="en-US" dirty="0"/>
              <a:t> </a:t>
            </a:r>
            <a:r>
              <a:rPr lang="en-US" dirty="0" err="1"/>
              <a:t>اللّٰهُ</a:t>
            </a:r>
            <a:r>
              <a:rPr lang="en-US" dirty="0"/>
              <a:t> </a:t>
            </a:r>
            <a:r>
              <a:rPr lang="en-US" dirty="0" err="1"/>
              <a:t>لِيَذَرَ</a:t>
            </a:r>
            <a:r>
              <a:rPr lang="en-US" dirty="0"/>
              <a:t> </a:t>
            </a:r>
            <a:r>
              <a:rPr lang="en-US" dirty="0" err="1"/>
              <a:t>الْمُؤْمِنِيْنَ</a:t>
            </a:r>
            <a:r>
              <a:rPr lang="en-US" dirty="0"/>
              <a:t> </a:t>
            </a:r>
            <a:r>
              <a:rPr lang="en-US" dirty="0" err="1"/>
              <a:t>عَلٰي</a:t>
            </a:r>
            <a:r>
              <a:rPr lang="en-US" dirty="0"/>
              <a:t> </a:t>
            </a:r>
            <a:r>
              <a:rPr lang="en-US" dirty="0" err="1"/>
              <a:t>مَاۤ</a:t>
            </a:r>
            <a:r>
              <a:rPr lang="en-US" dirty="0"/>
              <a:t> </a:t>
            </a:r>
            <a:r>
              <a:rPr lang="en-US" dirty="0" err="1"/>
              <a:t>اَنْتُمْ</a:t>
            </a:r>
            <a:r>
              <a:rPr lang="en-US" dirty="0"/>
              <a:t> </a:t>
            </a:r>
            <a:r>
              <a:rPr lang="en-US" dirty="0" err="1"/>
              <a:t>عَلَيْهِ</a:t>
            </a:r>
            <a:r>
              <a:rPr lang="en-US" dirty="0"/>
              <a:t> </a:t>
            </a:r>
            <a:r>
              <a:rPr lang="en-US" dirty="0" err="1"/>
              <a:t>حَتّٰي</a:t>
            </a:r>
            <a:r>
              <a:rPr lang="en-US" dirty="0"/>
              <a:t> </a:t>
            </a:r>
            <a:r>
              <a:rPr lang="en-US" dirty="0" err="1"/>
              <a:t>يَمِيْزَ</a:t>
            </a:r>
            <a:r>
              <a:rPr lang="en-US" dirty="0"/>
              <a:t> </a:t>
            </a:r>
            <a:r>
              <a:rPr lang="en-US" dirty="0" err="1"/>
              <a:t>الْخَبِيْثَ</a:t>
            </a:r>
            <a:r>
              <a:rPr lang="en-US" dirty="0"/>
              <a:t> </a:t>
            </a:r>
            <a:r>
              <a:rPr lang="en-US" dirty="0" err="1"/>
              <a:t>مِنَ</a:t>
            </a:r>
            <a:r>
              <a:rPr lang="en-US" dirty="0"/>
              <a:t> </a:t>
            </a:r>
            <a:r>
              <a:rPr lang="en-US" dirty="0" err="1"/>
              <a:t>الطَّيِّبِ</a:t>
            </a:r>
            <a:r>
              <a:rPr lang="en-US" dirty="0"/>
              <a:t> ؕ </a:t>
            </a:r>
            <a:r>
              <a:rPr lang="en-US" dirty="0" err="1"/>
              <a:t>وَمَا</a:t>
            </a:r>
            <a:r>
              <a:rPr lang="en-US" dirty="0"/>
              <a:t> </a:t>
            </a:r>
            <a:r>
              <a:rPr lang="en-US" dirty="0" err="1"/>
              <a:t>كَانَ</a:t>
            </a:r>
            <a:r>
              <a:rPr lang="en-US" dirty="0"/>
              <a:t> </a:t>
            </a:r>
            <a:r>
              <a:rPr lang="en-US" dirty="0" err="1"/>
              <a:t>اللّٰهُ</a:t>
            </a:r>
            <a:r>
              <a:rPr lang="en-US" dirty="0"/>
              <a:t> </a:t>
            </a:r>
            <a:r>
              <a:rPr lang="en-US" dirty="0" err="1"/>
              <a:t>لِيُطْلِعَكُمْ</a:t>
            </a:r>
            <a:r>
              <a:rPr lang="en-US" dirty="0"/>
              <a:t> </a:t>
            </a:r>
            <a:r>
              <a:rPr lang="en-US" dirty="0" err="1"/>
              <a:t>عَلَي</a:t>
            </a:r>
            <a:r>
              <a:rPr lang="en-US" dirty="0"/>
              <a:t> </a:t>
            </a:r>
            <a:r>
              <a:rPr lang="en-US" dirty="0" err="1"/>
              <a:t>الْغَيْبِ</a:t>
            </a:r>
            <a:r>
              <a:rPr lang="en-US" dirty="0"/>
              <a:t> </a:t>
            </a:r>
            <a:r>
              <a:rPr lang="en-US" dirty="0" err="1"/>
              <a:t>وَلٰكِنَّ</a:t>
            </a:r>
            <a:r>
              <a:rPr lang="en-US" dirty="0"/>
              <a:t> </a:t>
            </a:r>
            <a:r>
              <a:rPr lang="en-US" dirty="0" err="1"/>
              <a:t>اللّٰهَ</a:t>
            </a:r>
            <a:r>
              <a:rPr lang="en-US" dirty="0"/>
              <a:t> </a:t>
            </a:r>
            <a:r>
              <a:rPr lang="en-US" dirty="0" err="1"/>
              <a:t>يَجْتَبِيْ</a:t>
            </a:r>
            <a:r>
              <a:rPr lang="en-US" dirty="0"/>
              <a:t> </a:t>
            </a:r>
            <a:r>
              <a:rPr lang="en-US" dirty="0" err="1"/>
              <a:t>مِنْ</a:t>
            </a:r>
            <a:r>
              <a:rPr lang="en-US" dirty="0"/>
              <a:t> </a:t>
            </a:r>
            <a:r>
              <a:rPr lang="en-US" dirty="0" err="1"/>
              <a:t>رُّسُلِه</a:t>
            </a:r>
            <a:r>
              <a:rPr lang="en-US" dirty="0"/>
              <a:t>ٖ </a:t>
            </a:r>
            <a:r>
              <a:rPr lang="en-US" dirty="0" err="1"/>
              <a:t>مَنْ</a:t>
            </a:r>
            <a:r>
              <a:rPr lang="en-US" dirty="0"/>
              <a:t> </a:t>
            </a:r>
            <a:r>
              <a:rPr lang="en-US" dirty="0" err="1"/>
              <a:t>يَّشَآءُ</a:t>
            </a:r>
            <a:r>
              <a:rPr lang="en-US" dirty="0"/>
              <a:t> ۪ </a:t>
            </a:r>
            <a:r>
              <a:rPr lang="en-US" dirty="0" err="1"/>
              <a:t>فَاٰمِنُوْا</a:t>
            </a:r>
            <a:r>
              <a:rPr lang="en-US" dirty="0"/>
              <a:t> </a:t>
            </a:r>
            <a:r>
              <a:rPr lang="en-US" dirty="0" err="1"/>
              <a:t>بِاللّٰهِ</a:t>
            </a:r>
            <a:r>
              <a:rPr lang="en-US" dirty="0"/>
              <a:t> </a:t>
            </a:r>
            <a:r>
              <a:rPr lang="en-US" dirty="0" err="1"/>
              <a:t>وَرُسُلِه</a:t>
            </a:r>
            <a:r>
              <a:rPr lang="en-US" dirty="0"/>
              <a:t>ٖ ۚ </a:t>
            </a:r>
            <a:r>
              <a:rPr lang="en-US" dirty="0" err="1"/>
              <a:t>وَاِنْ</a:t>
            </a:r>
            <a:r>
              <a:rPr lang="en-US" dirty="0"/>
              <a:t> </a:t>
            </a:r>
            <a:r>
              <a:rPr lang="en-US" dirty="0" err="1"/>
              <a:t>تُؤْمِنُوْا</a:t>
            </a:r>
            <a:r>
              <a:rPr lang="en-US" dirty="0"/>
              <a:t> </a:t>
            </a:r>
            <a:r>
              <a:rPr lang="en-US" dirty="0" err="1"/>
              <a:t>وَتَتَّقُوْا</a:t>
            </a:r>
            <a:r>
              <a:rPr lang="en-US" dirty="0"/>
              <a:t> </a:t>
            </a:r>
            <a:r>
              <a:rPr lang="en-US" dirty="0" err="1"/>
              <a:t>فَلَكُمْ</a:t>
            </a:r>
            <a:r>
              <a:rPr lang="en-US" dirty="0"/>
              <a:t> </a:t>
            </a:r>
            <a:r>
              <a:rPr lang="en-US" dirty="0" err="1"/>
              <a:t>اَجْرٌ</a:t>
            </a:r>
            <a:r>
              <a:rPr lang="en-US" dirty="0"/>
              <a:t> </a:t>
            </a:r>
            <a:r>
              <a:rPr lang="en-US" dirty="0" err="1"/>
              <a:t>عَظِيْمٌ</a:t>
            </a:r>
            <a:r>
              <a:rPr lang="en-US" dirty="0"/>
              <a:t> </a:t>
            </a:r>
          </a:p>
        </p:txBody>
      </p:sp>
      <p:sp>
        <p:nvSpPr>
          <p:cNvPr id="4" name="Rectangle 3">
            <a:extLst>
              <a:ext uri="{FF2B5EF4-FFF2-40B4-BE49-F238E27FC236}">
                <a16:creationId xmlns:a16="http://schemas.microsoft.com/office/drawing/2014/main" id="{59102BC3-2234-4D02-86FE-1EC32BC3777C}"/>
              </a:ext>
            </a:extLst>
          </p:cNvPr>
          <p:cNvSpPr/>
          <p:nvPr/>
        </p:nvSpPr>
        <p:spPr>
          <a:xfrm>
            <a:off x="1222408" y="4367266"/>
            <a:ext cx="10376034" cy="1200329"/>
          </a:xfrm>
          <a:prstGeom prst="rect">
            <a:avLst/>
          </a:prstGeom>
        </p:spPr>
        <p:txBody>
          <a:bodyPr wrap="square">
            <a:spAutoFit/>
          </a:bodyPr>
          <a:lstStyle/>
          <a:p>
            <a:r>
              <a:rPr lang="en-US" dirty="0" err="1"/>
              <a:t>সৎকে</a:t>
            </a:r>
            <a:r>
              <a:rPr lang="en-US" dirty="0"/>
              <a:t> </a:t>
            </a:r>
            <a:r>
              <a:rPr lang="en-US" dirty="0" err="1"/>
              <a:t>অস</a:t>
            </a:r>
            <a:r>
              <a:rPr lang="en-US" dirty="0"/>
              <a:t>ৎ (</a:t>
            </a:r>
            <a:r>
              <a:rPr lang="en-US" dirty="0" err="1"/>
              <a:t>মুনাফিক</a:t>
            </a:r>
            <a:r>
              <a:rPr lang="en-US" dirty="0"/>
              <a:t>) </a:t>
            </a:r>
            <a:r>
              <a:rPr lang="en-US" dirty="0" err="1"/>
              <a:t>হতে</a:t>
            </a:r>
            <a:r>
              <a:rPr lang="en-US" dirty="0"/>
              <a:t> </a:t>
            </a:r>
            <a:r>
              <a:rPr lang="en-US" dirty="0" err="1"/>
              <a:t>পৃথক</a:t>
            </a:r>
            <a:r>
              <a:rPr lang="en-US" dirty="0"/>
              <a:t> </a:t>
            </a:r>
            <a:r>
              <a:rPr lang="en-US" dirty="0" err="1"/>
              <a:t>না</a:t>
            </a:r>
            <a:r>
              <a:rPr lang="en-US" dirty="0"/>
              <a:t> </a:t>
            </a:r>
            <a:r>
              <a:rPr lang="en-US" dirty="0" err="1"/>
              <a:t>করা</a:t>
            </a:r>
            <a:r>
              <a:rPr lang="en-US" dirty="0"/>
              <a:t> </a:t>
            </a:r>
            <a:r>
              <a:rPr lang="en-US" dirty="0" err="1"/>
              <a:t>পর্যন্ত</a:t>
            </a:r>
            <a:r>
              <a:rPr lang="en-US" dirty="0"/>
              <a:t> </a:t>
            </a:r>
            <a:r>
              <a:rPr lang="en-US" dirty="0" err="1"/>
              <a:t>আল্লাহ</a:t>
            </a:r>
            <a:r>
              <a:rPr lang="en-US" dirty="0"/>
              <a:t> </a:t>
            </a:r>
            <a:r>
              <a:rPr lang="en-US" dirty="0" err="1"/>
              <a:t>মু’মিনদেরকে</a:t>
            </a:r>
            <a:r>
              <a:rPr lang="en-US" dirty="0"/>
              <a:t>, </a:t>
            </a:r>
            <a:r>
              <a:rPr lang="en-US" dirty="0" err="1"/>
              <a:t>তারা</a:t>
            </a:r>
            <a:r>
              <a:rPr lang="en-US" dirty="0"/>
              <a:t> </a:t>
            </a:r>
            <a:r>
              <a:rPr lang="en-US" dirty="0" err="1"/>
              <a:t>যে</a:t>
            </a:r>
            <a:r>
              <a:rPr lang="en-US" dirty="0"/>
              <a:t> </a:t>
            </a:r>
            <a:r>
              <a:rPr lang="en-US" dirty="0" err="1"/>
              <a:t>অবস্থায়</a:t>
            </a:r>
            <a:r>
              <a:rPr lang="en-US" dirty="0"/>
              <a:t> </a:t>
            </a:r>
            <a:r>
              <a:rPr lang="en-US" dirty="0" err="1"/>
              <a:t>আছে</a:t>
            </a:r>
            <a:r>
              <a:rPr lang="en-US" dirty="0"/>
              <a:t> ঐ </a:t>
            </a:r>
            <a:r>
              <a:rPr lang="en-US" dirty="0" err="1"/>
              <a:t>অবস্থায়</a:t>
            </a:r>
            <a:r>
              <a:rPr lang="en-US" dirty="0"/>
              <a:t> </a:t>
            </a:r>
            <a:r>
              <a:rPr lang="en-US" dirty="0" err="1"/>
              <a:t>রেখে</a:t>
            </a:r>
            <a:r>
              <a:rPr lang="en-US" dirty="0"/>
              <a:t> </a:t>
            </a:r>
            <a:r>
              <a:rPr lang="en-US" dirty="0" err="1"/>
              <a:t>দিতে</a:t>
            </a:r>
            <a:r>
              <a:rPr lang="en-US" dirty="0"/>
              <a:t> </a:t>
            </a:r>
            <a:r>
              <a:rPr lang="en-US" dirty="0" err="1"/>
              <a:t>পারেননা</a:t>
            </a:r>
            <a:r>
              <a:rPr lang="en-US" dirty="0"/>
              <a:t>, </a:t>
            </a:r>
            <a:r>
              <a:rPr lang="en-US" dirty="0" err="1"/>
              <a:t>আর</a:t>
            </a:r>
            <a:r>
              <a:rPr lang="en-US" dirty="0"/>
              <a:t> </a:t>
            </a:r>
            <a:r>
              <a:rPr lang="en-US" dirty="0" err="1"/>
              <a:t>গাইবের</a:t>
            </a:r>
            <a:r>
              <a:rPr lang="en-US" dirty="0"/>
              <a:t> </a:t>
            </a:r>
            <a:r>
              <a:rPr lang="en-US" dirty="0" err="1"/>
              <a:t>খবরও</a:t>
            </a:r>
            <a:r>
              <a:rPr lang="en-US" dirty="0"/>
              <a:t> </a:t>
            </a:r>
            <a:r>
              <a:rPr lang="en-US" dirty="0" err="1"/>
              <a:t>তাদেরকে</a:t>
            </a:r>
            <a:r>
              <a:rPr lang="en-US" dirty="0"/>
              <a:t> </a:t>
            </a:r>
            <a:r>
              <a:rPr lang="en-US" dirty="0" err="1"/>
              <a:t>অবহিত</a:t>
            </a:r>
            <a:r>
              <a:rPr lang="en-US" dirty="0"/>
              <a:t> </a:t>
            </a:r>
            <a:r>
              <a:rPr lang="en-US" dirty="0" err="1"/>
              <a:t>করবেননা</a:t>
            </a:r>
            <a:r>
              <a:rPr lang="en-US" dirty="0"/>
              <a:t>, </a:t>
            </a:r>
            <a:r>
              <a:rPr lang="en-US" dirty="0" err="1"/>
              <a:t>তবে</a:t>
            </a:r>
            <a:r>
              <a:rPr lang="en-US" dirty="0"/>
              <a:t> </a:t>
            </a:r>
            <a:r>
              <a:rPr lang="en-US" dirty="0" err="1"/>
              <a:t>তাঁর</a:t>
            </a:r>
            <a:r>
              <a:rPr lang="en-US" dirty="0"/>
              <a:t> </a:t>
            </a:r>
            <a:r>
              <a:rPr lang="en-US" dirty="0" err="1"/>
              <a:t>রাসূলদের</a:t>
            </a:r>
            <a:r>
              <a:rPr lang="en-US" dirty="0"/>
              <a:t> </a:t>
            </a:r>
            <a:r>
              <a:rPr lang="en-US" dirty="0" err="1"/>
              <a:t>মধ্য</a:t>
            </a:r>
            <a:r>
              <a:rPr lang="en-US" dirty="0"/>
              <a:t> </a:t>
            </a:r>
            <a:r>
              <a:rPr lang="en-US" dirty="0" err="1"/>
              <a:t>থেকে</a:t>
            </a:r>
            <a:r>
              <a:rPr lang="en-US" dirty="0"/>
              <a:t> </a:t>
            </a:r>
            <a:r>
              <a:rPr lang="en-US" dirty="0" err="1"/>
              <a:t>যাকে</a:t>
            </a:r>
            <a:r>
              <a:rPr lang="en-US" dirty="0"/>
              <a:t> </a:t>
            </a:r>
            <a:r>
              <a:rPr lang="en-US" dirty="0" err="1"/>
              <a:t>ইচ্ছা</a:t>
            </a:r>
            <a:r>
              <a:rPr lang="en-US" dirty="0"/>
              <a:t> </a:t>
            </a:r>
            <a:r>
              <a:rPr lang="en-US" dirty="0" err="1"/>
              <a:t>গ্রহণ</a:t>
            </a:r>
            <a:r>
              <a:rPr lang="en-US" dirty="0"/>
              <a:t> </a:t>
            </a:r>
            <a:r>
              <a:rPr lang="en-US" dirty="0" err="1"/>
              <a:t>করেন</a:t>
            </a:r>
            <a:r>
              <a:rPr lang="en-US" dirty="0"/>
              <a:t>। </a:t>
            </a:r>
            <a:r>
              <a:rPr lang="en-US" dirty="0" err="1"/>
              <a:t>সুতরাং</a:t>
            </a:r>
            <a:r>
              <a:rPr lang="en-US" dirty="0"/>
              <a:t> </a:t>
            </a:r>
            <a:r>
              <a:rPr lang="en-US" dirty="0" err="1"/>
              <a:t>তোমরা</a:t>
            </a:r>
            <a:r>
              <a:rPr lang="en-US" dirty="0"/>
              <a:t> </a:t>
            </a:r>
            <a:r>
              <a:rPr lang="en-US" dirty="0" err="1"/>
              <a:t>আল্লাহকে</a:t>
            </a:r>
            <a:r>
              <a:rPr lang="en-US" dirty="0"/>
              <a:t> ও </a:t>
            </a:r>
            <a:r>
              <a:rPr lang="en-US" dirty="0" err="1"/>
              <a:t>তাঁর</a:t>
            </a:r>
            <a:r>
              <a:rPr lang="en-US" dirty="0"/>
              <a:t> </a:t>
            </a:r>
            <a:r>
              <a:rPr lang="en-US" dirty="0" err="1"/>
              <a:t>রাসূলকে</a:t>
            </a:r>
            <a:r>
              <a:rPr lang="en-US" dirty="0"/>
              <a:t> </a:t>
            </a:r>
            <a:r>
              <a:rPr lang="en-US" dirty="0" err="1"/>
              <a:t>বিশ্বাস</a:t>
            </a:r>
            <a:r>
              <a:rPr lang="en-US" dirty="0"/>
              <a:t> </a:t>
            </a:r>
            <a:r>
              <a:rPr lang="en-US" dirty="0" err="1"/>
              <a:t>কর</a:t>
            </a:r>
            <a:r>
              <a:rPr lang="en-US" dirty="0"/>
              <a:t>। </a:t>
            </a:r>
            <a:r>
              <a:rPr lang="en-US" dirty="0" err="1"/>
              <a:t>এবং</a:t>
            </a:r>
            <a:r>
              <a:rPr lang="en-US" dirty="0"/>
              <a:t> </a:t>
            </a:r>
            <a:r>
              <a:rPr lang="en-US" dirty="0" err="1"/>
              <a:t>যদি</a:t>
            </a:r>
            <a:r>
              <a:rPr lang="en-US" dirty="0"/>
              <a:t> </a:t>
            </a:r>
            <a:r>
              <a:rPr lang="en-US" dirty="0" err="1"/>
              <a:t>বিশ্বাস</a:t>
            </a:r>
            <a:r>
              <a:rPr lang="en-US" dirty="0"/>
              <a:t> </a:t>
            </a:r>
            <a:r>
              <a:rPr lang="en-US" dirty="0" err="1"/>
              <a:t>কর</a:t>
            </a:r>
            <a:r>
              <a:rPr lang="en-US" dirty="0"/>
              <a:t> ও </a:t>
            </a:r>
            <a:r>
              <a:rPr lang="en-US" dirty="0" err="1"/>
              <a:t>ভাল</a:t>
            </a:r>
            <a:r>
              <a:rPr lang="en-US" dirty="0"/>
              <a:t> ‘</a:t>
            </a:r>
            <a:r>
              <a:rPr lang="en-US" dirty="0" err="1"/>
              <a:t>আমল</a:t>
            </a:r>
            <a:r>
              <a:rPr lang="en-US" dirty="0"/>
              <a:t> </a:t>
            </a:r>
            <a:r>
              <a:rPr lang="en-US" dirty="0" err="1"/>
              <a:t>কর</a:t>
            </a:r>
            <a:r>
              <a:rPr lang="en-US" dirty="0"/>
              <a:t> </a:t>
            </a:r>
            <a:r>
              <a:rPr lang="en-US" dirty="0" err="1"/>
              <a:t>তাহলে</a:t>
            </a:r>
            <a:r>
              <a:rPr lang="en-US" dirty="0"/>
              <a:t> </a:t>
            </a:r>
            <a:r>
              <a:rPr lang="en-US" dirty="0" err="1"/>
              <a:t>তোমাদের</a:t>
            </a:r>
            <a:r>
              <a:rPr lang="en-US" dirty="0"/>
              <a:t> </a:t>
            </a:r>
            <a:r>
              <a:rPr lang="en-US" dirty="0" err="1"/>
              <a:t>জন্য</a:t>
            </a:r>
            <a:r>
              <a:rPr lang="en-US" dirty="0"/>
              <a:t> </a:t>
            </a:r>
            <a:r>
              <a:rPr lang="en-US" dirty="0" err="1"/>
              <a:t>রয়েছে</a:t>
            </a:r>
            <a:r>
              <a:rPr lang="en-US" dirty="0"/>
              <a:t> </a:t>
            </a:r>
            <a:r>
              <a:rPr lang="en-US" dirty="0" err="1"/>
              <a:t>মহা</a:t>
            </a:r>
            <a:r>
              <a:rPr lang="en-US" dirty="0"/>
              <a:t> </a:t>
            </a:r>
            <a:r>
              <a:rPr lang="en-US" dirty="0" err="1"/>
              <a:t>পুরস্কার</a:t>
            </a:r>
            <a:r>
              <a:rPr lang="en-US" dirty="0"/>
              <a:t>।</a:t>
            </a:r>
          </a:p>
        </p:txBody>
      </p:sp>
    </p:spTree>
    <p:extLst>
      <p:ext uri="{BB962C8B-B14F-4D97-AF65-F5344CB8AC3E}">
        <p14:creationId xmlns:p14="http://schemas.microsoft.com/office/powerpoint/2010/main" val="133900944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B96EB8-A276-EC36-36CD-D89F389FEAA2}"/>
              </a:ext>
            </a:extLst>
          </p:cNvPr>
          <p:cNvSpPr txBox="1"/>
          <p:nvPr/>
        </p:nvSpPr>
        <p:spPr>
          <a:xfrm>
            <a:off x="334297" y="199804"/>
            <a:ext cx="11139948" cy="6463308"/>
          </a:xfrm>
          <a:prstGeom prst="rect">
            <a:avLst/>
          </a:prstGeom>
          <a:noFill/>
        </p:spPr>
        <p:txBody>
          <a:bodyPr wrap="square">
            <a:spAutoFit/>
          </a:bodyPr>
          <a:lstStyle/>
          <a:p>
            <a:r>
              <a:rPr lang="en-US" dirty="0" err="1"/>
              <a:t>মুমিনদের</a:t>
            </a:r>
            <a:r>
              <a:rPr lang="en-US" dirty="0"/>
              <a:t> </a:t>
            </a:r>
            <a:r>
              <a:rPr lang="en-US" dirty="0" err="1"/>
              <a:t>বিরুদ্ধে</a:t>
            </a:r>
            <a:r>
              <a:rPr lang="en-US" dirty="0"/>
              <a:t> </a:t>
            </a:r>
            <a:r>
              <a:rPr lang="en-US" dirty="0" err="1"/>
              <a:t>কাফেরদের</a:t>
            </a:r>
            <a:r>
              <a:rPr lang="en-US" dirty="0"/>
              <a:t> </a:t>
            </a:r>
            <a:r>
              <a:rPr lang="en-US" dirty="0" err="1"/>
              <a:t>আচরন</a:t>
            </a:r>
            <a:r>
              <a:rPr lang="en-US" dirty="0"/>
              <a:t>- </a:t>
            </a:r>
          </a:p>
          <a:p>
            <a:r>
              <a:rPr lang="en-US" dirty="0" err="1"/>
              <a:t>আর</a:t>
            </a:r>
            <a:r>
              <a:rPr lang="en-US" dirty="0"/>
              <a:t> </a:t>
            </a:r>
            <a:r>
              <a:rPr lang="en-US" dirty="0" err="1"/>
              <a:t>অবশ্যই</a:t>
            </a:r>
            <a:r>
              <a:rPr lang="en-US" dirty="0"/>
              <a:t> </a:t>
            </a:r>
            <a:r>
              <a:rPr lang="en-US" dirty="0" err="1"/>
              <a:t>তোমরা</a:t>
            </a:r>
            <a:r>
              <a:rPr lang="en-US" dirty="0"/>
              <a:t> </a:t>
            </a:r>
            <a:r>
              <a:rPr lang="en-US" dirty="0" err="1"/>
              <a:t>শুনবে</a:t>
            </a:r>
            <a:r>
              <a:rPr lang="en-US" dirty="0"/>
              <a:t> </a:t>
            </a:r>
            <a:r>
              <a:rPr lang="en-US" dirty="0" err="1"/>
              <a:t>তোমাদের</a:t>
            </a:r>
            <a:r>
              <a:rPr lang="en-US" dirty="0"/>
              <a:t> </a:t>
            </a:r>
            <a:r>
              <a:rPr lang="en-US" dirty="0" err="1"/>
              <a:t>পূর্বে</a:t>
            </a:r>
            <a:r>
              <a:rPr lang="en-US" dirty="0"/>
              <a:t> </a:t>
            </a:r>
            <a:r>
              <a:rPr lang="en-US" dirty="0" err="1"/>
              <a:t>যাদের</a:t>
            </a:r>
            <a:r>
              <a:rPr lang="en-US" dirty="0"/>
              <a:t> </a:t>
            </a:r>
            <a:r>
              <a:rPr lang="en-US" dirty="0" err="1"/>
              <a:t>কিতাব</a:t>
            </a:r>
            <a:r>
              <a:rPr lang="en-US" dirty="0"/>
              <a:t> </a:t>
            </a:r>
            <a:r>
              <a:rPr lang="en-US" dirty="0" err="1"/>
              <a:t>দেয়া</a:t>
            </a:r>
            <a:r>
              <a:rPr lang="en-US" dirty="0"/>
              <a:t> </a:t>
            </a:r>
            <a:r>
              <a:rPr lang="en-US" dirty="0" err="1"/>
              <a:t>হয়েছে</a:t>
            </a:r>
            <a:r>
              <a:rPr lang="en-US" dirty="0"/>
              <a:t> </a:t>
            </a:r>
            <a:r>
              <a:rPr lang="en-US" dirty="0" err="1"/>
              <a:t>তাদের</a:t>
            </a:r>
            <a:r>
              <a:rPr lang="en-US" dirty="0"/>
              <a:t> </a:t>
            </a:r>
            <a:r>
              <a:rPr lang="en-US" dirty="0" err="1"/>
              <a:t>পক্ষ</a:t>
            </a:r>
            <a:r>
              <a:rPr lang="en-US" dirty="0"/>
              <a:t> </a:t>
            </a:r>
            <a:r>
              <a:rPr lang="en-US" dirty="0" err="1"/>
              <a:t>থেকে</a:t>
            </a:r>
            <a:r>
              <a:rPr lang="en-US" dirty="0"/>
              <a:t> </a:t>
            </a:r>
            <a:r>
              <a:rPr lang="en-US" dirty="0" err="1"/>
              <a:t>এবং</a:t>
            </a:r>
            <a:r>
              <a:rPr lang="en-US" dirty="0"/>
              <a:t> </a:t>
            </a:r>
            <a:r>
              <a:rPr lang="en-US" dirty="0" err="1"/>
              <a:t>মুশরিকদের</a:t>
            </a:r>
            <a:r>
              <a:rPr lang="en-US" dirty="0"/>
              <a:t> </a:t>
            </a:r>
            <a:r>
              <a:rPr lang="en-US" dirty="0" err="1"/>
              <a:t>পক্ষ</a:t>
            </a:r>
            <a:r>
              <a:rPr lang="en-US" dirty="0"/>
              <a:t> </a:t>
            </a:r>
            <a:r>
              <a:rPr lang="en-US" dirty="0" err="1"/>
              <a:t>থেকে</a:t>
            </a:r>
            <a:r>
              <a:rPr lang="en-US" dirty="0"/>
              <a:t> </a:t>
            </a:r>
            <a:r>
              <a:rPr lang="en-US" dirty="0" err="1"/>
              <a:t>অনেক</a:t>
            </a:r>
            <a:r>
              <a:rPr lang="en-US" dirty="0"/>
              <a:t> </a:t>
            </a:r>
            <a:r>
              <a:rPr lang="en-US" dirty="0" err="1"/>
              <a:t>কষ্টদায়ক</a:t>
            </a:r>
            <a:r>
              <a:rPr lang="en-US" dirty="0"/>
              <a:t> </a:t>
            </a:r>
            <a:r>
              <a:rPr lang="en-US" dirty="0" err="1"/>
              <a:t>কথা</a:t>
            </a:r>
            <a:r>
              <a:rPr lang="en-US" dirty="0"/>
              <a:t>। </a:t>
            </a:r>
            <a:r>
              <a:rPr lang="en-US" dirty="0" err="1"/>
              <a:t>আর</a:t>
            </a:r>
            <a:r>
              <a:rPr lang="en-US" dirty="0"/>
              <a:t> </a:t>
            </a:r>
            <a:r>
              <a:rPr lang="en-US" dirty="0" err="1"/>
              <a:t>যদি</a:t>
            </a:r>
            <a:r>
              <a:rPr lang="en-US" dirty="0"/>
              <a:t> </a:t>
            </a:r>
            <a:r>
              <a:rPr lang="en-US" dirty="0" err="1"/>
              <a:t>তোমরা</a:t>
            </a:r>
            <a:r>
              <a:rPr lang="en-US" dirty="0"/>
              <a:t> </a:t>
            </a:r>
            <a:r>
              <a:rPr lang="en-US" dirty="0" err="1"/>
              <a:t>ধৈর্য</a:t>
            </a:r>
            <a:r>
              <a:rPr lang="en-US" dirty="0"/>
              <a:t> </a:t>
            </a:r>
            <a:r>
              <a:rPr lang="en-US" dirty="0" err="1"/>
              <a:t>ধর</a:t>
            </a:r>
            <a:r>
              <a:rPr lang="en-US" dirty="0"/>
              <a:t> </a:t>
            </a:r>
            <a:r>
              <a:rPr lang="en-US" dirty="0" err="1"/>
              <a:t>এবং</a:t>
            </a:r>
            <a:r>
              <a:rPr lang="en-US" dirty="0"/>
              <a:t> </a:t>
            </a:r>
            <a:r>
              <a:rPr lang="en-US" dirty="0" err="1"/>
              <a:t>তাকওয়া</a:t>
            </a:r>
            <a:r>
              <a:rPr lang="en-US" dirty="0"/>
              <a:t> </a:t>
            </a:r>
            <a:r>
              <a:rPr lang="en-US" dirty="0" err="1"/>
              <a:t>অবলম্বন</a:t>
            </a:r>
            <a:r>
              <a:rPr lang="en-US" dirty="0"/>
              <a:t> </a:t>
            </a:r>
            <a:r>
              <a:rPr lang="en-US" dirty="0" err="1"/>
              <a:t>কর</a:t>
            </a:r>
            <a:r>
              <a:rPr lang="en-US" dirty="0"/>
              <a:t> </a:t>
            </a:r>
            <a:r>
              <a:rPr lang="en-US" dirty="0" err="1"/>
              <a:t>তবে</a:t>
            </a:r>
            <a:r>
              <a:rPr lang="en-US" dirty="0"/>
              <a:t> </a:t>
            </a:r>
            <a:r>
              <a:rPr lang="en-US" dirty="0" err="1"/>
              <a:t>নিশ্চয়</a:t>
            </a:r>
            <a:r>
              <a:rPr lang="en-US" dirty="0"/>
              <a:t> </a:t>
            </a:r>
            <a:r>
              <a:rPr lang="en-US" dirty="0" err="1"/>
              <a:t>তা</a:t>
            </a:r>
            <a:r>
              <a:rPr lang="en-US" dirty="0"/>
              <a:t> </a:t>
            </a:r>
            <a:r>
              <a:rPr lang="en-US" dirty="0" err="1"/>
              <a:t>হবে</a:t>
            </a:r>
            <a:r>
              <a:rPr lang="en-US" dirty="0"/>
              <a:t> </a:t>
            </a:r>
            <a:r>
              <a:rPr lang="en-US" dirty="0" err="1"/>
              <a:t>দৃঢ়</a:t>
            </a:r>
            <a:r>
              <a:rPr lang="en-US" dirty="0"/>
              <a:t> </a:t>
            </a:r>
            <a:r>
              <a:rPr lang="en-US" dirty="0" err="1"/>
              <a:t>সংকল্পের</a:t>
            </a:r>
            <a:r>
              <a:rPr lang="en-US" dirty="0"/>
              <a:t> </a:t>
            </a:r>
            <a:r>
              <a:rPr lang="en-US" dirty="0" err="1"/>
              <a:t>কাজ।Aal-e-Imran</a:t>
            </a:r>
            <a:r>
              <a:rPr lang="en-US" dirty="0"/>
              <a:t> 3:186</a:t>
            </a:r>
          </a:p>
          <a:p>
            <a:endParaRPr lang="en-US" dirty="0"/>
          </a:p>
          <a:p>
            <a:r>
              <a:rPr lang="en-US" dirty="0" err="1"/>
              <a:t>মুমিনদের</a:t>
            </a:r>
            <a:r>
              <a:rPr lang="en-US" dirty="0"/>
              <a:t> </a:t>
            </a:r>
            <a:r>
              <a:rPr lang="en-US" dirty="0" err="1"/>
              <a:t>করনীয়</a:t>
            </a:r>
            <a:r>
              <a:rPr lang="en-US" dirty="0"/>
              <a:t>-</a:t>
            </a:r>
          </a:p>
          <a:p>
            <a:r>
              <a:rPr lang="en-US" dirty="0" err="1"/>
              <a:t>আর</a:t>
            </a:r>
            <a:r>
              <a:rPr lang="en-US" dirty="0"/>
              <a:t> </a:t>
            </a:r>
            <a:r>
              <a:rPr lang="en-US" dirty="0" err="1"/>
              <a:t>তাদের</a:t>
            </a:r>
            <a:r>
              <a:rPr lang="en-US" dirty="0"/>
              <a:t> </a:t>
            </a:r>
            <a:r>
              <a:rPr lang="en-US" dirty="0" err="1"/>
              <a:t>মুকাবিলার</a:t>
            </a:r>
            <a:r>
              <a:rPr lang="en-US" dirty="0"/>
              <a:t> </a:t>
            </a:r>
            <a:r>
              <a:rPr lang="en-US" dirty="0" err="1"/>
              <a:t>জন্য</a:t>
            </a:r>
            <a:r>
              <a:rPr lang="en-US" dirty="0"/>
              <a:t> </a:t>
            </a:r>
            <a:r>
              <a:rPr lang="en-US" dirty="0" err="1"/>
              <a:t>তোমাদের</a:t>
            </a:r>
            <a:r>
              <a:rPr lang="en-US" dirty="0"/>
              <a:t> </a:t>
            </a:r>
            <a:r>
              <a:rPr lang="en-US" dirty="0" err="1"/>
              <a:t>সামর্থ্য</a:t>
            </a:r>
            <a:r>
              <a:rPr lang="en-US" dirty="0"/>
              <a:t> </a:t>
            </a:r>
            <a:r>
              <a:rPr lang="en-US" dirty="0" err="1"/>
              <a:t>অনুযায়ী</a:t>
            </a:r>
            <a:r>
              <a:rPr lang="en-US" dirty="0"/>
              <a:t> </a:t>
            </a:r>
            <a:r>
              <a:rPr lang="en-US" dirty="0" err="1"/>
              <a:t>শক্তি</a:t>
            </a:r>
            <a:r>
              <a:rPr lang="en-US" dirty="0"/>
              <a:t> ও </a:t>
            </a:r>
            <a:r>
              <a:rPr lang="en-US" dirty="0" err="1"/>
              <a:t>অশ্ব</a:t>
            </a:r>
            <a:r>
              <a:rPr lang="en-US" dirty="0"/>
              <a:t> </a:t>
            </a:r>
            <a:r>
              <a:rPr lang="en-US" dirty="0" err="1"/>
              <a:t>বাহিনী</a:t>
            </a:r>
            <a:r>
              <a:rPr lang="en-US" dirty="0"/>
              <a:t> </a:t>
            </a:r>
            <a:r>
              <a:rPr lang="en-US" dirty="0" err="1"/>
              <a:t>প্রস্তুত</a:t>
            </a:r>
            <a:r>
              <a:rPr lang="en-US" dirty="0"/>
              <a:t> </a:t>
            </a:r>
            <a:r>
              <a:rPr lang="en-US" dirty="0" err="1"/>
              <a:t>কর</a:t>
            </a:r>
            <a:r>
              <a:rPr lang="en-US" dirty="0"/>
              <a:t>, </a:t>
            </a:r>
            <a:r>
              <a:rPr lang="en-US" dirty="0" err="1"/>
              <a:t>তা</a:t>
            </a:r>
            <a:r>
              <a:rPr lang="en-US" dirty="0"/>
              <a:t> </a:t>
            </a:r>
            <a:r>
              <a:rPr lang="en-US" dirty="0" err="1"/>
              <a:t>দ্বারা</a:t>
            </a:r>
            <a:r>
              <a:rPr lang="en-US" dirty="0"/>
              <a:t> </a:t>
            </a:r>
            <a:r>
              <a:rPr lang="en-US" dirty="0" err="1"/>
              <a:t>তোমরা</a:t>
            </a:r>
            <a:r>
              <a:rPr lang="en-US" dirty="0"/>
              <a:t> </a:t>
            </a:r>
            <a:r>
              <a:rPr lang="en-US" dirty="0" err="1"/>
              <a:t>ভয়</a:t>
            </a:r>
            <a:r>
              <a:rPr lang="en-US" dirty="0"/>
              <a:t> </a:t>
            </a:r>
            <a:r>
              <a:rPr lang="en-US" dirty="0" err="1"/>
              <a:t>দেখাবে</a:t>
            </a:r>
            <a:r>
              <a:rPr lang="en-US" dirty="0"/>
              <a:t> </a:t>
            </a:r>
            <a:r>
              <a:rPr lang="en-US" dirty="0" err="1"/>
              <a:t>আল্লাহর</a:t>
            </a:r>
            <a:r>
              <a:rPr lang="en-US" dirty="0"/>
              <a:t> </a:t>
            </a:r>
            <a:r>
              <a:rPr lang="en-US" dirty="0" err="1"/>
              <a:t>শত্রু</a:t>
            </a:r>
            <a:r>
              <a:rPr lang="en-US" dirty="0"/>
              <a:t> ও </a:t>
            </a:r>
            <a:r>
              <a:rPr lang="en-US" dirty="0" err="1"/>
              <a:t>তোমাদের</a:t>
            </a:r>
            <a:r>
              <a:rPr lang="en-US" dirty="0"/>
              <a:t> </a:t>
            </a:r>
            <a:r>
              <a:rPr lang="en-US" dirty="0" err="1"/>
              <a:t>শত্রুদেরকে</a:t>
            </a:r>
            <a:r>
              <a:rPr lang="en-US" dirty="0"/>
              <a:t> </a:t>
            </a:r>
            <a:r>
              <a:rPr lang="en-US" dirty="0" err="1"/>
              <a:t>এবং</a:t>
            </a:r>
            <a:r>
              <a:rPr lang="en-US" dirty="0"/>
              <a:t> </a:t>
            </a:r>
            <a:r>
              <a:rPr lang="en-US" dirty="0" err="1"/>
              <a:t>এরা</a:t>
            </a:r>
            <a:r>
              <a:rPr lang="en-US" dirty="0"/>
              <a:t> </a:t>
            </a:r>
            <a:r>
              <a:rPr lang="en-US" dirty="0" err="1"/>
              <a:t>ছাড়া</a:t>
            </a:r>
            <a:r>
              <a:rPr lang="en-US" dirty="0"/>
              <a:t> </a:t>
            </a:r>
            <a:r>
              <a:rPr lang="en-US" dirty="0" err="1"/>
              <a:t>অন্যদেরকেও</a:t>
            </a:r>
            <a:r>
              <a:rPr lang="en-US" dirty="0"/>
              <a:t>, </a:t>
            </a:r>
            <a:r>
              <a:rPr lang="en-US" dirty="0" err="1"/>
              <a:t>যাদেরকে</a:t>
            </a:r>
            <a:r>
              <a:rPr lang="en-US" dirty="0"/>
              <a:t> </a:t>
            </a:r>
            <a:r>
              <a:rPr lang="en-US" dirty="0" err="1"/>
              <a:t>তোমরা</a:t>
            </a:r>
            <a:r>
              <a:rPr lang="en-US" dirty="0"/>
              <a:t> </a:t>
            </a:r>
            <a:r>
              <a:rPr lang="en-US" dirty="0" err="1"/>
              <a:t>জান</a:t>
            </a:r>
            <a:r>
              <a:rPr lang="en-US" dirty="0"/>
              <a:t> </a:t>
            </a:r>
            <a:r>
              <a:rPr lang="en-US" dirty="0" err="1"/>
              <a:t>না</a:t>
            </a:r>
            <a:r>
              <a:rPr lang="en-US" dirty="0"/>
              <a:t>, </a:t>
            </a:r>
            <a:r>
              <a:rPr lang="en-US" dirty="0" err="1"/>
              <a:t>আল্লাহ</a:t>
            </a:r>
            <a:r>
              <a:rPr lang="en-US" dirty="0"/>
              <a:t> </a:t>
            </a:r>
            <a:r>
              <a:rPr lang="en-US" dirty="0" err="1"/>
              <a:t>তাদেরকে</a:t>
            </a:r>
            <a:r>
              <a:rPr lang="en-US" dirty="0"/>
              <a:t> </a:t>
            </a:r>
            <a:r>
              <a:rPr lang="en-US" dirty="0" err="1"/>
              <a:t>জানেন</a:t>
            </a:r>
            <a:r>
              <a:rPr lang="en-US" dirty="0"/>
              <a:t>। </a:t>
            </a:r>
            <a:r>
              <a:rPr lang="en-US" dirty="0" err="1"/>
              <a:t>আর</a:t>
            </a:r>
            <a:r>
              <a:rPr lang="en-US" dirty="0"/>
              <a:t> </a:t>
            </a:r>
            <a:r>
              <a:rPr lang="en-US" dirty="0" err="1"/>
              <a:t>তোমরা</a:t>
            </a:r>
            <a:r>
              <a:rPr lang="en-US" dirty="0"/>
              <a:t> </a:t>
            </a:r>
            <a:r>
              <a:rPr lang="en-US" dirty="0" err="1"/>
              <a:t>যা</a:t>
            </a:r>
            <a:r>
              <a:rPr lang="en-US" dirty="0"/>
              <a:t> </a:t>
            </a:r>
            <a:r>
              <a:rPr lang="en-US" dirty="0" err="1"/>
              <a:t>আল্লাহর</a:t>
            </a:r>
            <a:r>
              <a:rPr lang="en-US" dirty="0"/>
              <a:t> </a:t>
            </a:r>
            <a:r>
              <a:rPr lang="en-US" dirty="0" err="1"/>
              <a:t>রাস্তায়</a:t>
            </a:r>
            <a:r>
              <a:rPr lang="en-US" dirty="0"/>
              <a:t> </a:t>
            </a:r>
            <a:r>
              <a:rPr lang="en-US" dirty="0" err="1"/>
              <a:t>খরচ</a:t>
            </a:r>
            <a:r>
              <a:rPr lang="en-US" dirty="0"/>
              <a:t> </a:t>
            </a:r>
            <a:r>
              <a:rPr lang="en-US" dirty="0" err="1"/>
              <a:t>কর</a:t>
            </a:r>
            <a:r>
              <a:rPr lang="en-US" dirty="0"/>
              <a:t>, </a:t>
            </a:r>
            <a:r>
              <a:rPr lang="en-US" dirty="0" err="1"/>
              <a:t>তা</a:t>
            </a:r>
            <a:r>
              <a:rPr lang="en-US" dirty="0"/>
              <a:t> </a:t>
            </a:r>
            <a:r>
              <a:rPr lang="en-US" dirty="0" err="1"/>
              <a:t>তোমাদেরকে</a:t>
            </a:r>
            <a:r>
              <a:rPr lang="en-US" dirty="0"/>
              <a:t> </a:t>
            </a:r>
            <a:r>
              <a:rPr lang="en-US" dirty="0" err="1"/>
              <a:t>পরিপূর্ণ</a:t>
            </a:r>
            <a:r>
              <a:rPr lang="en-US" dirty="0"/>
              <a:t> </a:t>
            </a:r>
            <a:r>
              <a:rPr lang="en-US" dirty="0" err="1"/>
              <a:t>দেয়া</a:t>
            </a:r>
            <a:r>
              <a:rPr lang="en-US" dirty="0"/>
              <a:t> </a:t>
            </a:r>
            <a:r>
              <a:rPr lang="en-US" dirty="0" err="1"/>
              <a:t>হবে</a:t>
            </a:r>
            <a:r>
              <a:rPr lang="en-US" dirty="0"/>
              <a:t>, </a:t>
            </a:r>
            <a:r>
              <a:rPr lang="en-US" dirty="0" err="1"/>
              <a:t>আর</a:t>
            </a:r>
            <a:r>
              <a:rPr lang="en-US" dirty="0"/>
              <a:t> </a:t>
            </a:r>
            <a:r>
              <a:rPr lang="en-US" dirty="0" err="1"/>
              <a:t>তোমাদেরকে</a:t>
            </a:r>
            <a:r>
              <a:rPr lang="en-US" dirty="0"/>
              <a:t> </a:t>
            </a:r>
            <a:r>
              <a:rPr lang="en-US" dirty="0" err="1"/>
              <a:t>যুলম</a:t>
            </a:r>
            <a:r>
              <a:rPr lang="en-US" dirty="0"/>
              <a:t> </a:t>
            </a:r>
            <a:r>
              <a:rPr lang="en-US" dirty="0" err="1"/>
              <a:t>করা</a:t>
            </a:r>
            <a:r>
              <a:rPr lang="en-US" dirty="0"/>
              <a:t> </a:t>
            </a:r>
            <a:r>
              <a:rPr lang="en-US" dirty="0" err="1"/>
              <a:t>হবে</a:t>
            </a:r>
            <a:r>
              <a:rPr lang="en-US" dirty="0"/>
              <a:t> </a:t>
            </a:r>
            <a:r>
              <a:rPr lang="en-US" dirty="0" err="1"/>
              <a:t>না</a:t>
            </a:r>
            <a:r>
              <a:rPr lang="en-US" dirty="0"/>
              <a:t>। Al-Anfal 8:60</a:t>
            </a:r>
          </a:p>
          <a:p>
            <a:endParaRPr lang="en-US" dirty="0"/>
          </a:p>
          <a:p>
            <a:r>
              <a:rPr lang="en-US" dirty="0" err="1"/>
              <a:t>অবিশ্বাসীদের</a:t>
            </a:r>
            <a:r>
              <a:rPr lang="en-US" dirty="0"/>
              <a:t> </a:t>
            </a:r>
            <a:r>
              <a:rPr lang="en-US" dirty="0" err="1"/>
              <a:t>বিরুদ্ধে</a:t>
            </a:r>
            <a:r>
              <a:rPr lang="en-US" dirty="0"/>
              <a:t> </a:t>
            </a:r>
            <a:r>
              <a:rPr lang="en-US" dirty="0" err="1"/>
              <a:t>আল্লাহর</a:t>
            </a:r>
            <a:r>
              <a:rPr lang="en-US" dirty="0"/>
              <a:t> </a:t>
            </a:r>
            <a:r>
              <a:rPr lang="en-US" dirty="0" err="1"/>
              <a:t>ঘোষনা:আর</a:t>
            </a:r>
            <a:r>
              <a:rPr lang="en-US" dirty="0"/>
              <a:t> </a:t>
            </a:r>
            <a:r>
              <a:rPr lang="en-US" dirty="0" err="1"/>
              <a:t>কাফিররা</a:t>
            </a:r>
            <a:r>
              <a:rPr lang="en-US" dirty="0"/>
              <a:t> </a:t>
            </a:r>
            <a:r>
              <a:rPr lang="en-US" dirty="0" err="1"/>
              <a:t>যেন</a:t>
            </a:r>
            <a:r>
              <a:rPr lang="en-US" dirty="0"/>
              <a:t> </a:t>
            </a:r>
            <a:r>
              <a:rPr lang="en-US" dirty="0" err="1"/>
              <a:t>কখনও</a:t>
            </a:r>
            <a:r>
              <a:rPr lang="en-US" dirty="0"/>
              <a:t> </a:t>
            </a:r>
            <a:r>
              <a:rPr lang="en-US" dirty="0" err="1"/>
              <a:t>মনে</a:t>
            </a:r>
            <a:r>
              <a:rPr lang="en-US" dirty="0"/>
              <a:t> </a:t>
            </a:r>
            <a:r>
              <a:rPr lang="en-US" dirty="0" err="1"/>
              <a:t>না</a:t>
            </a:r>
            <a:r>
              <a:rPr lang="en-US" dirty="0"/>
              <a:t> </a:t>
            </a:r>
            <a:r>
              <a:rPr lang="en-US" dirty="0" err="1"/>
              <a:t>করে</a:t>
            </a:r>
            <a:r>
              <a:rPr lang="en-US" dirty="0"/>
              <a:t> </a:t>
            </a:r>
            <a:r>
              <a:rPr lang="en-US" dirty="0" err="1"/>
              <a:t>যে</a:t>
            </a:r>
            <a:r>
              <a:rPr lang="en-US" dirty="0"/>
              <a:t>, </a:t>
            </a:r>
            <a:r>
              <a:rPr lang="en-US" dirty="0" err="1"/>
              <a:t>তারা</a:t>
            </a:r>
            <a:r>
              <a:rPr lang="en-US" dirty="0"/>
              <a:t> (</a:t>
            </a:r>
            <a:r>
              <a:rPr lang="en-US" dirty="0" err="1"/>
              <a:t>আযাবের</a:t>
            </a:r>
            <a:r>
              <a:rPr lang="en-US" dirty="0"/>
              <a:t>) </a:t>
            </a:r>
            <a:r>
              <a:rPr lang="en-US" dirty="0" err="1"/>
              <a:t>নাগালের</a:t>
            </a:r>
            <a:r>
              <a:rPr lang="en-US" dirty="0"/>
              <a:t> </a:t>
            </a:r>
            <a:r>
              <a:rPr lang="en-US" dirty="0" err="1"/>
              <a:t>বাইরে</a:t>
            </a:r>
            <a:r>
              <a:rPr lang="en-US" dirty="0"/>
              <a:t> </a:t>
            </a:r>
            <a:r>
              <a:rPr lang="en-US" dirty="0" err="1"/>
              <a:t>চলে</a:t>
            </a:r>
            <a:r>
              <a:rPr lang="en-US" dirty="0"/>
              <a:t> </a:t>
            </a:r>
            <a:r>
              <a:rPr lang="en-US" dirty="0" err="1"/>
              <a:t>গিয়েছে</a:t>
            </a:r>
            <a:r>
              <a:rPr lang="en-US" dirty="0"/>
              <a:t>, </a:t>
            </a:r>
            <a:r>
              <a:rPr lang="en-US" dirty="0" err="1"/>
              <a:t>নিশ্চয়</a:t>
            </a:r>
            <a:r>
              <a:rPr lang="en-US" dirty="0"/>
              <a:t> </a:t>
            </a:r>
            <a:r>
              <a:rPr lang="en-US" dirty="0" err="1"/>
              <a:t>তারা</a:t>
            </a:r>
            <a:r>
              <a:rPr lang="en-US" dirty="0"/>
              <a:t> (</a:t>
            </a:r>
            <a:r>
              <a:rPr lang="en-US" dirty="0" err="1"/>
              <a:t>আল্লাহকে</a:t>
            </a:r>
            <a:r>
              <a:rPr lang="en-US" dirty="0"/>
              <a:t> </a:t>
            </a:r>
            <a:r>
              <a:rPr lang="en-US" dirty="0" err="1"/>
              <a:t>আযাব</a:t>
            </a:r>
            <a:r>
              <a:rPr lang="en-US" dirty="0"/>
              <a:t> </a:t>
            </a:r>
            <a:r>
              <a:rPr lang="en-US" dirty="0" err="1"/>
              <a:t>প্রদানে</a:t>
            </a:r>
            <a:r>
              <a:rPr lang="en-US" dirty="0"/>
              <a:t>) </a:t>
            </a:r>
            <a:r>
              <a:rPr lang="en-US" dirty="0" err="1"/>
              <a:t>অক্ষম</a:t>
            </a:r>
            <a:r>
              <a:rPr lang="en-US" dirty="0"/>
              <a:t> </a:t>
            </a:r>
            <a:r>
              <a:rPr lang="en-US" dirty="0" err="1"/>
              <a:t>করতে</a:t>
            </a:r>
            <a:r>
              <a:rPr lang="en-US" dirty="0"/>
              <a:t> </a:t>
            </a:r>
            <a:r>
              <a:rPr lang="en-US" dirty="0" err="1"/>
              <a:t>পারে</a:t>
            </a:r>
            <a:r>
              <a:rPr lang="en-US" dirty="0"/>
              <a:t> </a:t>
            </a:r>
            <a:r>
              <a:rPr lang="en-US" dirty="0" err="1"/>
              <a:t>না।Al-Anfal</a:t>
            </a:r>
            <a:r>
              <a:rPr lang="en-US" dirty="0"/>
              <a:t> 8:59</a:t>
            </a:r>
          </a:p>
          <a:p>
            <a:endParaRPr lang="en-US" dirty="0"/>
          </a:p>
          <a:p>
            <a:r>
              <a:rPr lang="en-US" dirty="0" err="1"/>
              <a:t>অবীশ্বাসীরা</a:t>
            </a:r>
            <a:r>
              <a:rPr lang="en-US" dirty="0"/>
              <a:t> </a:t>
            </a:r>
            <a:r>
              <a:rPr lang="en-US" dirty="0" err="1"/>
              <a:t>হল</a:t>
            </a:r>
            <a:r>
              <a:rPr lang="en-US" dirty="0"/>
              <a:t> </a:t>
            </a:r>
            <a:r>
              <a:rPr lang="en-US" dirty="0" err="1"/>
              <a:t>ভীতু</a:t>
            </a:r>
            <a:r>
              <a:rPr lang="en-US" dirty="0"/>
              <a:t>-</a:t>
            </a:r>
          </a:p>
          <a:p>
            <a:endParaRPr lang="en-US" dirty="0"/>
          </a:p>
          <a:p>
            <a:r>
              <a:rPr lang="en-US" dirty="0" err="1"/>
              <a:t>তারা</a:t>
            </a:r>
            <a:r>
              <a:rPr lang="en-US" dirty="0"/>
              <a:t> </a:t>
            </a:r>
            <a:r>
              <a:rPr lang="en-US" dirty="0" err="1"/>
              <a:t>সম্মিলিতিভাবে</a:t>
            </a:r>
            <a:r>
              <a:rPr lang="en-US" dirty="0"/>
              <a:t> </a:t>
            </a:r>
            <a:r>
              <a:rPr lang="en-US" dirty="0" err="1"/>
              <a:t>তোমাদের</a:t>
            </a:r>
            <a:r>
              <a:rPr lang="en-US" dirty="0"/>
              <a:t> </a:t>
            </a:r>
            <a:r>
              <a:rPr lang="en-US" dirty="0" err="1"/>
              <a:t>বিরুদ্ধে</a:t>
            </a:r>
            <a:r>
              <a:rPr lang="en-US" dirty="0"/>
              <a:t> </a:t>
            </a:r>
            <a:r>
              <a:rPr lang="en-US" dirty="0" err="1"/>
              <a:t>যুদ্ধ</a:t>
            </a:r>
            <a:r>
              <a:rPr lang="en-US" dirty="0"/>
              <a:t> </a:t>
            </a:r>
            <a:r>
              <a:rPr lang="en-US" dirty="0" err="1"/>
              <a:t>করবে</a:t>
            </a:r>
            <a:r>
              <a:rPr lang="en-US" dirty="0"/>
              <a:t> </a:t>
            </a:r>
            <a:r>
              <a:rPr lang="en-US" dirty="0" err="1"/>
              <a:t>না</a:t>
            </a:r>
            <a:r>
              <a:rPr lang="en-US" dirty="0"/>
              <a:t> </a:t>
            </a:r>
            <a:r>
              <a:rPr lang="en-US" dirty="0" err="1"/>
              <a:t>তবে</a:t>
            </a:r>
            <a:r>
              <a:rPr lang="en-US" dirty="0"/>
              <a:t> </a:t>
            </a:r>
            <a:r>
              <a:rPr lang="en-US" dirty="0" err="1"/>
              <a:t>সুরক্ষিত</a:t>
            </a:r>
            <a:r>
              <a:rPr lang="en-US" dirty="0"/>
              <a:t> </a:t>
            </a:r>
            <a:r>
              <a:rPr lang="en-US" dirty="0" err="1"/>
              <a:t>জনপদের</a:t>
            </a:r>
            <a:r>
              <a:rPr lang="en-US" dirty="0"/>
              <a:t> </a:t>
            </a:r>
            <a:r>
              <a:rPr lang="en-US" dirty="0" err="1"/>
              <a:t>মধ্যে</a:t>
            </a:r>
            <a:r>
              <a:rPr lang="en-US" dirty="0"/>
              <a:t> </a:t>
            </a:r>
            <a:r>
              <a:rPr lang="en-US" dirty="0" err="1"/>
              <a:t>অবস্থান</a:t>
            </a:r>
            <a:r>
              <a:rPr lang="en-US" dirty="0"/>
              <a:t> </a:t>
            </a:r>
            <a:r>
              <a:rPr lang="en-US" dirty="0" err="1"/>
              <a:t>করে</a:t>
            </a:r>
            <a:r>
              <a:rPr lang="en-US" dirty="0"/>
              <a:t> </a:t>
            </a:r>
            <a:r>
              <a:rPr lang="en-US" dirty="0" err="1"/>
              <a:t>বা</a:t>
            </a:r>
            <a:r>
              <a:rPr lang="en-US" dirty="0"/>
              <a:t> </a:t>
            </a:r>
            <a:r>
              <a:rPr lang="en-US" dirty="0" err="1"/>
              <a:t>দেয়ালের</a:t>
            </a:r>
            <a:r>
              <a:rPr lang="en-US" dirty="0"/>
              <a:t> </a:t>
            </a:r>
            <a:r>
              <a:rPr lang="en-US" dirty="0" err="1"/>
              <a:t>পেছন</a:t>
            </a:r>
            <a:r>
              <a:rPr lang="en-US" dirty="0"/>
              <a:t> </a:t>
            </a:r>
            <a:r>
              <a:rPr lang="en-US" dirty="0" err="1"/>
              <a:t>হতে</a:t>
            </a:r>
            <a:r>
              <a:rPr lang="en-US" dirty="0"/>
              <a:t>; </a:t>
            </a:r>
            <a:r>
              <a:rPr lang="en-US" dirty="0" err="1"/>
              <a:t>তারা</a:t>
            </a:r>
            <a:r>
              <a:rPr lang="en-US" dirty="0"/>
              <a:t> </a:t>
            </a:r>
            <a:r>
              <a:rPr lang="en-US" dirty="0" err="1"/>
              <a:t>নিজেরা</a:t>
            </a:r>
            <a:r>
              <a:rPr lang="en-US" dirty="0"/>
              <a:t> </a:t>
            </a:r>
            <a:r>
              <a:rPr lang="en-US" dirty="0" err="1"/>
              <a:t>নিজেদেরকে</a:t>
            </a:r>
            <a:r>
              <a:rPr lang="en-US" dirty="0"/>
              <a:t> </a:t>
            </a:r>
            <a:r>
              <a:rPr lang="en-US" dirty="0" err="1"/>
              <a:t>প্রবল</a:t>
            </a:r>
            <a:r>
              <a:rPr lang="en-US" dirty="0"/>
              <a:t> </a:t>
            </a:r>
            <a:r>
              <a:rPr lang="en-US" dirty="0" err="1"/>
              <a:t>শক্তিধর</a:t>
            </a:r>
            <a:r>
              <a:rPr lang="en-US" dirty="0"/>
              <a:t> </a:t>
            </a:r>
            <a:r>
              <a:rPr lang="en-US" dirty="0" err="1"/>
              <a:t>মনে</a:t>
            </a:r>
            <a:r>
              <a:rPr lang="en-US" dirty="0"/>
              <a:t> </a:t>
            </a:r>
            <a:r>
              <a:rPr lang="en-US" dirty="0" err="1"/>
              <a:t>করে</a:t>
            </a:r>
            <a:r>
              <a:rPr lang="en-US" dirty="0"/>
              <a:t>; </a:t>
            </a:r>
            <a:r>
              <a:rPr lang="en-US" dirty="0" err="1"/>
              <a:t>তুমি</a:t>
            </a:r>
            <a:r>
              <a:rPr lang="en-US" dirty="0"/>
              <a:t> </a:t>
            </a:r>
            <a:r>
              <a:rPr lang="en-US" dirty="0" err="1"/>
              <a:t>তাদেরকে</a:t>
            </a:r>
            <a:r>
              <a:rPr lang="en-US" dirty="0"/>
              <a:t> </a:t>
            </a:r>
            <a:r>
              <a:rPr lang="en-US" dirty="0" err="1"/>
              <a:t>ঐক্যবদ্ধ</a:t>
            </a:r>
            <a:r>
              <a:rPr lang="en-US" dirty="0"/>
              <a:t> </a:t>
            </a:r>
            <a:r>
              <a:rPr lang="en-US" dirty="0" err="1"/>
              <a:t>মনে</a:t>
            </a:r>
            <a:r>
              <a:rPr lang="en-US" dirty="0"/>
              <a:t> </a:t>
            </a:r>
            <a:r>
              <a:rPr lang="en-US" dirty="0" err="1"/>
              <a:t>করছ</a:t>
            </a:r>
            <a:r>
              <a:rPr lang="en-US" dirty="0"/>
              <a:t> </a:t>
            </a:r>
            <a:r>
              <a:rPr lang="en-US" dirty="0" err="1"/>
              <a:t>অথচ</a:t>
            </a:r>
            <a:r>
              <a:rPr lang="en-US" dirty="0"/>
              <a:t> </a:t>
            </a:r>
            <a:r>
              <a:rPr lang="en-US" dirty="0" err="1"/>
              <a:t>তাদের</a:t>
            </a:r>
            <a:r>
              <a:rPr lang="en-US" dirty="0"/>
              <a:t> </a:t>
            </a:r>
            <a:r>
              <a:rPr lang="en-US" dirty="0" err="1"/>
              <a:t>অন্তরসমূহ</a:t>
            </a:r>
            <a:r>
              <a:rPr lang="en-US" dirty="0"/>
              <a:t> </a:t>
            </a:r>
            <a:r>
              <a:rPr lang="en-US" dirty="0" err="1"/>
              <a:t>বিচ্ছিন্ন</a:t>
            </a:r>
            <a:r>
              <a:rPr lang="en-US" dirty="0"/>
              <a:t>। </a:t>
            </a:r>
            <a:r>
              <a:rPr lang="en-US" dirty="0" err="1"/>
              <a:t>এটি</a:t>
            </a:r>
            <a:r>
              <a:rPr lang="en-US" dirty="0"/>
              <a:t> </a:t>
            </a:r>
            <a:r>
              <a:rPr lang="en-US" dirty="0" err="1"/>
              <a:t>এজন্য</a:t>
            </a:r>
            <a:r>
              <a:rPr lang="en-US" dirty="0"/>
              <a:t> </a:t>
            </a:r>
            <a:r>
              <a:rPr lang="en-US" dirty="0" err="1"/>
              <a:t>যে</a:t>
            </a:r>
            <a:r>
              <a:rPr lang="en-US" dirty="0"/>
              <a:t>, </a:t>
            </a:r>
            <a:r>
              <a:rPr lang="en-US" dirty="0" err="1"/>
              <a:t>তারা</a:t>
            </a:r>
            <a:r>
              <a:rPr lang="en-US" dirty="0"/>
              <a:t> </a:t>
            </a:r>
            <a:r>
              <a:rPr lang="en-US" dirty="0" err="1"/>
              <a:t>নির্বোধ</a:t>
            </a:r>
            <a:r>
              <a:rPr lang="en-US" dirty="0"/>
              <a:t> </a:t>
            </a:r>
            <a:r>
              <a:rPr lang="en-US" dirty="0" err="1"/>
              <a:t>সম্প্রদায়</a:t>
            </a:r>
            <a:r>
              <a:rPr lang="en-US" dirty="0"/>
              <a:t>।</a:t>
            </a:r>
          </a:p>
          <a:p>
            <a:r>
              <a:rPr lang="en-US" dirty="0"/>
              <a:t> </a:t>
            </a:r>
          </a:p>
          <a:p>
            <a:r>
              <a:rPr lang="en-US" dirty="0" err="1"/>
              <a:t>لَا</a:t>
            </a:r>
            <a:r>
              <a:rPr lang="en-US" dirty="0"/>
              <a:t> </a:t>
            </a:r>
            <a:r>
              <a:rPr lang="en-US" dirty="0" err="1"/>
              <a:t>يُقَاتِلُوْنَكُمْ</a:t>
            </a:r>
            <a:r>
              <a:rPr lang="en-US" dirty="0"/>
              <a:t> </a:t>
            </a:r>
            <a:r>
              <a:rPr lang="en-US" dirty="0" err="1"/>
              <a:t>جَمِيْعًا</a:t>
            </a:r>
            <a:r>
              <a:rPr lang="en-US" dirty="0"/>
              <a:t> </a:t>
            </a:r>
            <a:r>
              <a:rPr lang="en-US" dirty="0" err="1"/>
              <a:t>اِلَّا</a:t>
            </a:r>
            <a:r>
              <a:rPr lang="en-US" dirty="0"/>
              <a:t> </a:t>
            </a:r>
            <a:r>
              <a:rPr lang="en-US" dirty="0" err="1"/>
              <a:t>فِيْ</a:t>
            </a:r>
            <a:r>
              <a:rPr lang="en-US" dirty="0"/>
              <a:t> </a:t>
            </a:r>
            <a:r>
              <a:rPr lang="en-US" dirty="0" err="1"/>
              <a:t>قُرًي</a:t>
            </a:r>
            <a:r>
              <a:rPr lang="en-US" dirty="0"/>
              <a:t> </a:t>
            </a:r>
            <a:r>
              <a:rPr lang="en-US" dirty="0" err="1"/>
              <a:t>مُّحَصَّنَةٍ</a:t>
            </a:r>
            <a:r>
              <a:rPr lang="en-US" dirty="0"/>
              <a:t> </a:t>
            </a:r>
            <a:r>
              <a:rPr lang="en-US" dirty="0" err="1"/>
              <a:t>اَوْ</a:t>
            </a:r>
            <a:r>
              <a:rPr lang="en-US" dirty="0"/>
              <a:t> </a:t>
            </a:r>
            <a:r>
              <a:rPr lang="en-US" dirty="0" err="1"/>
              <a:t>مِنْ</a:t>
            </a:r>
            <a:r>
              <a:rPr lang="en-US" dirty="0"/>
              <a:t> </a:t>
            </a:r>
            <a:r>
              <a:rPr lang="en-US" dirty="0" err="1"/>
              <a:t>وَّرَآءِ</a:t>
            </a:r>
            <a:r>
              <a:rPr lang="en-US" dirty="0"/>
              <a:t> </a:t>
            </a:r>
            <a:r>
              <a:rPr lang="en-US" dirty="0" err="1"/>
              <a:t>جُدُرٍ</a:t>
            </a:r>
            <a:r>
              <a:rPr lang="en-US" dirty="0"/>
              <a:t> ؕ</a:t>
            </a:r>
          </a:p>
          <a:p>
            <a:r>
              <a:rPr lang="en-US" dirty="0"/>
              <a:t> </a:t>
            </a:r>
            <a:r>
              <a:rPr lang="en-US" dirty="0" err="1"/>
              <a:t>بَاْسُهُمْ</a:t>
            </a:r>
            <a:r>
              <a:rPr lang="en-US" dirty="0"/>
              <a:t> </a:t>
            </a:r>
            <a:r>
              <a:rPr lang="en-US" dirty="0" err="1"/>
              <a:t>بَيْنَهُمْ</a:t>
            </a:r>
            <a:r>
              <a:rPr lang="en-US" dirty="0"/>
              <a:t> </a:t>
            </a:r>
            <a:r>
              <a:rPr lang="en-US" dirty="0" err="1"/>
              <a:t>شَدِيْدٌ</a:t>
            </a:r>
            <a:r>
              <a:rPr lang="en-US" dirty="0"/>
              <a:t> ؕ  </a:t>
            </a:r>
            <a:r>
              <a:rPr lang="en-US" dirty="0" err="1"/>
              <a:t>تَحْسَبُهُمْ</a:t>
            </a:r>
            <a:r>
              <a:rPr lang="en-US" dirty="0"/>
              <a:t> </a:t>
            </a:r>
            <a:r>
              <a:rPr lang="en-US" dirty="0" err="1"/>
              <a:t>جَمِيْعًا</a:t>
            </a:r>
            <a:r>
              <a:rPr lang="en-US" dirty="0"/>
              <a:t> </a:t>
            </a:r>
            <a:r>
              <a:rPr lang="en-US" dirty="0" err="1"/>
              <a:t>وَّقُلُوْبُهُمْ</a:t>
            </a:r>
            <a:r>
              <a:rPr lang="en-US" dirty="0"/>
              <a:t> </a:t>
            </a:r>
            <a:r>
              <a:rPr lang="en-US" dirty="0" err="1"/>
              <a:t>شَتّٰي</a:t>
            </a:r>
            <a:r>
              <a:rPr lang="en-US" dirty="0"/>
              <a:t> ؕ  </a:t>
            </a:r>
            <a:r>
              <a:rPr lang="en-US" dirty="0" err="1"/>
              <a:t>ذٰلِكَ</a:t>
            </a:r>
            <a:r>
              <a:rPr lang="en-US" dirty="0"/>
              <a:t> </a:t>
            </a:r>
            <a:r>
              <a:rPr lang="en-US" dirty="0" err="1"/>
              <a:t>بِاَنَّهُمْ</a:t>
            </a:r>
            <a:r>
              <a:rPr lang="en-US" dirty="0"/>
              <a:t> </a:t>
            </a:r>
            <a:r>
              <a:rPr lang="en-US" dirty="0" err="1"/>
              <a:t>قَوْمٌ</a:t>
            </a:r>
            <a:r>
              <a:rPr lang="en-US" dirty="0"/>
              <a:t> </a:t>
            </a:r>
            <a:r>
              <a:rPr lang="en-US" dirty="0" err="1"/>
              <a:t>لَّا</a:t>
            </a:r>
            <a:r>
              <a:rPr lang="en-US" dirty="0"/>
              <a:t> </a:t>
            </a:r>
            <a:r>
              <a:rPr lang="en-US" dirty="0" err="1"/>
              <a:t>يَعْقِلُوْنَ</a:t>
            </a:r>
            <a:r>
              <a:rPr lang="en-US" dirty="0"/>
              <a:t> ۚ</a:t>
            </a:r>
          </a:p>
          <a:p>
            <a:r>
              <a:rPr lang="en-US" dirty="0"/>
              <a:t>Al-</a:t>
            </a:r>
            <a:r>
              <a:rPr lang="en-US" dirty="0" err="1"/>
              <a:t>Hashr</a:t>
            </a:r>
            <a:r>
              <a:rPr lang="en-US" dirty="0"/>
              <a:t> 59:14</a:t>
            </a:r>
          </a:p>
        </p:txBody>
      </p:sp>
    </p:spTree>
    <p:extLst>
      <p:ext uri="{BB962C8B-B14F-4D97-AF65-F5344CB8AC3E}">
        <p14:creationId xmlns:p14="http://schemas.microsoft.com/office/powerpoint/2010/main" val="24429726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D7C5FE-F66D-4CC0-8D7E-7662B1C3F809}"/>
              </a:ext>
            </a:extLst>
          </p:cNvPr>
          <p:cNvSpPr txBox="1"/>
          <p:nvPr/>
        </p:nvSpPr>
        <p:spPr>
          <a:xfrm>
            <a:off x="3532472" y="933651"/>
            <a:ext cx="4908884" cy="369332"/>
          </a:xfrm>
          <a:prstGeom prst="rect">
            <a:avLst/>
          </a:prstGeom>
          <a:noFill/>
        </p:spPr>
        <p:txBody>
          <a:bodyPr wrap="square" rtlCol="0">
            <a:spAutoFit/>
          </a:bodyPr>
          <a:lstStyle/>
          <a:p>
            <a:r>
              <a:rPr lang="bn-IN" dirty="0"/>
              <a:t>আমাদের করনীয়-</a:t>
            </a:r>
            <a:endParaRPr lang="en-US" dirty="0"/>
          </a:p>
        </p:txBody>
      </p:sp>
      <p:sp>
        <p:nvSpPr>
          <p:cNvPr id="3" name="Rectangle 2">
            <a:extLst>
              <a:ext uri="{FF2B5EF4-FFF2-40B4-BE49-F238E27FC236}">
                <a16:creationId xmlns:a16="http://schemas.microsoft.com/office/drawing/2014/main" id="{A0A3441F-9046-40C1-8F7D-F350ED2C6467}"/>
              </a:ext>
            </a:extLst>
          </p:cNvPr>
          <p:cNvSpPr/>
          <p:nvPr/>
        </p:nvSpPr>
        <p:spPr>
          <a:xfrm>
            <a:off x="1353953" y="1674673"/>
            <a:ext cx="9060581" cy="1200329"/>
          </a:xfrm>
          <a:prstGeom prst="rect">
            <a:avLst/>
          </a:prstGeom>
        </p:spPr>
        <p:txBody>
          <a:bodyPr wrap="square">
            <a:spAutoFit/>
          </a:bodyPr>
          <a:lstStyle/>
          <a:p>
            <a:r>
              <a:rPr lang="as-IN" dirty="0">
                <a:solidFill>
                  <a:srgbClr val="202124"/>
                </a:solidFill>
                <a:latin typeface="Google Sans"/>
              </a:rPr>
              <a:t>'ফরযে কেফায়ার অর্থ হলো- একটি জাতি বা কোন দলের কিছু লোক যদি এই ফরযটি আদায় করে নেয়, তবে অন্যান্য মুসলমানরা এর দায় থেকে মুক্ত হয়ে যায় আর যদি কেউ তা না করে তবে তারা সকলেই দোষী বা গুনাহগার হয়। যদি শত্রুরা মুসলমানদের উপর আক্রমণ করে তাহলে মুসলমানদের উপর যুদ্ধ বা জিহাদ ফরযে আইন (অবশ্য কর্তব্য) হয়ে যায়।</a:t>
            </a:r>
            <a:endParaRPr lang="en-US" dirty="0"/>
          </a:p>
        </p:txBody>
      </p:sp>
      <p:sp>
        <p:nvSpPr>
          <p:cNvPr id="4" name="TextBox 3">
            <a:extLst>
              <a:ext uri="{FF2B5EF4-FFF2-40B4-BE49-F238E27FC236}">
                <a16:creationId xmlns:a16="http://schemas.microsoft.com/office/drawing/2014/main" id="{DE26BB98-CF5C-4DAF-AF37-40CEFAFD2F28}"/>
              </a:ext>
            </a:extLst>
          </p:cNvPr>
          <p:cNvSpPr txBox="1"/>
          <p:nvPr/>
        </p:nvSpPr>
        <p:spPr>
          <a:xfrm>
            <a:off x="1511166" y="3590223"/>
            <a:ext cx="9221002" cy="1477328"/>
          </a:xfrm>
          <a:prstGeom prst="rect">
            <a:avLst/>
          </a:prstGeom>
          <a:noFill/>
        </p:spPr>
        <p:txBody>
          <a:bodyPr wrap="square" rtlCol="0">
            <a:spAutoFit/>
          </a:bodyPr>
          <a:lstStyle/>
          <a:p>
            <a:pPr marL="342900" indent="-342900">
              <a:buAutoNum type="arabicPeriod"/>
            </a:pPr>
            <a:r>
              <a:rPr lang="en-US" dirty="0"/>
              <a:t>Palestine-5.22 million</a:t>
            </a:r>
          </a:p>
          <a:p>
            <a:pPr marL="342900" indent="-342900">
              <a:buAutoNum type="arabicPeriod"/>
            </a:pPr>
            <a:r>
              <a:rPr lang="en-US" dirty="0"/>
              <a:t>Gaza-2.3 million</a:t>
            </a:r>
          </a:p>
          <a:p>
            <a:pPr marL="342900" indent="-342900">
              <a:buAutoNum type="arabicPeriod"/>
            </a:pPr>
            <a:r>
              <a:rPr lang="en-US" dirty="0"/>
              <a:t>World population-7.88 billion</a:t>
            </a:r>
          </a:p>
          <a:p>
            <a:pPr marL="342900" indent="-342900">
              <a:buAutoNum type="arabicPeriod"/>
            </a:pPr>
            <a:r>
              <a:rPr lang="en-US" dirty="0"/>
              <a:t>Muslim-2 million (shame for </a:t>
            </a:r>
            <a:r>
              <a:rPr lang="en-US" dirty="0" err="1"/>
              <a:t>muslim</a:t>
            </a:r>
            <a:r>
              <a:rPr lang="en-US" dirty="0"/>
              <a:t>)</a:t>
            </a:r>
          </a:p>
          <a:p>
            <a:endParaRPr lang="en-US" dirty="0"/>
          </a:p>
        </p:txBody>
      </p:sp>
    </p:spTree>
    <p:extLst>
      <p:ext uri="{BB962C8B-B14F-4D97-AF65-F5344CB8AC3E}">
        <p14:creationId xmlns:p14="http://schemas.microsoft.com/office/powerpoint/2010/main" val="156673633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24A4F3-2A81-4D82-B88D-70002A785BE2}"/>
              </a:ext>
            </a:extLst>
          </p:cNvPr>
          <p:cNvSpPr txBox="1"/>
          <p:nvPr/>
        </p:nvSpPr>
        <p:spPr>
          <a:xfrm>
            <a:off x="1799924" y="1164657"/>
            <a:ext cx="9644514" cy="4247317"/>
          </a:xfrm>
          <a:prstGeom prst="rect">
            <a:avLst/>
          </a:prstGeom>
          <a:noFill/>
        </p:spPr>
        <p:txBody>
          <a:bodyPr wrap="square" rtlCol="0">
            <a:spAutoFit/>
          </a:bodyPr>
          <a:lstStyle/>
          <a:p>
            <a:pPr marL="342900" indent="-342900">
              <a:buAutoNum type="arabicPeriod"/>
            </a:pPr>
            <a:r>
              <a:rPr lang="en-US" dirty="0"/>
              <a:t>Read Quran to find out strategy to overcome this problem</a:t>
            </a:r>
          </a:p>
          <a:p>
            <a:pPr marL="342900" indent="-342900">
              <a:buAutoNum type="arabicPeriod"/>
            </a:pPr>
            <a:r>
              <a:rPr lang="en-US" dirty="0"/>
              <a:t>Social media </a:t>
            </a:r>
            <a:r>
              <a:rPr lang="en-US" dirty="0" err="1"/>
              <a:t>er</a:t>
            </a:r>
            <a:r>
              <a:rPr lang="en-US" dirty="0"/>
              <a:t> </a:t>
            </a:r>
            <a:r>
              <a:rPr lang="en-US" dirty="0" err="1"/>
              <a:t>maddome</a:t>
            </a:r>
            <a:r>
              <a:rPr lang="en-US" dirty="0"/>
              <a:t> </a:t>
            </a:r>
            <a:r>
              <a:rPr lang="en-US" dirty="0" err="1"/>
              <a:t>tader</a:t>
            </a:r>
            <a:r>
              <a:rPr lang="en-US" dirty="0"/>
              <a:t> violation </a:t>
            </a:r>
            <a:r>
              <a:rPr lang="en-US" dirty="0" err="1"/>
              <a:t>somporke</a:t>
            </a:r>
            <a:r>
              <a:rPr lang="en-US" dirty="0"/>
              <a:t> </a:t>
            </a:r>
            <a:r>
              <a:rPr lang="en-US" dirty="0" err="1"/>
              <a:t>manuske</a:t>
            </a:r>
            <a:r>
              <a:rPr lang="en-US" dirty="0"/>
              <a:t> </a:t>
            </a:r>
            <a:r>
              <a:rPr lang="en-US" dirty="0" err="1"/>
              <a:t>jananu</a:t>
            </a:r>
            <a:r>
              <a:rPr lang="en-US" dirty="0"/>
              <a:t>.</a:t>
            </a:r>
          </a:p>
          <a:p>
            <a:pPr marL="342900" indent="-342900">
              <a:buAutoNum type="arabicPeriod"/>
            </a:pPr>
            <a:r>
              <a:rPr lang="en-US" dirty="0"/>
              <a:t>Books, </a:t>
            </a:r>
            <a:r>
              <a:rPr lang="en-US" dirty="0" err="1"/>
              <a:t>ebook</a:t>
            </a:r>
            <a:r>
              <a:rPr lang="en-US" dirty="0"/>
              <a:t> and </a:t>
            </a:r>
            <a:r>
              <a:rPr lang="en-US" dirty="0" err="1"/>
              <a:t>liflet</a:t>
            </a:r>
            <a:r>
              <a:rPr lang="en-US" dirty="0"/>
              <a:t> </a:t>
            </a:r>
            <a:r>
              <a:rPr lang="en-US" dirty="0" err="1"/>
              <a:t>bili</a:t>
            </a:r>
            <a:r>
              <a:rPr lang="en-US" dirty="0"/>
              <a:t> kora</a:t>
            </a:r>
          </a:p>
          <a:p>
            <a:pPr marL="342900" indent="-342900">
              <a:buAutoNum type="arabicPeriod"/>
            </a:pPr>
            <a:r>
              <a:rPr lang="en-US" dirty="0"/>
              <a:t>Make billboard to inform people</a:t>
            </a:r>
          </a:p>
          <a:p>
            <a:pPr marL="342900" indent="-342900">
              <a:buAutoNum type="arabicPeriod"/>
            </a:pPr>
            <a:r>
              <a:rPr lang="en-US" dirty="0"/>
              <a:t>Peaceful protest-</a:t>
            </a:r>
            <a:r>
              <a:rPr lang="en-US" dirty="0" err="1"/>
              <a:t>micil</a:t>
            </a:r>
            <a:endParaRPr lang="en-US" dirty="0"/>
          </a:p>
          <a:p>
            <a:pPr marL="342900" indent="-342900">
              <a:buAutoNum type="arabicPeriod"/>
            </a:pPr>
            <a:r>
              <a:rPr lang="en-US" dirty="0" err="1"/>
              <a:t>Boycot</a:t>
            </a:r>
            <a:r>
              <a:rPr lang="en-US" dirty="0"/>
              <a:t> Israel product</a:t>
            </a:r>
          </a:p>
          <a:p>
            <a:pPr marL="342900" indent="-342900">
              <a:buAutoNum type="arabicPeriod"/>
            </a:pPr>
            <a:r>
              <a:rPr lang="en-US" dirty="0"/>
              <a:t>Contribute financially to Palestine people</a:t>
            </a:r>
          </a:p>
          <a:p>
            <a:pPr marL="342900" indent="-342900">
              <a:buAutoNum type="arabicPeriod"/>
            </a:pPr>
            <a:r>
              <a:rPr lang="en-US" dirty="0"/>
              <a:t>If you have known person or </a:t>
            </a:r>
            <a:r>
              <a:rPr lang="en-US" dirty="0" err="1"/>
              <a:t>availity</a:t>
            </a:r>
            <a:r>
              <a:rPr lang="en-US" dirty="0"/>
              <a:t>, use media people for report</a:t>
            </a:r>
          </a:p>
          <a:p>
            <a:pPr marL="342900" indent="-342900">
              <a:buAutoNum type="arabicPeriod"/>
            </a:pPr>
            <a:r>
              <a:rPr lang="en-US" dirty="0"/>
              <a:t>Legally case international court</a:t>
            </a:r>
          </a:p>
          <a:p>
            <a:pPr marL="342900" indent="-342900">
              <a:buAutoNum type="arabicPeriod"/>
            </a:pPr>
            <a:r>
              <a:rPr lang="en-US" dirty="0"/>
              <a:t> 57 </a:t>
            </a:r>
            <a:r>
              <a:rPr lang="en-US" dirty="0" err="1"/>
              <a:t>muslim</a:t>
            </a:r>
            <a:r>
              <a:rPr lang="en-US" dirty="0"/>
              <a:t> country can boycott trade</a:t>
            </a:r>
          </a:p>
          <a:p>
            <a:pPr marL="342900" indent="-342900">
              <a:buAutoNum type="arabicPeriod"/>
            </a:pPr>
            <a:r>
              <a:rPr lang="en-US" dirty="0" err="1"/>
              <a:t>Kutnoitik</a:t>
            </a:r>
            <a:r>
              <a:rPr lang="en-US" dirty="0"/>
              <a:t> </a:t>
            </a:r>
            <a:r>
              <a:rPr lang="en-US" dirty="0" err="1"/>
              <a:t>protibad</a:t>
            </a:r>
            <a:r>
              <a:rPr lang="en-US" dirty="0"/>
              <a:t> and </a:t>
            </a:r>
            <a:r>
              <a:rPr lang="en-US" dirty="0" err="1"/>
              <a:t>kothorota</a:t>
            </a:r>
            <a:endParaRPr lang="en-US" dirty="0"/>
          </a:p>
          <a:p>
            <a:pPr marL="342900" indent="-342900">
              <a:buAutoNum type="arabicPeriod"/>
            </a:pPr>
            <a:r>
              <a:rPr lang="en-US" dirty="0"/>
              <a:t>Unity- A life of believing </a:t>
            </a:r>
            <a:r>
              <a:rPr lang="en-US" dirty="0" err="1"/>
              <a:t>muslim</a:t>
            </a:r>
            <a:r>
              <a:rPr lang="en-US" dirty="0"/>
              <a:t> is more secret than </a:t>
            </a:r>
            <a:r>
              <a:rPr lang="en-US" dirty="0" err="1"/>
              <a:t>kaba</a:t>
            </a:r>
            <a:r>
              <a:rPr lang="en-US" dirty="0"/>
              <a:t> (Hadith). </a:t>
            </a:r>
          </a:p>
          <a:p>
            <a:pPr marL="342900" indent="-342900">
              <a:buAutoNum type="arabicPeriod"/>
            </a:pPr>
            <a:r>
              <a:rPr lang="en-US" dirty="0"/>
              <a:t> </a:t>
            </a:r>
            <a:r>
              <a:rPr lang="en-US" dirty="0" err="1"/>
              <a:t>Muslimra</a:t>
            </a:r>
            <a:r>
              <a:rPr lang="en-US" dirty="0"/>
              <a:t> </a:t>
            </a:r>
            <a:r>
              <a:rPr lang="en-US" dirty="0" err="1"/>
              <a:t>eksomoy</a:t>
            </a:r>
            <a:r>
              <a:rPr lang="en-US" dirty="0"/>
              <a:t> </a:t>
            </a:r>
            <a:r>
              <a:rPr lang="en-US" dirty="0" err="1"/>
              <a:t>onek</a:t>
            </a:r>
            <a:r>
              <a:rPr lang="en-US" dirty="0"/>
              <a:t> </a:t>
            </a:r>
            <a:r>
              <a:rPr lang="en-US" dirty="0" err="1"/>
              <a:t>thakbe</a:t>
            </a:r>
            <a:r>
              <a:rPr lang="en-US" dirty="0"/>
              <a:t> , </a:t>
            </a:r>
            <a:r>
              <a:rPr lang="en-US" dirty="0" err="1"/>
              <a:t>kintu</a:t>
            </a:r>
            <a:r>
              <a:rPr lang="en-US" dirty="0"/>
              <a:t> </a:t>
            </a:r>
            <a:r>
              <a:rPr lang="en-US" dirty="0" err="1"/>
              <a:t>shoktihin</a:t>
            </a:r>
            <a:r>
              <a:rPr lang="en-US" dirty="0"/>
              <a:t> </a:t>
            </a:r>
            <a:r>
              <a:rPr lang="en-US" dirty="0" err="1"/>
              <a:t>thakbe</a:t>
            </a:r>
            <a:r>
              <a:rPr lang="en-US" dirty="0"/>
              <a:t>.</a:t>
            </a:r>
          </a:p>
          <a:p>
            <a:pPr marL="342900" indent="-342900">
              <a:buAutoNum type="arabicPeriod"/>
            </a:pPr>
            <a:r>
              <a:rPr lang="en-US" dirty="0"/>
              <a:t>Muslim ra </a:t>
            </a:r>
            <a:r>
              <a:rPr lang="en-US" dirty="0" err="1"/>
              <a:t>ekta</a:t>
            </a:r>
            <a:r>
              <a:rPr lang="en-US" dirty="0"/>
              <a:t> body </a:t>
            </a:r>
            <a:r>
              <a:rPr lang="en-US" dirty="0" err="1"/>
              <a:t>er</a:t>
            </a:r>
            <a:r>
              <a:rPr lang="en-US" dirty="0"/>
              <a:t> moto.</a:t>
            </a:r>
          </a:p>
          <a:p>
            <a:pPr marL="342900" indent="-342900">
              <a:buAutoNum type="arabicPeriod"/>
            </a:pPr>
            <a:endParaRPr lang="en-US" dirty="0"/>
          </a:p>
        </p:txBody>
      </p:sp>
    </p:spTree>
    <p:extLst>
      <p:ext uri="{BB962C8B-B14F-4D97-AF65-F5344CB8AC3E}">
        <p14:creationId xmlns:p14="http://schemas.microsoft.com/office/powerpoint/2010/main" val="24649188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DDB9C5-CBBE-440A-9CB7-670F33295E24}"/>
              </a:ext>
            </a:extLst>
          </p:cNvPr>
          <p:cNvSpPr txBox="1"/>
          <p:nvPr/>
        </p:nvSpPr>
        <p:spPr>
          <a:xfrm>
            <a:off x="5082139" y="3282214"/>
            <a:ext cx="2839453" cy="769441"/>
          </a:xfrm>
          <a:prstGeom prst="rect">
            <a:avLst/>
          </a:prstGeom>
          <a:noFill/>
        </p:spPr>
        <p:txBody>
          <a:bodyPr wrap="square" rtlCol="0">
            <a:spAutoFit/>
          </a:bodyPr>
          <a:lstStyle/>
          <a:p>
            <a:r>
              <a:rPr lang="en-US" sz="4400" dirty="0"/>
              <a:t>Thank You</a:t>
            </a:r>
          </a:p>
        </p:txBody>
      </p:sp>
    </p:spTree>
    <p:extLst>
      <p:ext uri="{BB962C8B-B14F-4D97-AF65-F5344CB8AC3E}">
        <p14:creationId xmlns:p14="http://schemas.microsoft.com/office/powerpoint/2010/main" val="3803947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5510</TotalTime>
  <Words>13293</Words>
  <Application>Microsoft Office PowerPoint</Application>
  <PresentationFormat>Widescreen</PresentationFormat>
  <Paragraphs>684</Paragraphs>
  <Slides>134</Slides>
  <Notes>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134</vt:i4>
      </vt:variant>
    </vt:vector>
  </HeadingPairs>
  <TitlesOfParts>
    <vt:vector size="151" baseType="lpstr">
      <vt:lpstr>adelle-sans</vt:lpstr>
      <vt:lpstr>Akkurat-Pro-Bold</vt:lpstr>
      <vt:lpstr>Akkurat-Pro-Regular</vt:lpstr>
      <vt:lpstr>arial</vt:lpstr>
      <vt:lpstr>arial</vt:lpstr>
      <vt:lpstr>Calibri</vt:lpstr>
      <vt:lpstr>Calibri Light</vt:lpstr>
      <vt:lpstr>Georgia</vt:lpstr>
      <vt:lpstr>Google Sans</vt:lpstr>
      <vt:lpstr>Lato</vt:lpstr>
      <vt:lpstr>league-spartan-regular</vt:lpstr>
      <vt:lpstr>Linux Libertine</vt:lpstr>
      <vt:lpstr>me_quran</vt:lpstr>
      <vt:lpstr>Nirmala UI</vt:lpstr>
      <vt:lpstr>Roboto</vt:lpstr>
      <vt:lpstr>Times New Roman</vt:lpstr>
      <vt:lpstr>Office Theme</vt:lpstr>
      <vt:lpstr>PowerPoint Presentation</vt:lpstr>
      <vt:lpstr>১ম বিশ্বযুদ্ধঃ যেভাবে আজকের মুসলিম বিশ্ব সৃষ্টি হয়েছে। Speaker: Engr. Raise Uddin (B.Sc in IPE, KUET)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Strategy of Pharaoh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350</cp:revision>
  <dcterms:created xsi:type="dcterms:W3CDTF">2021-03-13T17:38:39Z</dcterms:created>
  <dcterms:modified xsi:type="dcterms:W3CDTF">2024-05-02T18:40:58Z</dcterms:modified>
</cp:coreProperties>
</file>